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4DE4A-298D-402F-A401-3309E2CFE2A6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F7750-6EC3-4438-B111-92B544DFAD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18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7750-6EC3-4438-B111-92B544DFAD0D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3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7750-6EC3-4438-B111-92B544DFAD0D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91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92030B-AF7D-4282-93B0-15E0E066D8FC}" type="datetimeFigureOut">
              <a:rPr lang="pt-BR" smtClean="0"/>
              <a:t>31/01/2018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697AA35-C3B7-42BA-BE0A-13647349E97A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3" y="116632"/>
            <a:ext cx="4508175" cy="13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sultado de imagem para campanha da fraternidade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91" y="116632"/>
            <a:ext cx="4392488" cy="5315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5622339"/>
            <a:ext cx="895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Fundamentação Bíblica dos temas desenvolvidos no estudo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Campanha da Fraternidade 2018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6" y="1887496"/>
            <a:ext cx="4445302" cy="33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6598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i="1" dirty="0" smtClean="0">
                <a:latin typeface="Comic Sans MS" panose="030F0702030302020204" pitchFamily="66" charset="0"/>
              </a:rPr>
              <a:t>Os discípulos fizeram como Jesus os havia instruído e prepararam a Páscoa. Ao anoitecer, Jesus estava reclinado à mesa com os Doze. E, enquanto estavam comendo, ele disse: "Digo que certamente um de vocês me trairá". Eles ficaram muito tristes e começaram a dizer-lhe, um após outro: "Com certeza não sou eu, Senhor! "Afirmou Jesus: "Aquele que comeu comigo do mesmo prato há de me trair. </a:t>
            </a:r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(Mateus 26, 19-23)</a:t>
            </a:r>
            <a:endParaRPr lang="pt-BR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384768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i="1" dirty="0">
                <a:latin typeface="Comic Sans MS" panose="030F0702030302020204" pitchFamily="66" charset="0"/>
              </a:rPr>
              <a:t>Ouvi a palavra do SENHOR, vós filhos de Israel, porque o SENHOR tem uma contenda com os habitantes da terra; porque na terra não há verdade, nem benignidade, nem </a:t>
            </a: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conhecimento de Deus. Só permanecem o perjurar, o mentir, o matar, o furtar e o adulterar; fazem violência, um ato sanguinário segue imediatamente a outro</a:t>
            </a: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t-BR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t-BR" sz="2400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Oséias 4,1-2</a:t>
            </a:r>
            <a:r>
              <a:rPr lang="pt-BR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t-BR" sz="24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87824" y="-34657"/>
            <a:ext cx="3276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Papel da Igreja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1028343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i="1" dirty="0">
                <a:latin typeface="Comic Sans MS" panose="030F0702030302020204" pitchFamily="66" charset="0"/>
              </a:rPr>
              <a:t>Brilhe a vossa luz diante das pessoas, para que vejam as vossas boas obras e louvem o vosso Pai que está nos céus.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(Mateus 5,16)</a:t>
            </a:r>
          </a:p>
          <a:p>
            <a:pPr algn="just"/>
            <a:r>
              <a:rPr lang="pt-BR" sz="2400" b="1" dirty="0">
                <a:latin typeface="Comic Sans MS" panose="030F0702030302020204" pitchFamily="66" charset="0"/>
              </a:rPr>
              <a:t> </a:t>
            </a:r>
            <a:endParaRPr lang="pt-BR" sz="2400" dirty="0">
              <a:latin typeface="Comic Sans MS" panose="030F0702030302020204" pitchFamily="66" charset="0"/>
            </a:endParaRPr>
          </a:p>
          <a:p>
            <a:pPr lvl="0" algn="just"/>
            <a:r>
              <a:rPr lang="pt-BR" sz="2400" i="1" dirty="0">
                <a:latin typeface="Comic Sans MS" panose="030F0702030302020204" pitchFamily="66" charset="0"/>
              </a:rPr>
              <a:t>Aparte-se do mal, e faça o bem; Busque a paz, e siga-a. Porque os olhos do Senhor estão sobre os justos, E os seus ouvidos atentos às suas orações; Mas o rosto do Senhor é contra os que fazem o mal.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(1 Pedro </a:t>
            </a:r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3, 10-12</a:t>
            </a:r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pt-B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  <a:p>
            <a:pPr algn="just"/>
            <a:r>
              <a:rPr lang="pt-BR" sz="2400" i="1" dirty="0">
                <a:latin typeface="Comic Sans MS" panose="030F0702030302020204" pitchFamily="66" charset="0"/>
              </a:rPr>
              <a:t> </a:t>
            </a:r>
            <a:endParaRPr lang="pt-BR" sz="2400" i="1" dirty="0" smtClean="0">
              <a:latin typeface="Comic Sans MS" panose="030F0702030302020204" pitchFamily="66" charset="0"/>
            </a:endParaRP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lvl="0" algn="just"/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Tomo hoje por testemunhas o céu e a terra contra vós: ponho diante de ti a vida e a morte, a bênção e a maldição. Escolhe, pois, a vida, para que vivas com a I tua posteridade.</a:t>
            </a:r>
            <a:r>
              <a:rPr lang="pt-B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(Deuteronômio 30, </a:t>
            </a:r>
            <a:r>
              <a:rPr lang="pt-BR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19)</a:t>
            </a:r>
            <a:endParaRPr lang="pt-BR" sz="24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5666" y="637681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Comic Sans MS" panose="030F0702030302020204" pitchFamily="66" charset="0"/>
            </a:endParaRPr>
          </a:p>
          <a:p>
            <a:pPr lvl="0" algn="just"/>
            <a:r>
              <a:rPr lang="pt-B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Física e Psíquica</a:t>
            </a:r>
            <a:r>
              <a:rPr lang="pt-B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  <a:r>
              <a:rPr lang="pt-B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smtClean="0">
                <a:latin typeface="Comic Sans MS" panose="030F0702030302020204" pitchFamily="66" charset="0"/>
              </a:rPr>
              <a:t>ser x ser humano (ausência de amor ao próximo).</a:t>
            </a:r>
          </a:p>
          <a:p>
            <a:pPr lvl="0" algn="just"/>
            <a:endParaRPr lang="pt-BR" sz="2800" dirty="0" smtClean="0">
              <a:latin typeface="Comic Sans MS" panose="030F0702030302020204" pitchFamily="66" charset="0"/>
            </a:endParaRPr>
          </a:p>
          <a:p>
            <a:pPr lvl="0" algn="just"/>
            <a:r>
              <a:rPr lang="pt-BR" sz="2800" i="1" dirty="0" smtClean="0">
                <a:latin typeface="Comic Sans MS" panose="030F0702030302020204" pitchFamily="66" charset="0"/>
              </a:rPr>
              <a:t>Que vossa caridade não seja fingida. Aborrecei o mal, apegai-vos solidamente ao bem. Amai-vos mutuamente com afeição terna e fraternal. Adiantai-vos em honrar uns aos outros. </a:t>
            </a:r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pt-BR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Romanos </a:t>
            </a:r>
            <a:r>
              <a:rPr lang="pt-BR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12, 9-10</a:t>
            </a:r>
            <a:r>
              <a:rPr lang="pt-BR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lvl="0" algn="just"/>
            <a:endParaRPr lang="pt-BR" sz="28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i="1" dirty="0" smtClean="0">
                <a:latin typeface="Comic Sans MS" panose="030F0702030302020204" pitchFamily="66" charset="0"/>
              </a:rPr>
              <a:t> </a:t>
            </a:r>
            <a:endParaRPr lang="pt-BR" sz="2800" dirty="0" smtClean="0">
              <a:latin typeface="Comic Sans MS" panose="030F0702030302020204" pitchFamily="66" charset="0"/>
            </a:endParaRPr>
          </a:p>
          <a:p>
            <a:pPr lvl="0" algn="just"/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Não te deixes vencer pelo mal, mas triunfa do mal com o bem. </a:t>
            </a:r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(Romanos 12, 21)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9401" y="44624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Violência</a:t>
            </a:r>
            <a:endParaRPr lang="pt-BR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732405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sz="1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pt-BR" sz="2800" i="1" dirty="0" smtClean="0">
                <a:latin typeface="Comic Sans MS" panose="030F0702030302020204" pitchFamily="66" charset="0"/>
              </a:rPr>
              <a:t> E </a:t>
            </a:r>
            <a:r>
              <a:rPr lang="pt-BR" sz="2800" i="1" dirty="0">
                <a:latin typeface="Comic Sans MS" panose="030F0702030302020204" pitchFamily="66" charset="0"/>
              </a:rPr>
              <a:t>era um o coração e a alma da multidão dos que </a:t>
            </a:r>
            <a:r>
              <a:rPr lang="pt-BR" sz="2800" i="1" dirty="0" smtClean="0">
                <a:latin typeface="Comic Sans MS" panose="030F0702030302020204" pitchFamily="66" charset="0"/>
              </a:rPr>
              <a:t>criam. </a:t>
            </a:r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pt-BR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Atos dos Apóstolos 4,32).</a:t>
            </a:r>
            <a:endParaRPr lang="pt-BR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r>
              <a:rPr lang="pt-BR" sz="2800" dirty="0" smtClean="0">
                <a:solidFill>
                  <a:srgbClr val="0070C0"/>
                </a:solidFill>
              </a:rPr>
              <a:t/>
            </a:r>
            <a:br>
              <a:rPr lang="pt-BR" sz="2800" dirty="0" smtClean="0">
                <a:solidFill>
                  <a:srgbClr val="0070C0"/>
                </a:solidFill>
              </a:rPr>
            </a:br>
            <a:r>
              <a:rPr lang="pt-BR" sz="2800" i="1" dirty="0" smtClean="0">
                <a:latin typeface="Comic Sans MS" panose="030F0702030302020204" pitchFamily="66" charset="0"/>
              </a:rPr>
              <a:t>Amai-vos </a:t>
            </a:r>
            <a:r>
              <a:rPr lang="pt-BR" sz="2800" i="1" dirty="0">
                <a:latin typeface="Comic Sans MS" panose="030F0702030302020204" pitchFamily="66" charset="0"/>
              </a:rPr>
              <a:t>uns aos outros. Como eu vos amei, assim também vós deveis amar-vos uns aos outros</a:t>
            </a:r>
            <a:r>
              <a:rPr lang="pt-BR" sz="2800" b="1" dirty="0">
                <a:latin typeface="Comic Sans MS" panose="030F0702030302020204" pitchFamily="66" charset="0"/>
              </a:rPr>
              <a:t> </a:t>
            </a:r>
            <a:r>
              <a:rPr lang="pt-B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(João 13,34).</a:t>
            </a:r>
            <a:r>
              <a:rPr lang="pt-BR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endParaRPr lang="pt-B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pt-BR" sz="2800" i="1" dirty="0">
                <a:latin typeface="Comic Sans MS" panose="030F0702030302020204" pitchFamily="66" charset="0"/>
              </a:rPr>
              <a:t> </a:t>
            </a:r>
            <a:endParaRPr lang="pt-BR" sz="1200" dirty="0" smtClean="0">
              <a:latin typeface="Comic Sans MS" panose="030F0702030302020204" pitchFamily="66" charset="0"/>
            </a:endParaRPr>
          </a:p>
          <a:p>
            <a:r>
              <a:rPr lang="pt-BR" sz="2800" i="1" dirty="0" smtClean="0">
                <a:latin typeface="Comic Sans MS" panose="030F0702030302020204" pitchFamily="66" charset="0"/>
              </a:rPr>
              <a:t>Em </a:t>
            </a:r>
            <a:r>
              <a:rPr lang="pt-BR" sz="2800" i="1" dirty="0">
                <a:latin typeface="Comic Sans MS" panose="030F0702030302020204" pitchFamily="66" charset="0"/>
              </a:rPr>
              <a:t>Cristo somos todos irmãos </a:t>
            </a:r>
            <a:r>
              <a:rPr lang="pt-BR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(Mateus 23,8</a:t>
            </a:r>
            <a:r>
              <a:rPr lang="pt-BR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).</a:t>
            </a:r>
          </a:p>
          <a:p>
            <a:endParaRPr lang="pt-BR" sz="28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pt-BR" sz="2800" i="1" dirty="0">
                <a:latin typeface="Comic Sans MS" panose="030F0702030302020204" pitchFamily="66" charset="0"/>
              </a:rPr>
              <a:t> </a:t>
            </a:r>
            <a:endParaRPr lang="pt-BR" sz="2800" dirty="0">
              <a:latin typeface="Comic Sans MS" panose="030F0702030302020204" pitchFamily="66" charset="0"/>
            </a:endParaRPr>
          </a:p>
          <a:p>
            <a:pPr lvl="0" algn="just"/>
            <a:r>
              <a:rPr lang="pt-BR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Não procures vingança nem guardes rancor aos teus compatriotas. Amarás o teu próximo como a ti mesmo. Eu sou o Senhor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t-BR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(Levítico 19,18)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25669" y="188640"/>
            <a:ext cx="5814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Amor Ágape (respeito ao ser humano)</a:t>
            </a:r>
            <a:endParaRPr lang="pt-BR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620688"/>
            <a:ext cx="88889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2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2400" i="1" dirty="0" smtClean="0">
                <a:latin typeface="Comic Sans MS" panose="030F0702030302020204" pitchFamily="66" charset="0"/>
              </a:rPr>
              <a:t>Deixo </a:t>
            </a:r>
            <a:r>
              <a:rPr lang="pt-BR" sz="2400" i="1" dirty="0">
                <a:latin typeface="Comic Sans MS" panose="030F0702030302020204" pitchFamily="66" charset="0"/>
              </a:rPr>
              <a:t>a paz a vocês; a minha paz dou a vocês. Não a dou como o mundo a dá. Não se perturbe o seu coração, nem tenham medo. </a:t>
            </a:r>
            <a:r>
              <a:rPr lang="pt-B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(João 14, </a:t>
            </a:r>
            <a:r>
              <a:rPr lang="pt-BR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27)</a:t>
            </a:r>
            <a:endParaRPr lang="pt-BR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pt-BR" sz="16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i="1" dirty="0" smtClean="0">
                <a:latin typeface="Comic Sans MS" panose="030F0702030302020204" pitchFamily="66" charset="0"/>
              </a:rPr>
              <a:t>Da </a:t>
            </a:r>
            <a:r>
              <a:rPr lang="pt-BR" sz="2400" i="1" dirty="0">
                <a:latin typeface="Comic Sans MS" panose="030F0702030302020204" pitchFamily="66" charset="0"/>
              </a:rPr>
              <a:t>mesma boca procede a bênção e a maldição. </a:t>
            </a:r>
            <a:r>
              <a:rPr lang="pt-B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(Tiago 3,10)</a:t>
            </a:r>
          </a:p>
          <a:p>
            <a:endParaRPr lang="pt-BR" sz="1100" i="1" dirty="0" smtClean="0">
              <a:latin typeface="Comic Sans MS" panose="030F0702030302020204" pitchFamily="66" charset="0"/>
            </a:endParaRPr>
          </a:p>
          <a:p>
            <a:r>
              <a:rPr lang="pt-BR" sz="2400" i="1" dirty="0" smtClean="0">
                <a:latin typeface="Comic Sans MS" panose="030F0702030302020204" pitchFamily="66" charset="0"/>
              </a:rPr>
              <a:t>Eu</a:t>
            </a:r>
            <a:r>
              <a:rPr lang="pt-BR" sz="2400" i="1" dirty="0">
                <a:latin typeface="Comic Sans MS" panose="030F0702030302020204" pitchFamily="66" charset="0"/>
              </a:rPr>
              <a:t>, porém, vos digo: Amai a vossos inimigos, bendizei os que vos maldizem, fazei bem aos que vos odeiam, e orai pelos que vos maltratam e vos perseguem; para que sejais filhos do vosso Pai que está nos céus </a:t>
            </a:r>
            <a:r>
              <a:rPr lang="pt-B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pt-BR" sz="24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Mateus 5, 44</a:t>
            </a:r>
            <a:r>
              <a:rPr lang="pt-B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lvl="0"/>
            <a:r>
              <a:rPr lang="pt-BR" sz="2400" i="1" dirty="0" smtClean="0">
                <a:latin typeface="Comic Sans MS" panose="030F0702030302020204" pitchFamily="66" charset="0"/>
              </a:rPr>
              <a:t>Amai vossos inimigos e orai pelos que vos perseguem </a:t>
            </a:r>
            <a:r>
              <a:rPr lang="pt-BR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(Mateus 5,44)</a:t>
            </a:r>
          </a:p>
          <a:p>
            <a:pPr lvl="0"/>
            <a:endParaRPr lang="pt-BR" sz="2000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endParaRPr lang="pt-BR" sz="11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r>
              <a:rPr lang="pt-B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Brilhe vossa luz diante dos homens, para que vejam as vossas boas obras e glorifiquem vosso Pai que está nos céus. </a:t>
            </a:r>
            <a:r>
              <a:rPr lang="pt-BR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(Mateus 5,16).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84757" y="236296"/>
            <a:ext cx="413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Educação para os Valores </a:t>
            </a:r>
            <a:endParaRPr lang="pt-BR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620688"/>
            <a:ext cx="8784976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i="1" dirty="0" smtClean="0">
                <a:latin typeface="Comic Sans MS" panose="030F0702030302020204" pitchFamily="66" charset="0"/>
              </a:rPr>
              <a:t>Então o Senhor perguntou a Caim: Onde está seu irmão Abel? Respondeu ele: Não sei; sou eu o responsável por meu irmão?  </a:t>
            </a:r>
            <a:r>
              <a:rPr lang="pt-BR" sz="23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(Gênesis 4,9)</a:t>
            </a:r>
          </a:p>
          <a:p>
            <a:pPr lvl="0" algn="just"/>
            <a:endParaRPr lang="pt-BR" sz="1400" i="1" dirty="0">
              <a:latin typeface="Comic Sans MS" panose="030F0702030302020204" pitchFamily="66" charset="0"/>
            </a:endParaRPr>
          </a:p>
          <a:p>
            <a:pPr lvl="0" algn="just"/>
            <a:r>
              <a:rPr lang="pt-BR" sz="2300" i="1" dirty="0" smtClean="0">
                <a:latin typeface="Comic Sans MS" panose="030F0702030302020204" pitchFamily="66" charset="0"/>
              </a:rPr>
              <a:t>Eis </a:t>
            </a:r>
            <a:r>
              <a:rPr lang="pt-BR" sz="2300" i="1" dirty="0">
                <a:latin typeface="Comic Sans MS" panose="030F0702030302020204" pitchFamily="66" charset="0"/>
              </a:rPr>
              <a:t>que o homem se tornou como um de nós, conhecedor do bem e do mal. Agora, pois, cuidemos que ele não estenda a sua mão e tome também do fruto da árvore da vida, e o coma, e viva eternamente. O Senhor Deus expulsou-o do jardim do Éden, para que ele cultivasse a terra donde tinha sido tirado. E expulsou-o; e colocou ao oriente do jardim do Éden querubins armados de uma espada flamejante, para guardar o caminho da árvore da vida.</a:t>
            </a:r>
            <a:r>
              <a:rPr lang="pt-BR" sz="2300" b="1" i="1" dirty="0">
                <a:latin typeface="Comic Sans MS" panose="030F0702030302020204" pitchFamily="66" charset="0"/>
              </a:rPr>
              <a:t> </a:t>
            </a:r>
            <a:r>
              <a:rPr lang="pt-BR" sz="23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(Gênesis </a:t>
            </a:r>
            <a:r>
              <a:rPr lang="pt-BR" sz="23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3,21-23)</a:t>
            </a:r>
            <a:endParaRPr lang="pt-BR" sz="23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algn="just"/>
            <a:endParaRPr lang="pt-BR" sz="1400" i="1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22602" y="44624"/>
            <a:ext cx="536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Corrupção (altas Autoridades</a:t>
            </a:r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pt-B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49513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Não trames o mal contra o amigo, quando ele vive contigo cheio de confiança. Não abras processo contra alguém sem motivo, se não te fez mal algum! Não invejes a pessoa injusta e não imites nenhuma de suas atitudes, pois o Senhor detesta o perverso. </a:t>
            </a:r>
            <a:r>
              <a:rPr lang="pt-BR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(Provérbios 3,29-32)</a:t>
            </a:r>
          </a:p>
        </p:txBody>
      </p:sp>
    </p:spTree>
    <p:extLst>
      <p:ext uri="{BB962C8B-B14F-4D97-AF65-F5344CB8AC3E}">
        <p14:creationId xmlns:p14="http://schemas.microsoft.com/office/powerpoint/2010/main" val="16945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9712" y="116632"/>
            <a:ext cx="5561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Despenalização (mãe da impunidade</a:t>
            </a:r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pt-B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126876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Quem derramar sangue humano, por mãos humanas terá seu sangue derramado, porque Deus fez o ser humano à sua imagem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(Gênesis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9,6)</a:t>
            </a:r>
          </a:p>
          <a:p>
            <a:pPr lvl="0"/>
            <a:endParaRPr lang="pt-BR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lang="pt-BR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Em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vez disso, corra a retidão como um rio, a justiça como um ribeiro perene!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(Amós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5,24)</a:t>
            </a:r>
          </a:p>
          <a:p>
            <a:pPr lvl="0"/>
            <a:endParaRPr lang="pt-BR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lang="pt-BR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lang="pt-BR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lang="pt-BR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pt-B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Quando </a:t>
            </a: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vocês estenderem as mãos em oração, esconderei de vocês os meus olhos; mesmo que multipliquem as suas orações, não as escutarei! As suas mãos estão cheias de sangue! </a:t>
            </a:r>
            <a:r>
              <a:rPr lang="pt-B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t-B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Isaías 1, 15)</a:t>
            </a:r>
          </a:p>
        </p:txBody>
      </p:sp>
    </p:spTree>
    <p:extLst>
      <p:ext uri="{BB962C8B-B14F-4D97-AF65-F5344CB8AC3E}">
        <p14:creationId xmlns:p14="http://schemas.microsoft.com/office/powerpoint/2010/main" val="10704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85307"/>
            <a:ext cx="762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Ausência de exercício do Poder Estatal (coerção).</a:t>
            </a:r>
            <a:endParaRPr lang="pt-BR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2062" y="692696"/>
            <a:ext cx="88544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16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pt-BR" sz="2400" i="1" dirty="0" smtClean="0">
                <a:latin typeface="Comic Sans MS" panose="030F0702030302020204" pitchFamily="66" charset="0"/>
              </a:rPr>
              <a:t>Se teu inimigo tem fome, dá-lhe de comer; se tem sede, dá-lhe de beber. </a:t>
            </a:r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(Provérbios 25,21).</a:t>
            </a:r>
          </a:p>
          <a:p>
            <a:pPr lvl="0"/>
            <a:endParaRPr lang="pt-BR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pt-BR" sz="2400" i="1" dirty="0" smtClean="0">
                <a:latin typeface="Comic Sans MS" panose="030F0702030302020204" pitchFamily="66" charset="0"/>
              </a:rPr>
              <a:t>Não </a:t>
            </a:r>
            <a:r>
              <a:rPr lang="pt-BR" sz="2400" i="1" dirty="0">
                <a:latin typeface="Comic Sans MS" panose="030F0702030302020204" pitchFamily="66" charset="0"/>
              </a:rPr>
              <a:t>entres nos atalhos dos ímpios, não percorras o caminho dos maus.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(Provérbios </a:t>
            </a:r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4,14)</a:t>
            </a:r>
          </a:p>
          <a:p>
            <a:pPr lvl="0"/>
            <a:endParaRPr lang="pt-BR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pt-BR" sz="2400" i="1" dirty="0" smtClean="0">
                <a:latin typeface="Comic Sans MS" panose="030F0702030302020204" pitchFamily="66" charset="0"/>
              </a:rPr>
              <a:t>Com </a:t>
            </a:r>
            <a:r>
              <a:rPr lang="pt-BR" sz="2400" i="1" dirty="0">
                <a:latin typeface="Comic Sans MS" panose="030F0702030302020204" pitchFamily="66" charset="0"/>
              </a:rPr>
              <a:t>o fruto de seus lábios a pessoa se e</a:t>
            </a:r>
            <a:r>
              <a:rPr lang="pt-BR" sz="2400" b="1" dirty="0">
                <a:latin typeface="Comic Sans MS" panose="030F0702030302020204" pitchFamily="66" charset="0"/>
              </a:rPr>
              <a:t> e</a:t>
            </a:r>
            <a:r>
              <a:rPr lang="pt-BR" sz="2400" i="1" dirty="0">
                <a:latin typeface="Comic Sans MS" panose="030F0702030302020204" pitchFamily="66" charset="0"/>
              </a:rPr>
              <a:t>nriquece; o ânimo dos rebeldes, porém, é só violência (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Provérbios </a:t>
            </a:r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13,2)</a:t>
            </a:r>
          </a:p>
          <a:p>
            <a:pPr lvl="0"/>
            <a:endParaRPr lang="pt-BR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pt-BR" sz="2400" i="1" dirty="0" smtClean="0">
                <a:latin typeface="Comic Sans MS" panose="030F0702030302020204" pitchFamily="66" charset="0"/>
              </a:rPr>
              <a:t>É </a:t>
            </a:r>
            <a:r>
              <a:rPr lang="pt-BR" sz="2400" i="1" dirty="0">
                <a:latin typeface="Comic Sans MS" panose="030F0702030302020204" pitchFamily="66" charset="0"/>
              </a:rPr>
              <a:t>falso o coração dos que tramam o mal; aos que promovem a paz, porém, acompanha-os a alegria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(Provérbios 12,20); </a:t>
            </a:r>
          </a:p>
          <a:p>
            <a:r>
              <a:rPr lang="pt-BR" sz="2400" i="1" dirty="0">
                <a:latin typeface="Comic Sans MS" panose="030F0702030302020204" pitchFamily="66" charset="0"/>
              </a:rPr>
              <a:t> 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5157192"/>
            <a:ext cx="8712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Ele te declarou, ó homem, o que é bom; e que é o que o Senhor pede de ti, senão que pratiques a justiça, e ames a benignidade, e andes humildemente com o teu Deus? </a:t>
            </a:r>
            <a:r>
              <a:rPr lang="pt-B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(Miquéias 6, 8).</a:t>
            </a:r>
            <a:endParaRPr lang="pt-B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1663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Direitos </a:t>
            </a:r>
            <a:r>
              <a:rPr lang="pt-B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Humanos e direitos individuais e</a:t>
            </a:r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Garantismo</a:t>
            </a:r>
            <a:endParaRPr lang="pt-B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9182" y="692696"/>
            <a:ext cx="86132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i="1" dirty="0">
                <a:latin typeface="Comic Sans MS" panose="030F0702030302020204" pitchFamily="66" charset="0"/>
              </a:rPr>
              <a:t>Porventura não é este o jejum que escolhi, que soltes as ligaduras da impiedade, que desfaças as ataduras do jugo e que deixes livres os oprimidos, e despedaces todo o jugo? Porventura não é também que repartas o teu pão com o faminto, e recolhas em casa os pobres abandonados; e, quando vires o nu, o cubras, e não te escondas da tua carne?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(Isaías 58, </a:t>
            </a:r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6-7)</a:t>
            </a:r>
            <a:endParaRPr lang="pt-BR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9183" y="5288340"/>
            <a:ext cx="8613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Não </a:t>
            </a:r>
            <a:r>
              <a:rPr lang="pt-B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cometam injustiça num julga­mento; não favoreçam os pobres nem procurem agradar os grandes, mas julguem o seu próximo com justiça.  </a:t>
            </a:r>
            <a:r>
              <a:rPr lang="pt-BR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t-BR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Levítico 19,15)</a:t>
            </a:r>
            <a:endParaRPr lang="pt-BR" sz="24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9532" y="3501008"/>
            <a:ext cx="8532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omic Sans MS" panose="030F0702030302020204" pitchFamily="66" charset="0"/>
              </a:rPr>
              <a:t>Eu o exorto solenemente, diante de Deus, de Cristo Jesus e dos anjos eleitos, a que procure observar essas instruções sem parcialidade; e não faça nada por favoritismo. 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pt-BR" sz="2400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 </a:t>
            </a:r>
            <a:r>
              <a:rPr lang="pt-BR" sz="2400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Timóteo </a:t>
            </a:r>
            <a:r>
              <a:rPr lang="pt-BR" sz="2400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5:21)</a:t>
            </a:r>
          </a:p>
        </p:txBody>
      </p:sp>
    </p:spTree>
    <p:extLst>
      <p:ext uri="{BB962C8B-B14F-4D97-AF65-F5344CB8AC3E}">
        <p14:creationId xmlns:p14="http://schemas.microsoft.com/office/powerpoint/2010/main" val="37923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Desmoralização </a:t>
            </a:r>
            <a:r>
              <a:rPr lang="pt-B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 desmerecimento dos Agentes de </a:t>
            </a:r>
            <a:r>
              <a:rPr lang="pt-B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Segurança (glamourização dos marginais).</a:t>
            </a:r>
            <a:endParaRPr lang="pt-B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965041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i="1" dirty="0" smtClean="0">
                <a:latin typeface="Comic Sans MS" panose="030F0702030302020204" pitchFamily="66" charset="0"/>
              </a:rPr>
              <a:t>Ora</a:t>
            </a:r>
            <a:r>
              <a:rPr lang="pt-BR" sz="2400" i="1" dirty="0">
                <a:latin typeface="Comic Sans MS" panose="030F0702030302020204" pitchFamily="66" charset="0"/>
              </a:rPr>
              <a:t>, por ocasião da festa, costumava o presidente soltar um preso, escolhendo o povo aquele que quisesse. E tinham então um preso bem conhecido, chamado </a:t>
            </a:r>
            <a:r>
              <a:rPr lang="pt-BR" sz="2400" i="1" dirty="0">
                <a:latin typeface="Comic Sans MS" panose="030F0702030302020204" pitchFamily="66" charset="0"/>
              </a:rPr>
              <a:t>Barrabás</a:t>
            </a:r>
            <a:r>
              <a:rPr lang="pt-BR" sz="2400" i="1" dirty="0">
                <a:latin typeface="Comic Sans MS" panose="030F0702030302020204" pitchFamily="66" charset="0"/>
              </a:rPr>
              <a:t>. Portanto, estando eles reunidos, disse-lhes Pilatos: Qual quereis que vos solte? </a:t>
            </a:r>
            <a:r>
              <a:rPr lang="pt-BR" sz="2400" i="1" dirty="0">
                <a:latin typeface="Comic Sans MS" panose="030F0702030302020204" pitchFamily="66" charset="0"/>
              </a:rPr>
              <a:t>Barrabás</a:t>
            </a:r>
            <a:r>
              <a:rPr lang="pt-BR" sz="2400" i="1" dirty="0">
                <a:latin typeface="Comic Sans MS" panose="030F0702030302020204" pitchFamily="66" charset="0"/>
              </a:rPr>
              <a:t>, ou Jesus, chamado Cristo? Porque sabia que por inveja o haviam entregado. E, estando ele assentado no tribunal, sua mulher mandou-lhe dizer: Não entres na questão desse justo, porque num sonho muito sofri por causa dele. Mas os príncipes dos sacerdotes e os anciãos persuadiram à multidão que pedisse </a:t>
            </a:r>
            <a:r>
              <a:rPr lang="pt-BR" sz="2400" i="1" dirty="0">
                <a:latin typeface="Comic Sans MS" panose="030F0702030302020204" pitchFamily="66" charset="0"/>
              </a:rPr>
              <a:t>Barrabás</a:t>
            </a:r>
            <a:r>
              <a:rPr lang="pt-BR" sz="2400" i="1" dirty="0">
                <a:latin typeface="Comic Sans MS" panose="030F0702030302020204" pitchFamily="66" charset="0"/>
              </a:rPr>
              <a:t> e matasse Jesus. E, respondendo o presidente, disse-lhes: </a:t>
            </a: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Qual desses dois quereis vós que eu solte? E eles disseram: </a:t>
            </a: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Barrabás</a:t>
            </a: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. Disse-lhes Pilatos: Que farei então de Jesus, cha</a:t>
            </a:r>
            <a:r>
              <a:rPr lang="pt-BR" sz="2400" i="1" dirty="0">
                <a:solidFill>
                  <a:schemeClr val="bg1"/>
                </a:solidFill>
              </a:rPr>
              <a:t>mado </a:t>
            </a: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Cristo? </a:t>
            </a: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Disseram-lhe todos: Seja crucificado. </a:t>
            </a:r>
            <a:r>
              <a:rPr lang="pt-BR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(Mateus 27:15-22)</a:t>
            </a:r>
          </a:p>
        </p:txBody>
      </p:sp>
    </p:spTree>
    <p:extLst>
      <p:ext uri="{BB962C8B-B14F-4D97-AF65-F5344CB8AC3E}">
        <p14:creationId xmlns:p14="http://schemas.microsoft.com/office/powerpoint/2010/main" val="2379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</TotalTime>
  <Words>1068</Words>
  <Application>Microsoft Office PowerPoint</Application>
  <PresentationFormat>Apresentação na tela (4:3)</PresentationFormat>
  <Paragraphs>74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Ângulos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</dc:creator>
  <cp:lastModifiedBy>Joana</cp:lastModifiedBy>
  <cp:revision>9</cp:revision>
  <dcterms:created xsi:type="dcterms:W3CDTF">2018-01-31T22:39:05Z</dcterms:created>
  <dcterms:modified xsi:type="dcterms:W3CDTF">2018-01-31T22:17:06Z</dcterms:modified>
</cp:coreProperties>
</file>