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7" r:id="rId4"/>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4" r:id="rId21"/>
    <p:sldId id="273"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9" r:id="rId36"/>
    <p:sldId id="288" r:id="rId37"/>
    <p:sldId id="290" r:id="rId38"/>
    <p:sldId id="291" r:id="rId39"/>
    <p:sldId id="292" r:id="rId40"/>
    <p:sldId id="294" r:id="rId41"/>
    <p:sldId id="295" r:id="rId42"/>
    <p:sldId id="293" r:id="rId43"/>
    <p:sldId id="296" r:id="rId44"/>
    <p:sldId id="297" r:id="rId45"/>
    <p:sldId id="298" r:id="rId46"/>
    <p:sldId id="299" r:id="rId47"/>
    <p:sldId id="300" r:id="rId48"/>
    <p:sldId id="301" r:id="rId49"/>
    <p:sldId id="302" r:id="rId50"/>
    <p:sldId id="303" r:id="rId51"/>
    <p:sldId id="304" r:id="rId52"/>
    <p:sldId id="306" r:id="rId53"/>
    <p:sldId id="308" r:id="rId5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C46ED4F1-877C-4A55-9390-F80711B49AB6}" type="datetimeFigureOut">
              <a:rPr lang="pt-BR" smtClean="0"/>
              <a:t>24/09/2016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937C04D-26A5-4D4A-B2F6-9488A2A4DB18}" type="slidenum">
              <a:rPr lang="pt-BR" smtClean="0"/>
              <a:t>‹nº›</a:t>
            </a:fld>
            <a:endParaRPr lang="pt-BR"/>
          </a:p>
        </p:txBody>
      </p:sp>
    </p:spTree>
    <p:extLst>
      <p:ext uri="{BB962C8B-B14F-4D97-AF65-F5344CB8AC3E}">
        <p14:creationId xmlns:p14="http://schemas.microsoft.com/office/powerpoint/2010/main" val="539261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46ED4F1-877C-4A55-9390-F80711B49AB6}" type="datetimeFigureOut">
              <a:rPr lang="pt-BR" smtClean="0"/>
              <a:t>24/09/2016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937C04D-26A5-4D4A-B2F6-9488A2A4DB18}" type="slidenum">
              <a:rPr lang="pt-BR" smtClean="0"/>
              <a:t>‹nº›</a:t>
            </a:fld>
            <a:endParaRPr lang="pt-BR"/>
          </a:p>
        </p:txBody>
      </p:sp>
    </p:spTree>
    <p:extLst>
      <p:ext uri="{BB962C8B-B14F-4D97-AF65-F5344CB8AC3E}">
        <p14:creationId xmlns:p14="http://schemas.microsoft.com/office/powerpoint/2010/main" val="2969221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46ED4F1-877C-4A55-9390-F80711B49AB6}" type="datetimeFigureOut">
              <a:rPr lang="pt-BR" smtClean="0"/>
              <a:t>24/09/2016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937C04D-26A5-4D4A-B2F6-9488A2A4DB18}" type="slidenum">
              <a:rPr lang="pt-BR" smtClean="0"/>
              <a:t>‹nº›</a:t>
            </a:fld>
            <a:endParaRPr lang="pt-BR"/>
          </a:p>
        </p:txBody>
      </p:sp>
    </p:spTree>
    <p:extLst>
      <p:ext uri="{BB962C8B-B14F-4D97-AF65-F5344CB8AC3E}">
        <p14:creationId xmlns:p14="http://schemas.microsoft.com/office/powerpoint/2010/main" val="625083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893C4210-7B20-40F1-8C52-A0F2E96D0761}" type="datetimeFigureOut">
              <a:rPr lang="pt-BR" smtClean="0">
                <a:solidFill>
                  <a:prstClr val="black">
                    <a:tint val="75000"/>
                  </a:prstClr>
                </a:solidFill>
              </a:rPr>
              <a:pPr/>
              <a:t>24/09/2016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15DF3E05-6E55-409B-912B-00F36E9F87F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056079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93C4210-7B20-40F1-8C52-A0F2E96D0761}" type="datetimeFigureOut">
              <a:rPr lang="pt-BR" smtClean="0">
                <a:solidFill>
                  <a:prstClr val="black">
                    <a:tint val="75000"/>
                  </a:prstClr>
                </a:solidFill>
              </a:rPr>
              <a:pPr/>
              <a:t>24/09/2016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15DF3E05-6E55-409B-912B-00F36E9F87F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939888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893C4210-7B20-40F1-8C52-A0F2E96D0761}" type="datetimeFigureOut">
              <a:rPr lang="pt-BR" smtClean="0">
                <a:solidFill>
                  <a:prstClr val="black">
                    <a:tint val="75000"/>
                  </a:prstClr>
                </a:solidFill>
              </a:rPr>
              <a:pPr/>
              <a:t>24/09/2016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15DF3E05-6E55-409B-912B-00F36E9F87F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815262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893C4210-7B20-40F1-8C52-A0F2E96D0761}" type="datetimeFigureOut">
              <a:rPr lang="pt-BR" smtClean="0">
                <a:solidFill>
                  <a:prstClr val="black">
                    <a:tint val="75000"/>
                  </a:prstClr>
                </a:solidFill>
              </a:rPr>
              <a:pPr/>
              <a:t>24/09/2016</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15DF3E05-6E55-409B-912B-00F36E9F87F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98534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893C4210-7B20-40F1-8C52-A0F2E96D0761}" type="datetimeFigureOut">
              <a:rPr lang="pt-BR" smtClean="0">
                <a:solidFill>
                  <a:prstClr val="black">
                    <a:tint val="75000"/>
                  </a:prstClr>
                </a:solidFill>
              </a:rPr>
              <a:pPr/>
              <a:t>24/09/2016</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15DF3E05-6E55-409B-912B-00F36E9F87F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813568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893C4210-7B20-40F1-8C52-A0F2E96D0761}" type="datetimeFigureOut">
              <a:rPr lang="pt-BR" smtClean="0">
                <a:solidFill>
                  <a:prstClr val="black">
                    <a:tint val="75000"/>
                  </a:prstClr>
                </a:solidFill>
              </a:rPr>
              <a:pPr/>
              <a:t>24/09/2016</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15DF3E05-6E55-409B-912B-00F36E9F87F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742993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93C4210-7B20-40F1-8C52-A0F2E96D0761}" type="datetimeFigureOut">
              <a:rPr lang="pt-BR" smtClean="0">
                <a:solidFill>
                  <a:prstClr val="black">
                    <a:tint val="75000"/>
                  </a:prstClr>
                </a:solidFill>
              </a:rPr>
              <a:pPr/>
              <a:t>24/09/2016</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15DF3E05-6E55-409B-912B-00F36E9F87F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190136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893C4210-7B20-40F1-8C52-A0F2E96D0761}" type="datetimeFigureOut">
              <a:rPr lang="pt-BR" smtClean="0">
                <a:solidFill>
                  <a:prstClr val="black">
                    <a:tint val="75000"/>
                  </a:prstClr>
                </a:solidFill>
              </a:rPr>
              <a:pPr/>
              <a:t>24/09/2016</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15DF3E05-6E55-409B-912B-00F36E9F87F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328544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46ED4F1-877C-4A55-9390-F80711B49AB6}" type="datetimeFigureOut">
              <a:rPr lang="pt-BR" smtClean="0"/>
              <a:t>24/09/2016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937C04D-26A5-4D4A-B2F6-9488A2A4DB18}" type="slidenum">
              <a:rPr lang="pt-BR" smtClean="0"/>
              <a:t>‹nº›</a:t>
            </a:fld>
            <a:endParaRPr lang="pt-BR"/>
          </a:p>
        </p:txBody>
      </p:sp>
    </p:spTree>
    <p:extLst>
      <p:ext uri="{BB962C8B-B14F-4D97-AF65-F5344CB8AC3E}">
        <p14:creationId xmlns:p14="http://schemas.microsoft.com/office/powerpoint/2010/main" val="4104778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893C4210-7B20-40F1-8C52-A0F2E96D0761}" type="datetimeFigureOut">
              <a:rPr lang="pt-BR" smtClean="0">
                <a:solidFill>
                  <a:prstClr val="black">
                    <a:tint val="75000"/>
                  </a:prstClr>
                </a:solidFill>
              </a:rPr>
              <a:pPr/>
              <a:t>24/09/2016</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15DF3E05-6E55-409B-912B-00F36E9F87F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21951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93C4210-7B20-40F1-8C52-A0F2E96D0761}" type="datetimeFigureOut">
              <a:rPr lang="pt-BR" smtClean="0">
                <a:solidFill>
                  <a:prstClr val="black">
                    <a:tint val="75000"/>
                  </a:prstClr>
                </a:solidFill>
              </a:rPr>
              <a:pPr/>
              <a:t>24/09/2016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15DF3E05-6E55-409B-912B-00F36E9F87F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2295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93C4210-7B20-40F1-8C52-A0F2E96D0761}" type="datetimeFigureOut">
              <a:rPr lang="pt-BR" smtClean="0">
                <a:solidFill>
                  <a:prstClr val="black">
                    <a:tint val="75000"/>
                  </a:prstClr>
                </a:solidFill>
              </a:rPr>
              <a:pPr/>
              <a:t>24/09/2016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15DF3E05-6E55-409B-912B-00F36E9F87F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262583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893C4210-7B20-40F1-8C52-A0F2E96D0761}" type="datetimeFigureOut">
              <a:rPr lang="pt-BR" smtClean="0">
                <a:solidFill>
                  <a:prstClr val="black">
                    <a:tint val="75000"/>
                  </a:prstClr>
                </a:solidFill>
              </a:rPr>
              <a:pPr/>
              <a:t>24/09/2016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15DF3E05-6E55-409B-912B-00F36E9F87F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328453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93C4210-7B20-40F1-8C52-A0F2E96D0761}" type="datetimeFigureOut">
              <a:rPr lang="pt-BR" smtClean="0">
                <a:solidFill>
                  <a:prstClr val="black">
                    <a:tint val="75000"/>
                  </a:prstClr>
                </a:solidFill>
              </a:rPr>
              <a:pPr/>
              <a:t>24/09/2016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15DF3E05-6E55-409B-912B-00F36E9F87F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983511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893C4210-7B20-40F1-8C52-A0F2E96D0761}" type="datetimeFigureOut">
              <a:rPr lang="pt-BR" smtClean="0">
                <a:solidFill>
                  <a:prstClr val="black">
                    <a:tint val="75000"/>
                  </a:prstClr>
                </a:solidFill>
              </a:rPr>
              <a:pPr/>
              <a:t>24/09/2016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15DF3E05-6E55-409B-912B-00F36E9F87F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600525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893C4210-7B20-40F1-8C52-A0F2E96D0761}" type="datetimeFigureOut">
              <a:rPr lang="pt-BR" smtClean="0">
                <a:solidFill>
                  <a:prstClr val="black">
                    <a:tint val="75000"/>
                  </a:prstClr>
                </a:solidFill>
              </a:rPr>
              <a:pPr/>
              <a:t>24/09/2016</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15DF3E05-6E55-409B-912B-00F36E9F87F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26436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893C4210-7B20-40F1-8C52-A0F2E96D0761}" type="datetimeFigureOut">
              <a:rPr lang="pt-BR" smtClean="0">
                <a:solidFill>
                  <a:prstClr val="black">
                    <a:tint val="75000"/>
                  </a:prstClr>
                </a:solidFill>
              </a:rPr>
              <a:pPr/>
              <a:t>24/09/2016</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15DF3E05-6E55-409B-912B-00F36E9F87F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033558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893C4210-7B20-40F1-8C52-A0F2E96D0761}" type="datetimeFigureOut">
              <a:rPr lang="pt-BR" smtClean="0">
                <a:solidFill>
                  <a:prstClr val="black">
                    <a:tint val="75000"/>
                  </a:prstClr>
                </a:solidFill>
              </a:rPr>
              <a:pPr/>
              <a:t>24/09/2016</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15DF3E05-6E55-409B-912B-00F36E9F87F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948483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93C4210-7B20-40F1-8C52-A0F2E96D0761}" type="datetimeFigureOut">
              <a:rPr lang="pt-BR" smtClean="0">
                <a:solidFill>
                  <a:prstClr val="black">
                    <a:tint val="75000"/>
                  </a:prstClr>
                </a:solidFill>
              </a:rPr>
              <a:pPr/>
              <a:t>24/09/2016</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15DF3E05-6E55-409B-912B-00F36E9F87F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074279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C46ED4F1-877C-4A55-9390-F80711B49AB6}" type="datetimeFigureOut">
              <a:rPr lang="pt-BR" smtClean="0"/>
              <a:t>24/09/2016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937C04D-26A5-4D4A-B2F6-9488A2A4DB18}" type="slidenum">
              <a:rPr lang="pt-BR" smtClean="0"/>
              <a:t>‹nº›</a:t>
            </a:fld>
            <a:endParaRPr lang="pt-BR"/>
          </a:p>
        </p:txBody>
      </p:sp>
    </p:spTree>
    <p:extLst>
      <p:ext uri="{BB962C8B-B14F-4D97-AF65-F5344CB8AC3E}">
        <p14:creationId xmlns:p14="http://schemas.microsoft.com/office/powerpoint/2010/main" val="28392075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893C4210-7B20-40F1-8C52-A0F2E96D0761}" type="datetimeFigureOut">
              <a:rPr lang="pt-BR" smtClean="0">
                <a:solidFill>
                  <a:prstClr val="black">
                    <a:tint val="75000"/>
                  </a:prstClr>
                </a:solidFill>
              </a:rPr>
              <a:pPr/>
              <a:t>24/09/2016</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15DF3E05-6E55-409B-912B-00F36E9F87F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3759751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893C4210-7B20-40F1-8C52-A0F2E96D0761}" type="datetimeFigureOut">
              <a:rPr lang="pt-BR" smtClean="0">
                <a:solidFill>
                  <a:prstClr val="black">
                    <a:tint val="75000"/>
                  </a:prstClr>
                </a:solidFill>
              </a:rPr>
              <a:pPr/>
              <a:t>24/09/2016</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15DF3E05-6E55-409B-912B-00F36E9F87F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2582443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93C4210-7B20-40F1-8C52-A0F2E96D0761}" type="datetimeFigureOut">
              <a:rPr lang="pt-BR" smtClean="0">
                <a:solidFill>
                  <a:prstClr val="black">
                    <a:tint val="75000"/>
                  </a:prstClr>
                </a:solidFill>
              </a:rPr>
              <a:pPr/>
              <a:t>24/09/2016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15DF3E05-6E55-409B-912B-00F36E9F87F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9104305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93C4210-7B20-40F1-8C52-A0F2E96D0761}" type="datetimeFigureOut">
              <a:rPr lang="pt-BR" smtClean="0">
                <a:solidFill>
                  <a:prstClr val="black">
                    <a:tint val="75000"/>
                  </a:prstClr>
                </a:solidFill>
              </a:rPr>
              <a:pPr/>
              <a:t>24/09/2016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15DF3E05-6E55-409B-912B-00F36E9F87F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207304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C46ED4F1-877C-4A55-9390-F80711B49AB6}" type="datetimeFigureOut">
              <a:rPr lang="pt-BR" smtClean="0"/>
              <a:t>24/09/2016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937C04D-26A5-4D4A-B2F6-9488A2A4DB18}" type="slidenum">
              <a:rPr lang="pt-BR" smtClean="0"/>
              <a:t>‹nº›</a:t>
            </a:fld>
            <a:endParaRPr lang="pt-BR"/>
          </a:p>
        </p:txBody>
      </p:sp>
    </p:spTree>
    <p:extLst>
      <p:ext uri="{BB962C8B-B14F-4D97-AF65-F5344CB8AC3E}">
        <p14:creationId xmlns:p14="http://schemas.microsoft.com/office/powerpoint/2010/main" val="350856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C46ED4F1-877C-4A55-9390-F80711B49AB6}" type="datetimeFigureOut">
              <a:rPr lang="pt-BR" smtClean="0"/>
              <a:t>24/09/2016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937C04D-26A5-4D4A-B2F6-9488A2A4DB18}" type="slidenum">
              <a:rPr lang="pt-BR" smtClean="0"/>
              <a:t>‹nº›</a:t>
            </a:fld>
            <a:endParaRPr lang="pt-BR"/>
          </a:p>
        </p:txBody>
      </p:sp>
    </p:spTree>
    <p:extLst>
      <p:ext uri="{BB962C8B-B14F-4D97-AF65-F5344CB8AC3E}">
        <p14:creationId xmlns:p14="http://schemas.microsoft.com/office/powerpoint/2010/main" val="56192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C46ED4F1-877C-4A55-9390-F80711B49AB6}" type="datetimeFigureOut">
              <a:rPr lang="pt-BR" smtClean="0"/>
              <a:t>24/09/2016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937C04D-26A5-4D4A-B2F6-9488A2A4DB18}" type="slidenum">
              <a:rPr lang="pt-BR" smtClean="0"/>
              <a:t>‹nº›</a:t>
            </a:fld>
            <a:endParaRPr lang="pt-BR"/>
          </a:p>
        </p:txBody>
      </p:sp>
    </p:spTree>
    <p:extLst>
      <p:ext uri="{BB962C8B-B14F-4D97-AF65-F5344CB8AC3E}">
        <p14:creationId xmlns:p14="http://schemas.microsoft.com/office/powerpoint/2010/main" val="1143700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46ED4F1-877C-4A55-9390-F80711B49AB6}" type="datetimeFigureOut">
              <a:rPr lang="pt-BR" smtClean="0"/>
              <a:t>24/09/2016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937C04D-26A5-4D4A-B2F6-9488A2A4DB18}" type="slidenum">
              <a:rPr lang="pt-BR" smtClean="0"/>
              <a:t>‹nº›</a:t>
            </a:fld>
            <a:endParaRPr lang="pt-BR"/>
          </a:p>
        </p:txBody>
      </p:sp>
    </p:spTree>
    <p:extLst>
      <p:ext uri="{BB962C8B-B14F-4D97-AF65-F5344CB8AC3E}">
        <p14:creationId xmlns:p14="http://schemas.microsoft.com/office/powerpoint/2010/main" val="2303391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C46ED4F1-877C-4A55-9390-F80711B49AB6}" type="datetimeFigureOut">
              <a:rPr lang="pt-BR" smtClean="0"/>
              <a:t>24/09/2016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937C04D-26A5-4D4A-B2F6-9488A2A4DB18}" type="slidenum">
              <a:rPr lang="pt-BR" smtClean="0"/>
              <a:t>‹nº›</a:t>
            </a:fld>
            <a:endParaRPr lang="pt-BR"/>
          </a:p>
        </p:txBody>
      </p:sp>
    </p:spTree>
    <p:extLst>
      <p:ext uri="{BB962C8B-B14F-4D97-AF65-F5344CB8AC3E}">
        <p14:creationId xmlns:p14="http://schemas.microsoft.com/office/powerpoint/2010/main" val="58205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C46ED4F1-877C-4A55-9390-F80711B49AB6}" type="datetimeFigureOut">
              <a:rPr lang="pt-BR" smtClean="0"/>
              <a:t>24/09/2016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937C04D-26A5-4D4A-B2F6-9488A2A4DB18}" type="slidenum">
              <a:rPr lang="pt-BR" smtClean="0"/>
              <a:t>‹nº›</a:t>
            </a:fld>
            <a:endParaRPr lang="pt-BR"/>
          </a:p>
        </p:txBody>
      </p:sp>
    </p:spTree>
    <p:extLst>
      <p:ext uri="{BB962C8B-B14F-4D97-AF65-F5344CB8AC3E}">
        <p14:creationId xmlns:p14="http://schemas.microsoft.com/office/powerpoint/2010/main" val="3688391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6ED4F1-877C-4A55-9390-F80711B49AB6}" type="datetimeFigureOut">
              <a:rPr lang="pt-BR" smtClean="0"/>
              <a:t>24/09/2016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7C04D-26A5-4D4A-B2F6-9488A2A4DB18}" type="slidenum">
              <a:rPr lang="pt-BR" smtClean="0"/>
              <a:t>‹nº›</a:t>
            </a:fld>
            <a:endParaRPr lang="pt-BR"/>
          </a:p>
        </p:txBody>
      </p:sp>
    </p:spTree>
    <p:extLst>
      <p:ext uri="{BB962C8B-B14F-4D97-AF65-F5344CB8AC3E}">
        <p14:creationId xmlns:p14="http://schemas.microsoft.com/office/powerpoint/2010/main" val="2564472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C4210-7B20-40F1-8C52-A0F2E96D0761}" type="datetimeFigureOut">
              <a:rPr lang="pt-BR" smtClean="0">
                <a:solidFill>
                  <a:prstClr val="black">
                    <a:tint val="75000"/>
                  </a:prstClr>
                </a:solidFill>
              </a:rPr>
              <a:pPr/>
              <a:t>24/09/2016</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F3E05-6E55-409B-912B-00F36E9F87F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680523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C4210-7B20-40F1-8C52-A0F2E96D0761}" type="datetimeFigureOut">
              <a:rPr lang="pt-BR" smtClean="0">
                <a:solidFill>
                  <a:prstClr val="black">
                    <a:tint val="75000"/>
                  </a:prstClr>
                </a:solidFill>
              </a:rPr>
              <a:pPr/>
              <a:t>24/09/2016</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F3E05-6E55-409B-912B-00F36E9F87F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9815348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1026" name="Picture 2" descr="C:\Users\cefep\Pictures\Imagens  Internet\assemblei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424936"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02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116632"/>
            <a:ext cx="8229600" cy="1584176"/>
          </a:xfrm>
          <a:solidFill>
            <a:schemeClr val="accent3">
              <a:lumMod val="60000"/>
              <a:lumOff val="40000"/>
            </a:schemeClr>
          </a:solidFill>
        </p:spPr>
        <p:txBody>
          <a:bodyPr>
            <a:normAutofit fontScale="90000"/>
          </a:bodyPr>
          <a:lstStyle/>
          <a:p>
            <a:r>
              <a:rPr lang="pt-BR" sz="4000" b="1" dirty="0" smtClean="0"/>
              <a:t/>
            </a:r>
            <a:br>
              <a:rPr lang="pt-BR" sz="4000" b="1" dirty="0" smtClean="0"/>
            </a:br>
            <a:r>
              <a:rPr lang="pt-BR" sz="4000" b="1" dirty="0" smtClean="0"/>
              <a:t/>
            </a:r>
            <a:br>
              <a:rPr lang="pt-BR" sz="4000" b="1" dirty="0" smtClean="0"/>
            </a:br>
            <a:r>
              <a:rPr lang="pt-BR" sz="4000" b="1" dirty="0" smtClean="0">
                <a:solidFill>
                  <a:srgbClr val="C00000"/>
                </a:solidFill>
              </a:rPr>
              <a:t>A </a:t>
            </a:r>
            <a:r>
              <a:rPr lang="pt-BR" sz="4000" b="1" dirty="0">
                <a:solidFill>
                  <a:srgbClr val="C00000"/>
                </a:solidFill>
              </a:rPr>
              <a:t>teologia do laicato alcançou  avanços nos últimos anos</a:t>
            </a:r>
            <a:r>
              <a:rPr lang="pt-BR" b="1" dirty="0">
                <a:solidFill>
                  <a:srgbClr val="C00000"/>
                </a:solidFill>
              </a:rPr>
              <a:t>:</a:t>
            </a:r>
            <a:r>
              <a:rPr lang="pt-BR" dirty="0">
                <a:solidFill>
                  <a:srgbClr val="C00000"/>
                </a:solidFill>
              </a:rPr>
              <a:t/>
            </a:r>
            <a:br>
              <a:rPr lang="pt-BR" dirty="0">
                <a:solidFill>
                  <a:srgbClr val="C00000"/>
                </a:solidFill>
              </a:rPr>
            </a:br>
            <a:endParaRPr lang="pt-BR" dirty="0">
              <a:solidFill>
                <a:srgbClr val="C00000"/>
              </a:solidFill>
            </a:endParaRPr>
          </a:p>
        </p:txBody>
      </p:sp>
      <p:sp>
        <p:nvSpPr>
          <p:cNvPr id="6" name="Espaço Reservado para Conteúdo 5"/>
          <p:cNvSpPr>
            <a:spLocks noGrp="1"/>
          </p:cNvSpPr>
          <p:nvPr>
            <p:ph idx="1"/>
          </p:nvPr>
        </p:nvSpPr>
        <p:spPr>
          <a:xfrm>
            <a:off x="457200" y="1772816"/>
            <a:ext cx="8229600" cy="4824536"/>
          </a:xfrm>
          <a:solidFill>
            <a:schemeClr val="accent3">
              <a:lumMod val="20000"/>
              <a:lumOff val="80000"/>
            </a:schemeClr>
          </a:solidFill>
        </p:spPr>
        <p:txBody>
          <a:bodyPr>
            <a:normAutofit fontScale="70000" lnSpcReduction="20000"/>
          </a:bodyPr>
          <a:lstStyle/>
          <a:p>
            <a:pPr marL="0" indent="0" algn="just">
              <a:buNone/>
            </a:pPr>
            <a:r>
              <a:rPr lang="pt-BR" b="1" dirty="0"/>
              <a:t>- </a:t>
            </a:r>
            <a:r>
              <a:rPr lang="pt-BR" sz="3400" b="1" dirty="0"/>
              <a:t>O Conselho Nacional do Laicato do Brasil – CNLB</a:t>
            </a:r>
          </a:p>
          <a:p>
            <a:pPr marL="0" indent="0" algn="just">
              <a:buNone/>
            </a:pPr>
            <a:r>
              <a:rPr lang="pt-BR" sz="3400" b="1" dirty="0"/>
              <a:t>- Cristãos leigos e leigas que exercem o ministério de teólogos</a:t>
            </a:r>
          </a:p>
          <a:p>
            <a:pPr marL="0" indent="0" algn="just">
              <a:buNone/>
            </a:pPr>
            <a:r>
              <a:rPr lang="pt-BR" sz="3400" b="1" dirty="0"/>
              <a:t>- As Comunidades Eclesiais de Base – CEBs </a:t>
            </a:r>
          </a:p>
          <a:p>
            <a:pPr marL="0" indent="0" algn="just">
              <a:buNone/>
            </a:pPr>
            <a:r>
              <a:rPr lang="pt-BR" sz="3400" b="1" dirty="0"/>
              <a:t>- Os grupos bíblicos de reflexão, as pequenas comunidades, a catequese, as celebrações da Palavra, as escolas de teologia,</a:t>
            </a:r>
          </a:p>
          <a:p>
            <a:pPr marL="0" indent="0" algn="just">
              <a:buNone/>
            </a:pPr>
            <a:r>
              <a:rPr lang="pt-BR" sz="3400" b="1" dirty="0"/>
              <a:t>-  </a:t>
            </a:r>
            <a:r>
              <a:rPr lang="pt-BR" sz="3400" b="1" dirty="0" smtClean="0"/>
              <a:t>As </a:t>
            </a:r>
            <a:r>
              <a:rPr lang="pt-BR" sz="3400" b="1" dirty="0"/>
              <a:t>pastorais, os movimentos, as novas comunidades;</a:t>
            </a:r>
          </a:p>
          <a:p>
            <a:pPr marL="0" indent="0" algn="just">
              <a:buNone/>
            </a:pPr>
            <a:r>
              <a:rPr lang="pt-BR" sz="3400" b="1" dirty="0"/>
              <a:t>- Organizações com a consciência </a:t>
            </a:r>
            <a:r>
              <a:rPr lang="pt-BR" sz="3400" b="1" dirty="0" smtClean="0"/>
              <a:t>missionária;</a:t>
            </a:r>
            <a:endParaRPr lang="pt-BR" sz="3400" b="1" dirty="0"/>
          </a:p>
          <a:p>
            <a:pPr marL="0" indent="0" algn="just">
              <a:buNone/>
            </a:pPr>
            <a:r>
              <a:rPr lang="pt-BR" sz="3400" b="1" dirty="0"/>
              <a:t>-  as crianças, os jovens, a mulher, o idoso, a </a:t>
            </a:r>
            <a:r>
              <a:rPr lang="pt-BR" sz="3400" b="1" dirty="0" smtClean="0"/>
              <a:t>família; </a:t>
            </a:r>
            <a:endParaRPr lang="pt-BR" sz="3400" b="1" dirty="0"/>
          </a:p>
          <a:p>
            <a:pPr marL="0" indent="0" algn="just">
              <a:buNone/>
            </a:pPr>
            <a:r>
              <a:rPr lang="pt-BR" sz="3400" b="1" dirty="0"/>
              <a:t>- Leigos e leigos qualificados para a administração dos bens de suas </a:t>
            </a:r>
            <a:r>
              <a:rPr lang="pt-BR" sz="3400" b="1" dirty="0" smtClean="0"/>
              <a:t>dioceses;</a:t>
            </a:r>
            <a:endParaRPr lang="pt-BR" sz="3400" b="1" dirty="0"/>
          </a:p>
          <a:p>
            <a:pPr marL="0" indent="0" algn="just">
              <a:buNone/>
            </a:pPr>
            <a:r>
              <a:rPr lang="pt-BR" sz="3400" b="1" dirty="0"/>
              <a:t>- </a:t>
            </a:r>
            <a:r>
              <a:rPr lang="pt-BR" sz="3400" b="1" dirty="0" smtClean="0"/>
              <a:t>Cristãos </a:t>
            </a:r>
            <a:r>
              <a:rPr lang="pt-BR" sz="3400" b="1" dirty="0"/>
              <a:t>leigos e leigos comprometidos com os movimentos sociais, movimentos populares, sindicais e conselhos paritários de políticas públicas e outros</a:t>
            </a:r>
          </a:p>
          <a:p>
            <a:pPr algn="just"/>
            <a:endParaRPr lang="pt-BR" sz="3400" dirty="0"/>
          </a:p>
        </p:txBody>
      </p:sp>
    </p:spTree>
    <p:extLst>
      <p:ext uri="{BB962C8B-B14F-4D97-AF65-F5344CB8AC3E}">
        <p14:creationId xmlns:p14="http://schemas.microsoft.com/office/powerpoint/2010/main" val="3287697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74638"/>
            <a:ext cx="8568952" cy="1143000"/>
          </a:xfrm>
          <a:solidFill>
            <a:schemeClr val="bg2"/>
          </a:solidFill>
        </p:spPr>
        <p:txBody>
          <a:bodyPr/>
          <a:lstStyle/>
          <a:p>
            <a:r>
              <a:rPr lang="pt-BR" b="1" dirty="0" smtClean="0"/>
              <a:t>Recuos no campo do laicato</a:t>
            </a:r>
            <a:endParaRPr lang="pt-BR" b="1" dirty="0"/>
          </a:p>
        </p:txBody>
      </p:sp>
      <p:sp>
        <p:nvSpPr>
          <p:cNvPr id="3" name="Espaço Reservado para Conteúdo 2"/>
          <p:cNvSpPr>
            <a:spLocks noGrp="1"/>
          </p:cNvSpPr>
          <p:nvPr>
            <p:ph idx="1"/>
          </p:nvPr>
        </p:nvSpPr>
        <p:spPr>
          <a:xfrm>
            <a:off x="251520" y="1412776"/>
            <a:ext cx="8640960" cy="5040560"/>
          </a:xfrm>
          <a:solidFill>
            <a:schemeClr val="accent1">
              <a:lumMod val="20000"/>
              <a:lumOff val="80000"/>
            </a:schemeClr>
          </a:solidFill>
        </p:spPr>
        <p:txBody>
          <a:bodyPr>
            <a:normAutofit fontScale="77500" lnSpcReduction="20000"/>
          </a:bodyPr>
          <a:lstStyle/>
          <a:p>
            <a:pPr marL="0" indent="0" algn="just">
              <a:buNone/>
            </a:pPr>
            <a:r>
              <a:rPr lang="pt-BR" dirty="0">
                <a:solidFill>
                  <a:schemeClr val="accent2"/>
                </a:solidFill>
              </a:rPr>
              <a:t>1</a:t>
            </a:r>
            <a:r>
              <a:rPr lang="pt-BR" dirty="0" smtClean="0">
                <a:solidFill>
                  <a:schemeClr val="accent2"/>
                </a:solidFill>
              </a:rPr>
              <a:t>. </a:t>
            </a:r>
            <a:r>
              <a:rPr lang="pt-BR" b="1" dirty="0">
                <a:solidFill>
                  <a:schemeClr val="tx2">
                    <a:lumMod val="75000"/>
                  </a:schemeClr>
                </a:solidFill>
              </a:rPr>
              <a:t>Os cristãos leigos ainda são omissos na atuação </a:t>
            </a:r>
            <a:r>
              <a:rPr lang="pt-BR" b="1" dirty="0" smtClean="0">
                <a:solidFill>
                  <a:schemeClr val="tx2">
                    <a:lumMod val="75000"/>
                  </a:schemeClr>
                </a:solidFill>
              </a:rPr>
              <a:t>das </a:t>
            </a:r>
            <a:r>
              <a:rPr lang="pt-BR" b="1" dirty="0">
                <a:solidFill>
                  <a:schemeClr val="tx2">
                    <a:lumMod val="75000"/>
                  </a:schemeClr>
                </a:solidFill>
              </a:rPr>
              <a:t>estruturas e realidades do mundo: nos areópagos da universidade, da comunicação, da empresa, do trabalho, da política, da cultura, da medicina, do judiciário e </a:t>
            </a:r>
            <a:r>
              <a:rPr lang="pt-BR" b="1" dirty="0" smtClean="0">
                <a:solidFill>
                  <a:schemeClr val="tx2">
                    <a:lumMod val="75000"/>
                  </a:schemeClr>
                </a:solidFill>
              </a:rPr>
              <a:t>outros;  </a:t>
            </a:r>
            <a:endParaRPr lang="pt-BR" b="1" dirty="0">
              <a:solidFill>
                <a:schemeClr val="tx2">
                  <a:lumMod val="75000"/>
                </a:schemeClr>
              </a:solidFill>
            </a:endParaRPr>
          </a:p>
          <a:p>
            <a:pPr marL="0" indent="0" algn="just">
              <a:buNone/>
            </a:pPr>
            <a:r>
              <a:rPr lang="pt-BR" b="1" dirty="0">
                <a:solidFill>
                  <a:schemeClr val="tx2">
                    <a:lumMod val="75000"/>
                  </a:schemeClr>
                </a:solidFill>
              </a:rPr>
              <a:t>2. Tendência a considerar os leigos quase </a:t>
            </a:r>
            <a:r>
              <a:rPr lang="pt-BR" b="1" dirty="0" smtClean="0">
                <a:solidFill>
                  <a:schemeClr val="tx2">
                    <a:lumMod val="75000"/>
                  </a:schemeClr>
                </a:solidFill>
              </a:rPr>
              <a:t>exclusivamente </a:t>
            </a:r>
            <a:r>
              <a:rPr lang="pt-BR" b="1" dirty="0">
                <a:solidFill>
                  <a:schemeClr val="tx2">
                    <a:lumMod val="75000"/>
                  </a:schemeClr>
                </a:solidFill>
              </a:rPr>
              <a:t>ao serviço do interior da </a:t>
            </a:r>
            <a:r>
              <a:rPr lang="pt-BR" b="1" dirty="0" smtClean="0">
                <a:solidFill>
                  <a:schemeClr val="tx2">
                    <a:lumMod val="75000"/>
                  </a:schemeClr>
                </a:solidFill>
              </a:rPr>
              <a:t>Igreja;</a:t>
            </a:r>
            <a:endParaRPr lang="pt-BR" b="1" dirty="0">
              <a:solidFill>
                <a:schemeClr val="tx2">
                  <a:lumMod val="75000"/>
                </a:schemeClr>
              </a:solidFill>
            </a:endParaRPr>
          </a:p>
          <a:p>
            <a:pPr marL="0" indent="0" algn="just">
              <a:buNone/>
            </a:pPr>
            <a:r>
              <a:rPr lang="pt-BR" b="1" dirty="0">
                <a:solidFill>
                  <a:schemeClr val="tx2">
                    <a:lumMod val="75000"/>
                  </a:schemeClr>
                </a:solidFill>
              </a:rPr>
              <a:t>3. Tendência ao estilo tradicional de </a:t>
            </a:r>
            <a:r>
              <a:rPr lang="pt-BR" b="1" dirty="0" smtClean="0">
                <a:solidFill>
                  <a:schemeClr val="tx2">
                    <a:lumMod val="75000"/>
                  </a:schemeClr>
                </a:solidFill>
              </a:rPr>
              <a:t>laicato;</a:t>
            </a:r>
            <a:endParaRPr lang="pt-BR" b="1" dirty="0">
              <a:solidFill>
                <a:schemeClr val="tx2">
                  <a:lumMod val="75000"/>
                </a:schemeClr>
              </a:solidFill>
            </a:endParaRPr>
          </a:p>
          <a:p>
            <a:pPr marL="0" indent="0" algn="just">
              <a:buNone/>
            </a:pPr>
            <a:r>
              <a:rPr lang="pt-BR" b="1" dirty="0">
                <a:solidFill>
                  <a:schemeClr val="tx2">
                    <a:lumMod val="75000"/>
                  </a:schemeClr>
                </a:solidFill>
              </a:rPr>
              <a:t>4. A pretensão de dominar os espaços da Igreja;</a:t>
            </a:r>
          </a:p>
          <a:p>
            <a:pPr marL="0" indent="0" algn="just">
              <a:buNone/>
            </a:pPr>
            <a:r>
              <a:rPr lang="pt-BR" b="1" dirty="0">
                <a:solidFill>
                  <a:schemeClr val="tx2">
                    <a:lumMod val="75000"/>
                  </a:schemeClr>
                </a:solidFill>
              </a:rPr>
              <a:t>5  Carência de unidade - guerras entre os leigos; </a:t>
            </a:r>
          </a:p>
          <a:p>
            <a:pPr marL="0" indent="0" algn="just">
              <a:buNone/>
            </a:pPr>
            <a:r>
              <a:rPr lang="pt-BR" b="1" dirty="0">
                <a:solidFill>
                  <a:schemeClr val="tx2">
                    <a:lumMod val="75000"/>
                  </a:schemeClr>
                </a:solidFill>
              </a:rPr>
              <a:t>6. Propostas místicas desprovidas de compromisso social; </a:t>
            </a:r>
          </a:p>
          <a:p>
            <a:pPr marL="0" indent="0" algn="just">
              <a:buNone/>
            </a:pPr>
            <a:r>
              <a:rPr lang="pt-BR" b="1" dirty="0">
                <a:solidFill>
                  <a:schemeClr val="tx2">
                    <a:lumMod val="75000"/>
                  </a:schemeClr>
                </a:solidFill>
              </a:rPr>
              <a:t>7. A sacramentalização, o devocionismo e o clericalismo;</a:t>
            </a:r>
          </a:p>
          <a:p>
            <a:pPr marL="0" indent="0" algn="just">
              <a:buNone/>
            </a:pPr>
            <a:r>
              <a:rPr lang="pt-BR" b="1" dirty="0" smtClean="0">
                <a:solidFill>
                  <a:schemeClr val="tx2">
                    <a:lumMod val="75000"/>
                  </a:schemeClr>
                </a:solidFill>
              </a:rPr>
              <a:t>8.Desinformação </a:t>
            </a:r>
            <a:r>
              <a:rPr lang="pt-BR" b="1" dirty="0">
                <a:solidFill>
                  <a:schemeClr val="tx2">
                    <a:lumMod val="75000"/>
                  </a:schemeClr>
                </a:solidFill>
              </a:rPr>
              <a:t>das comunidades eclesiais de base, das questões agrárias, indígenas e afros;</a:t>
            </a:r>
          </a:p>
          <a:p>
            <a:pPr marL="0" indent="0" algn="just">
              <a:buNone/>
            </a:pPr>
            <a:r>
              <a:rPr lang="pt-BR" b="1" dirty="0" smtClean="0">
                <a:solidFill>
                  <a:schemeClr val="tx2">
                    <a:lumMod val="75000"/>
                  </a:schemeClr>
                </a:solidFill>
              </a:rPr>
              <a:t>9</a:t>
            </a:r>
            <a:r>
              <a:rPr lang="pt-BR" b="1" dirty="0">
                <a:solidFill>
                  <a:schemeClr val="tx2">
                    <a:lumMod val="75000"/>
                  </a:schemeClr>
                </a:solidFill>
              </a:rPr>
              <a:t>. Rejeição da </a:t>
            </a:r>
            <a:r>
              <a:rPr lang="pt-BR" b="1" dirty="0" smtClean="0">
                <a:solidFill>
                  <a:schemeClr val="tx2">
                    <a:lumMod val="75000"/>
                  </a:schemeClr>
                </a:solidFill>
              </a:rPr>
              <a:t>política. </a:t>
            </a:r>
            <a:endParaRPr lang="pt-BR" b="1" dirty="0">
              <a:solidFill>
                <a:schemeClr val="tx2">
                  <a:lumMod val="75000"/>
                </a:schemeClr>
              </a:solidFill>
            </a:endParaRPr>
          </a:p>
          <a:p>
            <a:endParaRPr lang="pt-BR" dirty="0"/>
          </a:p>
        </p:txBody>
      </p:sp>
    </p:spTree>
    <p:extLst>
      <p:ext uri="{BB962C8B-B14F-4D97-AF65-F5344CB8AC3E}">
        <p14:creationId xmlns:p14="http://schemas.microsoft.com/office/powerpoint/2010/main" val="465839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922114"/>
          </a:xfrm>
          <a:solidFill>
            <a:schemeClr val="accent2"/>
          </a:solidFill>
        </p:spPr>
        <p:txBody>
          <a:bodyPr/>
          <a:lstStyle/>
          <a:p>
            <a:r>
              <a:rPr lang="pt-BR" b="1" dirty="0" smtClean="0">
                <a:solidFill>
                  <a:schemeClr val="bg1"/>
                </a:solidFill>
                <a:latin typeface="Arial Rounded MT Bold" panose="020F0704030504030204" pitchFamily="34" charset="0"/>
              </a:rPr>
              <a:t>Os rostos do laicato</a:t>
            </a:r>
            <a:endParaRPr lang="pt-BR" b="1" dirty="0">
              <a:solidFill>
                <a:schemeClr val="bg1"/>
              </a:solidFill>
              <a:latin typeface="Arial Rounded MT Bold" panose="020F0704030504030204" pitchFamily="34" charset="0"/>
            </a:endParaRPr>
          </a:p>
        </p:txBody>
      </p:sp>
      <p:sp>
        <p:nvSpPr>
          <p:cNvPr id="5" name="Espaço Reservado para Conteúdo 4"/>
          <p:cNvSpPr>
            <a:spLocks noGrp="1"/>
          </p:cNvSpPr>
          <p:nvPr>
            <p:ph sz="half" idx="1"/>
          </p:nvPr>
        </p:nvSpPr>
        <p:spPr>
          <a:xfrm>
            <a:off x="251520" y="1340768"/>
            <a:ext cx="5256584" cy="4968552"/>
          </a:xfrm>
        </p:spPr>
        <p:txBody>
          <a:bodyPr>
            <a:normAutofit fontScale="70000" lnSpcReduction="20000"/>
          </a:bodyPr>
          <a:lstStyle/>
          <a:p>
            <a:pPr marL="0" indent="0" algn="just">
              <a:buNone/>
            </a:pPr>
            <a:endParaRPr lang="pt-BR" sz="3100" dirty="0"/>
          </a:p>
          <a:p>
            <a:pPr marL="0" indent="0" algn="just">
              <a:buNone/>
            </a:pPr>
            <a:r>
              <a:rPr lang="pt-BR" sz="4000" b="1" dirty="0" smtClean="0">
                <a:solidFill>
                  <a:schemeClr val="accent2"/>
                </a:solidFill>
              </a:rPr>
              <a:t>Dizem </a:t>
            </a:r>
            <a:r>
              <a:rPr lang="pt-BR" sz="4000" b="1" dirty="0">
                <a:solidFill>
                  <a:schemeClr val="accent2"/>
                </a:solidFill>
              </a:rPr>
              <a:t>os Bispos</a:t>
            </a:r>
            <a:r>
              <a:rPr lang="pt-BR" sz="3100" dirty="0"/>
              <a:t>: </a:t>
            </a:r>
            <a:endParaRPr lang="pt-BR" sz="3100" dirty="0" smtClean="0"/>
          </a:p>
          <a:p>
            <a:pPr marL="0" indent="0" algn="just">
              <a:buNone/>
            </a:pPr>
            <a:r>
              <a:rPr lang="pt-BR" sz="3100" i="1" dirty="0" smtClean="0"/>
              <a:t>Queremos </a:t>
            </a:r>
            <a:r>
              <a:rPr lang="pt-BR" sz="3100" i="1" dirty="0"/>
              <a:t>reconhecer os diferentes rostos dos cristãos leigos e leigas, irmãos e corresponsáveis na evangelização. São para nós motivo de alegria e de ânimo na vivência do ministério ordenado. </a:t>
            </a:r>
          </a:p>
          <a:p>
            <a:pPr marL="0" indent="0" algn="just">
              <a:buNone/>
            </a:pPr>
            <a:r>
              <a:rPr lang="pt-BR" sz="4000" b="1" dirty="0" smtClean="0">
                <a:solidFill>
                  <a:schemeClr val="accent2"/>
                </a:solidFill>
              </a:rPr>
              <a:t>Santo Agostinho</a:t>
            </a:r>
            <a:r>
              <a:rPr lang="pt-BR" sz="3100" dirty="0" smtClean="0"/>
              <a:t>: reconhecendo </a:t>
            </a:r>
            <a:r>
              <a:rPr lang="pt-BR" sz="3100" dirty="0"/>
              <a:t>o peso do ministério pastoral, alegra-se com a companhia dos seus fiéis. </a:t>
            </a:r>
            <a:endParaRPr lang="pt-BR" sz="3100" dirty="0" smtClean="0"/>
          </a:p>
          <a:p>
            <a:pPr marL="0" indent="0" algn="just">
              <a:buNone/>
            </a:pPr>
            <a:r>
              <a:rPr lang="pt-BR" sz="3100" dirty="0" smtClean="0"/>
              <a:t>“</a:t>
            </a:r>
            <a:r>
              <a:rPr lang="pt-BR" sz="3100" i="1" dirty="0"/>
              <a:t>Atemoriza-me o que sou para vós; consola-me o que sou convosco. Pois para vós sou bispo; convosco, sou cristão. Aquele é nome do ofício recebido; este, da graça; aquele, do perigo; este, da salvação</a:t>
            </a:r>
            <a:r>
              <a:rPr lang="pt-BR" sz="3100" dirty="0"/>
              <a:t>”</a:t>
            </a:r>
            <a:r>
              <a:rPr lang="pt-BR" sz="3100" b="1" dirty="0"/>
              <a:t> </a:t>
            </a:r>
            <a:endParaRPr lang="pt-BR" sz="3100" dirty="0"/>
          </a:p>
          <a:p>
            <a:endParaRPr lang="pt-BR" sz="3100" dirty="0"/>
          </a:p>
        </p:txBody>
      </p:sp>
      <p:pic>
        <p:nvPicPr>
          <p:cNvPr id="9218" name="Picture 2" descr="C:\Users\cefep\Pictures\Imagens  Internet\vidaconsagrada2015.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12631" y="2563019"/>
            <a:ext cx="285750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762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06090"/>
          </a:xfrm>
          <a:solidFill>
            <a:schemeClr val="accent2"/>
          </a:solidFill>
        </p:spPr>
        <p:txBody>
          <a:bodyPr>
            <a:normAutofit fontScale="90000"/>
          </a:bodyPr>
          <a:lstStyle/>
          <a:p>
            <a:r>
              <a:rPr lang="pt-BR" b="1" dirty="0" smtClean="0"/>
              <a:t>Campo específico de ação: o mundo</a:t>
            </a:r>
            <a:endParaRPr lang="pt-BR" b="1" dirty="0"/>
          </a:p>
        </p:txBody>
      </p:sp>
      <p:sp>
        <p:nvSpPr>
          <p:cNvPr id="3" name="Espaço Reservado para Conteúdo 2"/>
          <p:cNvSpPr>
            <a:spLocks noGrp="1"/>
          </p:cNvSpPr>
          <p:nvPr>
            <p:ph sz="half" idx="1"/>
          </p:nvPr>
        </p:nvSpPr>
        <p:spPr>
          <a:xfrm>
            <a:off x="323528" y="1124744"/>
            <a:ext cx="6408712" cy="5328592"/>
          </a:xfrm>
        </p:spPr>
        <p:txBody>
          <a:bodyPr>
            <a:noAutofit/>
          </a:bodyPr>
          <a:lstStyle/>
          <a:p>
            <a:pPr marL="0" indent="0" algn="just">
              <a:buNone/>
            </a:pPr>
            <a:r>
              <a:rPr lang="pt-BR" sz="2000" b="1" i="1" dirty="0">
                <a:latin typeface="Baskerville Old Face" panose="02020602080505020303" pitchFamily="18" charset="0"/>
                <a:cs typeface="Arial" panose="020B0604020202020204" pitchFamily="34" charset="0"/>
              </a:rPr>
              <a:t> </a:t>
            </a:r>
            <a:r>
              <a:rPr lang="pt-BR" sz="2000" b="1" i="1" dirty="0" smtClean="0">
                <a:latin typeface="Baskerville Old Face" panose="02020602080505020303" pitchFamily="18" charset="0"/>
                <a:cs typeface="Arial" panose="020B0604020202020204" pitchFamily="34" charset="0"/>
              </a:rPr>
              <a:t>	</a:t>
            </a:r>
            <a:r>
              <a:rPr lang="pt-BR" sz="2000" b="1" dirty="0" smtClean="0">
                <a:latin typeface="Arial Narrow" panose="020B0606020202030204" pitchFamily="34" charset="0"/>
                <a:cs typeface="Arial" panose="020B0604020202020204" pitchFamily="34" charset="0"/>
              </a:rPr>
              <a:t>	</a:t>
            </a:r>
            <a:r>
              <a:rPr lang="pt-BR" sz="2400" b="1" dirty="0" smtClean="0">
                <a:latin typeface="Arial Narrow" panose="020B0606020202030204" pitchFamily="34" charset="0"/>
                <a:cs typeface="Arial" panose="020B0604020202020204" pitchFamily="34" charset="0"/>
              </a:rPr>
              <a:t>“</a:t>
            </a:r>
            <a:r>
              <a:rPr lang="pt-BR" sz="2400" b="1" dirty="0">
                <a:latin typeface="Arial Narrow" panose="020B0606020202030204" pitchFamily="34" charset="0"/>
                <a:cs typeface="Arial" panose="020B0604020202020204" pitchFamily="34" charset="0"/>
              </a:rPr>
              <a:t>Com seu peculiar modo de agir, [os cristãos leigos] levam o Evangelho para dentro das estruturas do mundo e agindo em toda parte santamente, consagram a Deus o próprio mundo. A secularidade é a nota característica e própria do leigo e da sua espiritualidade nos vários âmbitos da vida em vista da evangelização. Deles se espera uma grande força criadora em gestos e obras em coerência com o Evangelho. A Igreja necessita de cristãos leigos que assumam cargos de dirigentes formados e fundamentados nos princípios e valores da Doutrina Social da Igreja e na teologia do laicato</a:t>
            </a:r>
            <a:r>
              <a:rPr lang="pt-BR" sz="2400" b="1" dirty="0">
                <a:solidFill>
                  <a:srgbClr val="C00000"/>
                </a:solidFill>
                <a:latin typeface="Arial Narrow" panose="020B0606020202030204" pitchFamily="34" charset="0"/>
                <a:cs typeface="Arial" panose="020B0604020202020204" pitchFamily="34" charset="0"/>
              </a:rPr>
              <a:t>” (João Paulo II - </a:t>
            </a:r>
            <a:r>
              <a:rPr lang="pt-BR" sz="2400" b="1" dirty="0">
                <a:solidFill>
                  <a:srgbClr val="C00000"/>
                </a:solidFill>
                <a:latin typeface="Baskerville Old Face" panose="02020602080505020303" pitchFamily="18" charset="0"/>
                <a:cs typeface="Arial" panose="020B0604020202020204" pitchFamily="34" charset="0"/>
              </a:rPr>
              <a:t>EA, n. 44). </a:t>
            </a:r>
          </a:p>
        </p:txBody>
      </p:sp>
      <p:pic>
        <p:nvPicPr>
          <p:cNvPr id="6146" name="Picture 2" descr="C:\Users\cefep\Pictures\Imagens  Internet\mudança de epoca.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76256" y="1556792"/>
            <a:ext cx="1810544"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210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274638"/>
            <a:ext cx="8229600" cy="850106"/>
          </a:xfrm>
          <a:solidFill>
            <a:schemeClr val="accent2"/>
          </a:solidFill>
        </p:spPr>
        <p:txBody>
          <a:bodyPr>
            <a:normAutofit/>
          </a:bodyPr>
          <a:lstStyle/>
          <a:p>
            <a:r>
              <a:rPr lang="pt-BR" sz="3200" b="1" dirty="0">
                <a:solidFill>
                  <a:schemeClr val="bg1"/>
                </a:solidFill>
              </a:rPr>
              <a:t>VER o MUNDO </a:t>
            </a:r>
            <a:r>
              <a:rPr lang="pt-BR" sz="3200" b="1" dirty="0" smtClean="0">
                <a:solidFill>
                  <a:schemeClr val="bg1"/>
                </a:solidFill>
              </a:rPr>
              <a:t>GLOBALIZADO </a:t>
            </a:r>
            <a:endParaRPr lang="pt-BR" sz="3200" dirty="0">
              <a:solidFill>
                <a:schemeClr val="bg1"/>
              </a:solidFill>
            </a:endParaRPr>
          </a:p>
        </p:txBody>
      </p:sp>
      <p:sp>
        <p:nvSpPr>
          <p:cNvPr id="6" name="Espaço Reservado para Texto 5"/>
          <p:cNvSpPr>
            <a:spLocks noGrp="1"/>
          </p:cNvSpPr>
          <p:nvPr>
            <p:ph type="body" idx="1"/>
          </p:nvPr>
        </p:nvSpPr>
        <p:spPr>
          <a:xfrm>
            <a:off x="457200" y="980728"/>
            <a:ext cx="4040188" cy="2016224"/>
          </a:xfrm>
        </p:spPr>
        <p:txBody>
          <a:bodyPr>
            <a:normAutofit fontScale="25000" lnSpcReduction="20000"/>
          </a:bodyPr>
          <a:lstStyle/>
          <a:p>
            <a:endParaRPr lang="pt-BR" dirty="0" smtClean="0"/>
          </a:p>
          <a:p>
            <a:r>
              <a:rPr lang="pt-BR" sz="8000" dirty="0" smtClean="0">
                <a:solidFill>
                  <a:srgbClr val="C00000"/>
                </a:solidFill>
                <a:latin typeface="Arial" panose="020B0604020202020204" pitchFamily="34" charset="0"/>
                <a:cs typeface="Arial" panose="020B0604020202020204" pitchFamily="34" charset="0"/>
              </a:rPr>
              <a:t>Bases fundamentais </a:t>
            </a:r>
            <a:r>
              <a:rPr lang="pt-BR" sz="8000" dirty="0" smtClean="0"/>
              <a:t>:</a:t>
            </a:r>
          </a:p>
          <a:p>
            <a:pPr algn="just"/>
            <a:r>
              <a:rPr lang="pt-BR" sz="8000" i="1" dirty="0" smtClean="0"/>
              <a:t> </a:t>
            </a:r>
            <a:r>
              <a:rPr lang="pt-BR" sz="8800" i="1" dirty="0" smtClean="0"/>
              <a:t>Sistema Tecnológico; Sistema Jurídico e Financeiro; Sistema </a:t>
            </a:r>
            <a:r>
              <a:rPr lang="pt-BR" sz="8800" i="1" dirty="0" err="1" smtClean="0"/>
              <a:t>Sócio-Espacial</a:t>
            </a:r>
            <a:r>
              <a:rPr lang="pt-BR" sz="8800" i="1" dirty="0" smtClean="0"/>
              <a:t>; Sistema cultural; Consumo; Sistema Informacional</a:t>
            </a:r>
          </a:p>
          <a:p>
            <a:endParaRPr lang="pt-BR" sz="5500" dirty="0"/>
          </a:p>
          <a:p>
            <a:endParaRPr lang="pt-BR" dirty="0"/>
          </a:p>
        </p:txBody>
      </p:sp>
      <p:sp>
        <p:nvSpPr>
          <p:cNvPr id="7" name="Espaço Reservado para Conteúdo 6"/>
          <p:cNvSpPr>
            <a:spLocks noGrp="1"/>
          </p:cNvSpPr>
          <p:nvPr>
            <p:ph sz="half" idx="2"/>
          </p:nvPr>
        </p:nvSpPr>
        <p:spPr>
          <a:xfrm>
            <a:off x="457200" y="3212976"/>
            <a:ext cx="4040188" cy="2952328"/>
          </a:xfrm>
          <a:ln w="57150">
            <a:solidFill>
              <a:schemeClr val="tx1"/>
            </a:solidFill>
          </a:ln>
        </p:spPr>
        <p:txBody>
          <a:bodyPr>
            <a:normAutofit fontScale="70000" lnSpcReduction="20000"/>
          </a:bodyPr>
          <a:lstStyle/>
          <a:p>
            <a:pPr marL="0" lvl="0" indent="0" algn="just">
              <a:buNone/>
            </a:pPr>
            <a:endParaRPr lang="pt-BR" sz="2800" b="1" i="1" dirty="0" smtClean="0">
              <a:solidFill>
                <a:srgbClr val="C00000"/>
              </a:solidFill>
            </a:endParaRPr>
          </a:p>
          <a:p>
            <a:pPr marL="0" lvl="0" indent="0" algn="just">
              <a:buNone/>
            </a:pPr>
            <a:r>
              <a:rPr lang="pt-BR" sz="2800" b="1" i="1" dirty="0" smtClean="0">
                <a:solidFill>
                  <a:srgbClr val="C00000"/>
                </a:solidFill>
              </a:rPr>
              <a:t>Contradições:</a:t>
            </a:r>
            <a:r>
              <a:rPr lang="pt-BR" i="1" dirty="0" smtClean="0"/>
              <a:t> </a:t>
            </a:r>
          </a:p>
          <a:p>
            <a:pPr marL="0" lvl="0" indent="0" algn="just">
              <a:buNone/>
            </a:pPr>
            <a:r>
              <a:rPr lang="pt-BR" sz="2600" b="1" i="1" dirty="0" smtClean="0"/>
              <a:t>Desenvolvimento </a:t>
            </a:r>
            <a:r>
              <a:rPr lang="pt-BR" sz="2600" b="1" i="1" dirty="0"/>
              <a:t>x pobreza; Confiança no mercado x crises constantes; Enriquecimento de uns x degradação </a:t>
            </a:r>
            <a:r>
              <a:rPr lang="pt-BR" sz="2600" b="1" i="1" dirty="0" smtClean="0"/>
              <a:t>ambiental</a:t>
            </a:r>
            <a:r>
              <a:rPr lang="pt-BR" sz="2600" b="1" dirty="0" smtClean="0"/>
              <a:t>; </a:t>
            </a:r>
            <a:r>
              <a:rPr lang="pt-BR" sz="2600" b="1" i="1" dirty="0" smtClean="0"/>
              <a:t>Bem-estar </a:t>
            </a:r>
            <a:r>
              <a:rPr lang="pt-BR" sz="2600" b="1" i="1" dirty="0"/>
              <a:t>de uns x exclusão da maioria; Busca de riqueza x corrupção e tráfico;  Segregação dos grupos sociais privilegiados x segregação em bolsões de pobreza e miséria; Redes sociais virtuais x indiferença </a:t>
            </a:r>
            <a:r>
              <a:rPr lang="pt-BR" sz="2600" b="1" i="1" dirty="0" smtClean="0"/>
              <a:t>real.</a:t>
            </a:r>
            <a:r>
              <a:rPr lang="pt-BR" sz="2600" b="1" dirty="0" smtClean="0"/>
              <a:t> </a:t>
            </a:r>
            <a:endParaRPr lang="pt-BR" sz="2600" b="1" dirty="0"/>
          </a:p>
        </p:txBody>
      </p:sp>
      <p:sp>
        <p:nvSpPr>
          <p:cNvPr id="8" name="Espaço Reservado para Texto 7"/>
          <p:cNvSpPr>
            <a:spLocks noGrp="1"/>
          </p:cNvSpPr>
          <p:nvPr>
            <p:ph type="body" sz="quarter" idx="3"/>
          </p:nvPr>
        </p:nvSpPr>
        <p:spPr>
          <a:xfrm>
            <a:off x="4716016" y="1196752"/>
            <a:ext cx="4041775" cy="2232248"/>
          </a:xfrm>
        </p:spPr>
        <p:txBody>
          <a:bodyPr>
            <a:normAutofit fontScale="25000" lnSpcReduction="20000"/>
          </a:bodyPr>
          <a:lstStyle/>
          <a:p>
            <a:pPr marL="0" lvl="2"/>
            <a:endParaRPr lang="pt-BR" sz="8000" dirty="0" smtClean="0">
              <a:solidFill>
                <a:srgbClr val="C00000"/>
              </a:solidFill>
              <a:latin typeface="Arial" panose="020B0604020202020204" pitchFamily="34" charset="0"/>
              <a:cs typeface="Arial" panose="020B0604020202020204" pitchFamily="34" charset="0"/>
            </a:endParaRPr>
          </a:p>
          <a:p>
            <a:pPr marL="0" lvl="2"/>
            <a:endParaRPr lang="pt-BR" sz="8000" dirty="0">
              <a:solidFill>
                <a:srgbClr val="C00000"/>
              </a:solidFill>
              <a:latin typeface="Arial" panose="020B0604020202020204" pitchFamily="34" charset="0"/>
              <a:cs typeface="Arial" panose="020B0604020202020204" pitchFamily="34" charset="0"/>
            </a:endParaRPr>
          </a:p>
          <a:p>
            <a:pPr marL="0" lvl="2"/>
            <a:endParaRPr lang="pt-BR" sz="8000" dirty="0" smtClean="0">
              <a:solidFill>
                <a:srgbClr val="C00000"/>
              </a:solidFill>
              <a:latin typeface="Arial" panose="020B0604020202020204" pitchFamily="34" charset="0"/>
              <a:cs typeface="Arial" panose="020B0604020202020204" pitchFamily="34" charset="0"/>
            </a:endParaRPr>
          </a:p>
          <a:p>
            <a:pPr marL="0" lvl="2"/>
            <a:endParaRPr lang="pt-BR" sz="8000" dirty="0" smtClean="0"/>
          </a:p>
          <a:p>
            <a:pPr marL="0" lvl="2" algn="just"/>
            <a:endParaRPr lang="pt-BR" sz="8000" dirty="0" smtClean="0"/>
          </a:p>
          <a:p>
            <a:pPr marL="0" lvl="2" algn="just"/>
            <a:endParaRPr lang="pt-BR" sz="8000" dirty="0"/>
          </a:p>
          <a:p>
            <a:pPr marL="0" lvl="2" algn="just"/>
            <a:endParaRPr lang="pt-BR" sz="8000" dirty="0" smtClean="0"/>
          </a:p>
          <a:p>
            <a:pPr marL="0" lvl="2" algn="just"/>
            <a:endParaRPr lang="pt-BR" sz="8000" dirty="0"/>
          </a:p>
          <a:p>
            <a:pPr marL="0" lvl="2" algn="just"/>
            <a:endParaRPr lang="pt-BR" sz="8000" dirty="0" smtClean="0"/>
          </a:p>
          <a:p>
            <a:pPr marL="0" lvl="2" algn="just"/>
            <a:endParaRPr lang="pt-BR" sz="9600" dirty="0" smtClean="0">
              <a:solidFill>
                <a:srgbClr val="C00000"/>
              </a:solidFill>
            </a:endParaRPr>
          </a:p>
          <a:p>
            <a:pPr marL="0" lvl="2" algn="just"/>
            <a:endParaRPr lang="pt-BR" sz="9600" dirty="0">
              <a:solidFill>
                <a:srgbClr val="C00000"/>
              </a:solidFill>
            </a:endParaRPr>
          </a:p>
          <a:p>
            <a:pPr marL="0" lvl="2" algn="just"/>
            <a:endParaRPr lang="pt-BR" sz="9600" dirty="0" smtClean="0">
              <a:solidFill>
                <a:srgbClr val="C00000"/>
              </a:solidFill>
            </a:endParaRPr>
          </a:p>
          <a:p>
            <a:pPr marL="0" lvl="2" algn="just"/>
            <a:endParaRPr lang="pt-BR" sz="9600" dirty="0" smtClean="0">
              <a:solidFill>
                <a:srgbClr val="C00000"/>
              </a:solidFill>
            </a:endParaRPr>
          </a:p>
          <a:p>
            <a:pPr marL="0" lvl="2" algn="just"/>
            <a:endParaRPr lang="pt-BR" sz="9600" dirty="0">
              <a:solidFill>
                <a:srgbClr val="C00000"/>
              </a:solidFill>
            </a:endParaRPr>
          </a:p>
          <a:p>
            <a:pPr marL="0" lvl="2" algn="just"/>
            <a:endParaRPr lang="pt-BR" sz="9600" dirty="0" smtClean="0">
              <a:solidFill>
                <a:srgbClr val="C00000"/>
              </a:solidFill>
            </a:endParaRPr>
          </a:p>
          <a:p>
            <a:pPr marL="0" lvl="2" algn="just"/>
            <a:endParaRPr lang="pt-BR" sz="9600" dirty="0" smtClean="0">
              <a:solidFill>
                <a:srgbClr val="C00000"/>
              </a:solidFill>
            </a:endParaRPr>
          </a:p>
          <a:p>
            <a:pPr marL="0" lvl="2" algn="just"/>
            <a:endParaRPr lang="pt-BR" sz="9600" dirty="0">
              <a:solidFill>
                <a:srgbClr val="C00000"/>
              </a:solidFill>
            </a:endParaRPr>
          </a:p>
          <a:p>
            <a:pPr marL="0" lvl="2" algn="just"/>
            <a:endParaRPr lang="pt-BR" sz="9600" dirty="0" smtClean="0">
              <a:solidFill>
                <a:srgbClr val="C00000"/>
              </a:solidFill>
            </a:endParaRPr>
          </a:p>
          <a:p>
            <a:pPr marL="0" lvl="2" algn="just"/>
            <a:endParaRPr lang="pt-BR" sz="8000" dirty="0" smtClean="0"/>
          </a:p>
          <a:p>
            <a:pPr marL="0" lvl="2" algn="just"/>
            <a:endParaRPr lang="pt-BR" sz="8000" dirty="0"/>
          </a:p>
          <a:p>
            <a:pPr marL="0" lvl="2" algn="just"/>
            <a:r>
              <a:rPr lang="pt-BR" sz="8000" dirty="0" smtClean="0"/>
              <a:t> </a:t>
            </a:r>
          </a:p>
          <a:p>
            <a:pPr marL="0" lvl="2" algn="just"/>
            <a:endParaRPr lang="pt-BR" sz="8000" dirty="0"/>
          </a:p>
          <a:p>
            <a:pPr marL="0" lvl="2" algn="just"/>
            <a:endParaRPr lang="pt-BR" sz="8000" dirty="0" smtClean="0"/>
          </a:p>
          <a:p>
            <a:pPr marL="0" lvl="2" algn="just"/>
            <a:endParaRPr lang="pt-BR" sz="8000" dirty="0"/>
          </a:p>
          <a:p>
            <a:pPr marL="0" lvl="2" algn="just"/>
            <a:endParaRPr lang="pt-BR" sz="8000" dirty="0" smtClean="0"/>
          </a:p>
          <a:p>
            <a:pPr marL="0" lvl="2" algn="just"/>
            <a:endParaRPr lang="pt-BR" sz="8000" dirty="0"/>
          </a:p>
          <a:p>
            <a:pPr marL="0" lvl="2" algn="just"/>
            <a:endParaRPr lang="pt-BR" sz="8000" dirty="0" smtClean="0"/>
          </a:p>
          <a:p>
            <a:pPr marL="0" lvl="2" algn="just"/>
            <a:endParaRPr lang="pt-BR" sz="8000" dirty="0"/>
          </a:p>
          <a:p>
            <a:pPr marL="0" lvl="2" algn="just"/>
            <a:endParaRPr lang="pt-BR" sz="8000" dirty="0" smtClean="0"/>
          </a:p>
          <a:p>
            <a:pPr marL="0" lvl="2" algn="just"/>
            <a:endParaRPr lang="pt-BR" sz="8000" dirty="0"/>
          </a:p>
          <a:p>
            <a:pPr marL="0" lvl="2" algn="just"/>
            <a:r>
              <a:rPr lang="pt-BR" sz="8000" dirty="0" smtClean="0">
                <a:solidFill>
                  <a:srgbClr val="C00000"/>
                </a:solidFill>
              </a:rPr>
              <a:t>Lógica individualista</a:t>
            </a:r>
          </a:p>
          <a:p>
            <a:pPr marL="0" lvl="2"/>
            <a:r>
              <a:rPr lang="pt-BR" sz="8000" dirty="0"/>
              <a:t>Satisfação individual e indiferença pelo outro; Supremacia do desejo em relação às necessidades; Predomínio da aparência em relação à realidade ; Inclusão perversa; Falsa satisfação. </a:t>
            </a:r>
          </a:p>
          <a:p>
            <a:endParaRPr lang="pt-BR" sz="8000" dirty="0"/>
          </a:p>
          <a:p>
            <a:endParaRPr lang="pt-BR" dirty="0"/>
          </a:p>
        </p:txBody>
      </p:sp>
      <p:sp>
        <p:nvSpPr>
          <p:cNvPr id="9" name="Espaço Reservado para Conteúdo 8"/>
          <p:cNvSpPr>
            <a:spLocks noGrp="1"/>
          </p:cNvSpPr>
          <p:nvPr>
            <p:ph sz="quarter" idx="4"/>
          </p:nvPr>
        </p:nvSpPr>
        <p:spPr>
          <a:xfrm>
            <a:off x="4645025" y="3212976"/>
            <a:ext cx="4041775" cy="2952328"/>
          </a:xfrm>
          <a:solidFill>
            <a:schemeClr val="bg1"/>
          </a:solidFill>
          <a:ln w="76200">
            <a:solidFill>
              <a:schemeClr val="accent2"/>
            </a:solidFill>
          </a:ln>
        </p:spPr>
        <p:txBody>
          <a:bodyPr>
            <a:normAutofit fontScale="70000" lnSpcReduction="20000"/>
          </a:bodyPr>
          <a:lstStyle/>
          <a:p>
            <a:pPr marL="0" indent="0" algn="just">
              <a:buNone/>
            </a:pPr>
            <a:r>
              <a:rPr lang="pt-BR" sz="2900" b="1" i="1" dirty="0" smtClean="0">
                <a:solidFill>
                  <a:srgbClr val="C00000"/>
                </a:solidFill>
              </a:rPr>
              <a:t>Características socioculturais</a:t>
            </a:r>
            <a:r>
              <a:rPr lang="pt-BR" sz="2200" i="1" dirty="0" smtClean="0"/>
              <a:t>:</a:t>
            </a:r>
          </a:p>
          <a:p>
            <a:pPr marL="0" indent="0" algn="just">
              <a:buNone/>
            </a:pPr>
            <a:r>
              <a:rPr lang="pt-BR" sz="2600" b="1" i="1" dirty="0" smtClean="0">
                <a:latin typeface="Arial" panose="020B0604020202020204" pitchFamily="34" charset="0"/>
                <a:cs typeface="Arial" panose="020B0604020202020204" pitchFamily="34" charset="0"/>
              </a:rPr>
              <a:t>Inserção </a:t>
            </a:r>
            <a:r>
              <a:rPr lang="pt-BR" sz="2600" b="1" i="1" dirty="0">
                <a:latin typeface="Arial" panose="020B0604020202020204" pitchFamily="34" charset="0"/>
                <a:cs typeface="Arial" panose="020B0604020202020204" pitchFamily="34" charset="0"/>
              </a:rPr>
              <a:t>individual no mercado das ofertas; Enfraquecimento das relações de </a:t>
            </a:r>
            <a:r>
              <a:rPr lang="pt-BR" sz="2600" b="1" i="1" dirty="0" smtClean="0">
                <a:latin typeface="Arial" panose="020B0604020202020204" pitchFamily="34" charset="0"/>
                <a:cs typeface="Arial" panose="020B0604020202020204" pitchFamily="34" charset="0"/>
              </a:rPr>
              <a:t>mutualidade</a:t>
            </a:r>
            <a:r>
              <a:rPr lang="pt-BR" sz="2600" b="1" dirty="0" smtClean="0">
                <a:latin typeface="Arial" panose="020B0604020202020204" pitchFamily="34" charset="0"/>
                <a:cs typeface="Arial" panose="020B0604020202020204" pitchFamily="34" charset="0"/>
              </a:rPr>
              <a:t>; </a:t>
            </a:r>
            <a:r>
              <a:rPr lang="pt-BR" sz="2600" b="1" i="1" dirty="0">
                <a:latin typeface="Arial" panose="020B0604020202020204" pitchFamily="34" charset="0"/>
                <a:cs typeface="Arial" panose="020B0604020202020204" pitchFamily="34" charset="0"/>
              </a:rPr>
              <a:t>Afirmação de identidades </a:t>
            </a:r>
            <a:r>
              <a:rPr lang="pt-BR" sz="2600" b="1" i="1" dirty="0" smtClean="0">
                <a:latin typeface="Arial" panose="020B0604020202020204" pitchFamily="34" charset="0"/>
                <a:cs typeface="Arial" panose="020B0604020202020204" pitchFamily="34" charset="0"/>
              </a:rPr>
              <a:t>grupais</a:t>
            </a:r>
            <a:r>
              <a:rPr lang="pt-BR" sz="2600" b="1" dirty="0" smtClean="0">
                <a:latin typeface="Arial" panose="020B0604020202020204" pitchFamily="34" charset="0"/>
                <a:cs typeface="Arial" panose="020B0604020202020204" pitchFamily="34" charset="0"/>
              </a:rPr>
              <a:t>; </a:t>
            </a:r>
            <a:r>
              <a:rPr lang="pt-BR" sz="2600" b="1" i="1" dirty="0">
                <a:latin typeface="Arial" panose="020B0604020202020204" pitchFamily="34" charset="0"/>
                <a:cs typeface="Arial" panose="020B0604020202020204" pitchFamily="34" charset="0"/>
              </a:rPr>
              <a:t>Comportamento uniformizador, autoritário </a:t>
            </a:r>
            <a:r>
              <a:rPr lang="pt-BR" sz="2600" b="1" i="1" dirty="0" smtClean="0">
                <a:latin typeface="Arial" panose="020B0604020202020204" pitchFamily="34" charset="0"/>
                <a:cs typeface="Arial" panose="020B0604020202020204" pitchFamily="34" charset="0"/>
              </a:rPr>
              <a:t>e sectário</a:t>
            </a:r>
            <a:r>
              <a:rPr lang="pt-BR" sz="2600" b="1" dirty="0" smtClean="0">
                <a:latin typeface="Arial" panose="020B0604020202020204" pitchFamily="34" charset="0"/>
                <a:cs typeface="Arial" panose="020B0604020202020204" pitchFamily="34" charset="0"/>
              </a:rPr>
              <a:t>; </a:t>
            </a:r>
          </a:p>
          <a:p>
            <a:pPr marL="0" indent="0" algn="just">
              <a:buNone/>
            </a:pPr>
            <a:r>
              <a:rPr lang="pt-BR" sz="2600" b="1" i="1" dirty="0" smtClean="0">
                <a:latin typeface="Arial" panose="020B0604020202020204" pitchFamily="34" charset="0"/>
                <a:cs typeface="Arial" panose="020B0604020202020204" pitchFamily="34" charset="0"/>
              </a:rPr>
              <a:t>A </a:t>
            </a:r>
            <a:r>
              <a:rPr lang="pt-BR" sz="2600" b="1" i="1" dirty="0" err="1">
                <a:latin typeface="Arial" panose="020B0604020202020204" pitchFamily="34" charset="0"/>
                <a:cs typeface="Arial" panose="020B0604020202020204" pitchFamily="34" charset="0"/>
              </a:rPr>
              <a:t>re-institucionalização</a:t>
            </a:r>
            <a:r>
              <a:rPr lang="pt-BR" sz="2600" b="1" i="1" dirty="0">
                <a:latin typeface="Arial" panose="020B0604020202020204" pitchFamily="34" charset="0"/>
                <a:cs typeface="Arial" panose="020B0604020202020204" pitchFamily="34" charset="0"/>
              </a:rPr>
              <a:t>: caminho de afirmação de padrões e valores; A pluralidade ética, cultural e </a:t>
            </a:r>
            <a:r>
              <a:rPr lang="pt-BR" sz="2600" b="1" i="1" dirty="0" smtClean="0">
                <a:latin typeface="Arial" panose="020B0604020202020204" pitchFamily="34" charset="0"/>
                <a:cs typeface="Arial" panose="020B0604020202020204" pitchFamily="34" charset="0"/>
              </a:rPr>
              <a:t>religiosa.</a:t>
            </a:r>
            <a:r>
              <a:rPr lang="pt-BR" sz="2600" b="1" dirty="0" smtClean="0">
                <a:latin typeface="Arial" panose="020B0604020202020204" pitchFamily="34" charset="0"/>
                <a:cs typeface="Arial" panose="020B0604020202020204" pitchFamily="34" charset="0"/>
              </a:rPr>
              <a:t> </a:t>
            </a:r>
            <a:endParaRPr lang="pt-BR" sz="2600" b="1" dirty="0">
              <a:latin typeface="Arial" panose="020B0604020202020204" pitchFamily="34" charset="0"/>
              <a:cs typeface="Arial" panose="020B0604020202020204" pitchFamily="34" charset="0"/>
            </a:endParaRPr>
          </a:p>
          <a:p>
            <a:endParaRPr lang="pt-BR"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8246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2" algn="ctr" rtl="0">
              <a:spcBef>
                <a:spcPct val="0"/>
              </a:spcBef>
            </a:pPr>
            <a:r>
              <a:rPr lang="pt-BR" dirty="0"/>
              <a:t/>
            </a:r>
            <a:br>
              <a:rPr lang="pt-BR" dirty="0"/>
            </a:br>
            <a:r>
              <a:rPr lang="pt-BR" dirty="0"/>
              <a:t/>
            </a:r>
            <a:br>
              <a:rPr lang="pt-BR" dirty="0"/>
            </a:br>
            <a:endParaRPr lang="pt-BR" dirty="0"/>
          </a:p>
        </p:txBody>
      </p:sp>
      <p:sp>
        <p:nvSpPr>
          <p:cNvPr id="7" name="Espaço Reservado para Conteúdo 6"/>
          <p:cNvSpPr>
            <a:spLocks noGrp="1"/>
          </p:cNvSpPr>
          <p:nvPr>
            <p:ph sz="half" idx="1"/>
          </p:nvPr>
        </p:nvSpPr>
        <p:spPr>
          <a:xfrm>
            <a:off x="251520" y="260648"/>
            <a:ext cx="4244280" cy="5865515"/>
          </a:xfrm>
        </p:spPr>
        <p:txBody>
          <a:bodyPr>
            <a:normAutofit fontScale="77500" lnSpcReduction="20000"/>
          </a:bodyPr>
          <a:lstStyle/>
          <a:p>
            <a:pPr marL="0" indent="0" algn="ctr">
              <a:buNone/>
            </a:pPr>
            <a:endParaRPr lang="pt-BR" b="1" i="1" dirty="0" smtClean="0">
              <a:solidFill>
                <a:srgbClr val="C00000"/>
              </a:solidFill>
            </a:endParaRPr>
          </a:p>
          <a:p>
            <a:pPr marL="0" indent="0" algn="ctr">
              <a:buNone/>
            </a:pPr>
            <a:r>
              <a:rPr lang="pt-BR" sz="3100" b="1" i="1" dirty="0" smtClean="0">
                <a:solidFill>
                  <a:srgbClr val="C00000"/>
                </a:solidFill>
              </a:rPr>
              <a:t>DISCERNIMENTOS NECESSÁRIOS</a:t>
            </a:r>
          </a:p>
          <a:p>
            <a:pPr marL="0" indent="0" algn="just">
              <a:buNone/>
            </a:pPr>
            <a:r>
              <a:rPr lang="pt-BR" sz="3100" dirty="0" smtClean="0"/>
              <a:t>A </a:t>
            </a:r>
            <a:r>
              <a:rPr lang="pt-BR" sz="3100" i="1" dirty="0"/>
              <a:t>pluralidade  do  relativismo; </a:t>
            </a:r>
            <a:r>
              <a:rPr lang="pt-BR" sz="3100" dirty="0"/>
              <a:t>A </a:t>
            </a:r>
            <a:r>
              <a:rPr lang="pt-BR" sz="3100" i="1" dirty="0"/>
              <a:t>secularidade</a:t>
            </a:r>
            <a:r>
              <a:rPr lang="pt-BR" sz="3100" dirty="0"/>
              <a:t> do </a:t>
            </a:r>
            <a:r>
              <a:rPr lang="pt-BR" sz="3100" i="1" dirty="0" smtClean="0"/>
              <a:t>secularismo;</a:t>
            </a:r>
            <a:r>
              <a:rPr lang="pt-BR" sz="3100" dirty="0" smtClean="0"/>
              <a:t> </a:t>
            </a:r>
            <a:endParaRPr lang="pt-BR" sz="3100" dirty="0"/>
          </a:p>
          <a:p>
            <a:pPr marL="0" indent="0" algn="just">
              <a:buNone/>
            </a:pPr>
            <a:r>
              <a:rPr lang="pt-BR" sz="3100" dirty="0"/>
              <a:t>Os </a:t>
            </a:r>
            <a:r>
              <a:rPr lang="pt-BR" sz="3100" i="1" dirty="0"/>
              <a:t>benefícios da tecnologia</a:t>
            </a:r>
            <a:r>
              <a:rPr lang="pt-BR" sz="3100" dirty="0"/>
              <a:t> </a:t>
            </a:r>
            <a:r>
              <a:rPr lang="pt-BR" sz="3100" dirty="0" smtClean="0"/>
              <a:t>e a </a:t>
            </a:r>
            <a:r>
              <a:rPr lang="pt-BR" sz="3100" i="1" dirty="0"/>
              <a:t>dependência da tecnologia; </a:t>
            </a:r>
            <a:r>
              <a:rPr lang="pt-BR" sz="3100" dirty="0"/>
              <a:t>O </a:t>
            </a:r>
            <a:r>
              <a:rPr lang="pt-BR" sz="3100" i="1" dirty="0"/>
              <a:t>uso das redes sociais</a:t>
            </a:r>
            <a:r>
              <a:rPr lang="pt-BR" sz="3100" dirty="0"/>
              <a:t> da </a:t>
            </a:r>
            <a:r>
              <a:rPr lang="pt-BR" sz="3100" i="1" dirty="0"/>
              <a:t>comunicação virtual isolada;</a:t>
            </a:r>
            <a:r>
              <a:rPr lang="pt-BR" sz="3100" dirty="0"/>
              <a:t> O </a:t>
            </a:r>
            <a:r>
              <a:rPr lang="pt-BR" sz="3100" i="1" dirty="0"/>
              <a:t>uso do dinheiro </a:t>
            </a:r>
            <a:r>
              <a:rPr lang="pt-BR" sz="3100" i="1" dirty="0" smtClean="0"/>
              <a:t> e </a:t>
            </a:r>
            <a:r>
              <a:rPr lang="pt-BR" sz="3100" dirty="0" smtClean="0"/>
              <a:t>a </a:t>
            </a:r>
            <a:r>
              <a:rPr lang="pt-BR" sz="3100" i="1" dirty="0"/>
              <a:t>idolatria do dinheiro; </a:t>
            </a:r>
            <a:r>
              <a:rPr lang="pt-BR" sz="3100" dirty="0"/>
              <a:t>A </a:t>
            </a:r>
            <a:r>
              <a:rPr lang="pt-BR" sz="3100" i="1" dirty="0"/>
              <a:t>autonomia, a liberdade  e a responsabilidade </a:t>
            </a:r>
            <a:r>
              <a:rPr lang="pt-BR" sz="3100" i="1" dirty="0" smtClean="0"/>
              <a:t>pessoal</a:t>
            </a:r>
            <a:r>
              <a:rPr lang="pt-BR" sz="3100" dirty="0"/>
              <a:t>;</a:t>
            </a:r>
            <a:r>
              <a:rPr lang="pt-BR" sz="3100" dirty="0" smtClean="0"/>
              <a:t> O </a:t>
            </a:r>
            <a:r>
              <a:rPr lang="pt-BR" sz="3100" i="1" dirty="0"/>
              <a:t>isolamento individualista, que nega  o dever para com a vida comum; </a:t>
            </a:r>
            <a:r>
              <a:rPr lang="pt-BR" sz="3100" dirty="0"/>
              <a:t>Os </a:t>
            </a:r>
            <a:r>
              <a:rPr lang="pt-BR" sz="3100" i="1" dirty="0"/>
              <a:t>valores e as instituições </a:t>
            </a:r>
            <a:r>
              <a:rPr lang="pt-BR" sz="3100" i="1" dirty="0" smtClean="0"/>
              <a:t>tradicionais - </a:t>
            </a:r>
            <a:r>
              <a:rPr lang="pt-BR" sz="3100" dirty="0" smtClean="0"/>
              <a:t>o </a:t>
            </a:r>
            <a:r>
              <a:rPr lang="pt-BR" sz="3100" i="1" dirty="0"/>
              <a:t>tradicionalismo</a:t>
            </a:r>
            <a:r>
              <a:rPr lang="pt-BR" sz="3100" dirty="0"/>
              <a:t> ; A </a:t>
            </a:r>
            <a:r>
              <a:rPr lang="pt-BR" sz="3100" i="1" dirty="0"/>
              <a:t>vivência </a:t>
            </a:r>
            <a:r>
              <a:rPr lang="pt-BR" sz="3100" i="1" dirty="0" smtClean="0"/>
              <a:t>comunitária e </a:t>
            </a:r>
            <a:r>
              <a:rPr lang="pt-BR" sz="3100" dirty="0" smtClean="0"/>
              <a:t>o </a:t>
            </a:r>
            <a:r>
              <a:rPr lang="pt-BR" sz="3100" i="1" dirty="0"/>
              <a:t>comunitarismo sectário</a:t>
            </a:r>
            <a:r>
              <a:rPr lang="pt-BR" sz="3100" dirty="0"/>
              <a:t> .</a:t>
            </a:r>
          </a:p>
          <a:p>
            <a:pPr marL="0" indent="0">
              <a:buNone/>
            </a:pPr>
            <a:endParaRPr lang="pt-BR" sz="3100" dirty="0"/>
          </a:p>
        </p:txBody>
      </p:sp>
      <p:sp>
        <p:nvSpPr>
          <p:cNvPr id="8" name="Espaço Reservado para Conteúdo 7"/>
          <p:cNvSpPr>
            <a:spLocks noGrp="1"/>
          </p:cNvSpPr>
          <p:nvPr>
            <p:ph sz="half" idx="2"/>
          </p:nvPr>
        </p:nvSpPr>
        <p:spPr>
          <a:xfrm>
            <a:off x="4572000" y="260648"/>
            <a:ext cx="4320480" cy="5904656"/>
          </a:xfrm>
        </p:spPr>
        <p:txBody>
          <a:bodyPr>
            <a:normAutofit fontScale="77500" lnSpcReduction="20000"/>
          </a:bodyPr>
          <a:lstStyle/>
          <a:p>
            <a:pPr marL="0" indent="0" algn="ctr">
              <a:buNone/>
            </a:pPr>
            <a:endParaRPr lang="pt-BR" b="1" dirty="0" smtClean="0">
              <a:solidFill>
                <a:srgbClr val="C00000"/>
              </a:solidFill>
            </a:endParaRPr>
          </a:p>
          <a:p>
            <a:pPr marL="0" indent="0" algn="ctr">
              <a:buNone/>
            </a:pPr>
            <a:r>
              <a:rPr lang="pt-BR" sz="3100" b="1" dirty="0" smtClean="0">
                <a:solidFill>
                  <a:srgbClr val="C00000"/>
                </a:solidFill>
              </a:rPr>
              <a:t>AS TENTAÇÕES DA MISSÃO </a:t>
            </a:r>
          </a:p>
          <a:p>
            <a:pPr marL="0" indent="0" algn="just">
              <a:buNone/>
            </a:pPr>
            <a:r>
              <a:rPr lang="pt-BR" dirty="0" smtClean="0"/>
              <a:t>Ideologização </a:t>
            </a:r>
            <a:r>
              <a:rPr lang="pt-BR" dirty="0"/>
              <a:t>da mensagem evangélica </a:t>
            </a:r>
            <a:r>
              <a:rPr lang="pt-BR" dirty="0" smtClean="0">
                <a:sym typeface="Wingdings"/>
              </a:rPr>
              <a:t> </a:t>
            </a:r>
            <a:r>
              <a:rPr lang="pt-BR" dirty="0" smtClean="0"/>
              <a:t>A </a:t>
            </a:r>
            <a:r>
              <a:rPr lang="pt-BR" dirty="0"/>
              <a:t>fé se torna meio e instrumento de exclusão; </a:t>
            </a:r>
            <a:r>
              <a:rPr lang="pt-BR" dirty="0" smtClean="0"/>
              <a:t> Reducionismo </a:t>
            </a:r>
            <a:r>
              <a:rPr lang="pt-BR" dirty="0"/>
              <a:t>socializante </a:t>
            </a:r>
            <a:r>
              <a:rPr lang="pt-BR" dirty="0" smtClean="0">
                <a:sym typeface="Wingdings"/>
              </a:rPr>
              <a:t> </a:t>
            </a:r>
            <a:r>
              <a:rPr lang="pt-BR" dirty="0">
                <a:sym typeface="Wingdings"/>
              </a:rPr>
              <a:t>R</a:t>
            </a:r>
            <a:r>
              <a:rPr lang="pt-BR" dirty="0" smtClean="0"/>
              <a:t>eduzir </a:t>
            </a:r>
            <a:r>
              <a:rPr lang="pt-BR" dirty="0"/>
              <a:t>a Palavra de Deus a partir da ótica puramente social; Ideologização psicológica </a:t>
            </a:r>
            <a:r>
              <a:rPr lang="pt-BR" dirty="0">
                <a:sym typeface="Wingdings"/>
              </a:rPr>
              <a:t></a:t>
            </a:r>
            <a:r>
              <a:rPr lang="pt-BR" dirty="0"/>
              <a:t> O psicologismo afasta da missão; Funcionalism</a:t>
            </a:r>
            <a:r>
              <a:rPr lang="pt-BR" i="1" dirty="0"/>
              <a:t>o</a:t>
            </a:r>
            <a:r>
              <a:rPr lang="pt-BR" dirty="0"/>
              <a:t> </a:t>
            </a:r>
            <a:r>
              <a:rPr lang="pt-BR" dirty="0" smtClean="0">
                <a:sym typeface="Wingdings"/>
              </a:rPr>
              <a:t> </a:t>
            </a:r>
            <a:r>
              <a:rPr lang="pt-BR" dirty="0" smtClean="0"/>
              <a:t>A </a:t>
            </a:r>
            <a:r>
              <a:rPr lang="pt-BR" dirty="0"/>
              <a:t>evangelização se transforma em função burocrática; Clericalismo </a:t>
            </a:r>
            <a:r>
              <a:rPr lang="pt-BR" i="1" dirty="0">
                <a:sym typeface="Wingdings"/>
              </a:rPr>
              <a:t></a:t>
            </a:r>
            <a:r>
              <a:rPr lang="pt-BR" i="1" dirty="0"/>
              <a:t> </a:t>
            </a:r>
            <a:r>
              <a:rPr lang="pt-BR" i="1" dirty="0" smtClean="0"/>
              <a:t> </a:t>
            </a:r>
            <a:r>
              <a:rPr lang="pt-BR" dirty="0" smtClean="0"/>
              <a:t>O </a:t>
            </a:r>
            <a:r>
              <a:rPr lang="pt-BR" dirty="0"/>
              <a:t>padre centraliza tudo em seu poder pessoal  clericalizando os leigos que também buscam clericalização; Individualismo </a:t>
            </a:r>
            <a:r>
              <a:rPr lang="pt-BR" dirty="0">
                <a:sym typeface="Wingdings"/>
              </a:rPr>
              <a:t></a:t>
            </a:r>
            <a:r>
              <a:rPr lang="pt-BR" dirty="0"/>
              <a:t>  organização a partir de experiências espirituais intimistas e individualizantes;  Comunitarismo sectário.</a:t>
            </a:r>
          </a:p>
          <a:p>
            <a:pPr marL="0" indent="0">
              <a:buNone/>
            </a:pPr>
            <a:endParaRPr lang="pt-BR" dirty="0"/>
          </a:p>
        </p:txBody>
      </p:sp>
    </p:spTree>
    <p:extLst>
      <p:ext uri="{BB962C8B-B14F-4D97-AF65-F5344CB8AC3E}">
        <p14:creationId xmlns:p14="http://schemas.microsoft.com/office/powerpoint/2010/main" val="3595043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9188" y="260648"/>
            <a:ext cx="8229600" cy="850106"/>
          </a:xfrm>
          <a:solidFill>
            <a:schemeClr val="accent2"/>
          </a:solidFill>
        </p:spPr>
        <p:txBody>
          <a:bodyPr>
            <a:normAutofit fontScale="90000"/>
          </a:bodyPr>
          <a:lstStyle/>
          <a:p>
            <a:r>
              <a:rPr lang="pt-BR" sz="4000" b="1" dirty="0" smtClean="0"/>
              <a:t>A </a:t>
            </a:r>
            <a:r>
              <a:rPr lang="pt-BR" sz="4000" b="1" dirty="0"/>
              <a:t>necessária mudança de Mentalidad</a:t>
            </a:r>
            <a:r>
              <a:rPr lang="pt-BR" b="1" dirty="0"/>
              <a:t>e</a:t>
            </a:r>
            <a:endParaRPr lang="pt-BR" dirty="0"/>
          </a:p>
        </p:txBody>
      </p:sp>
      <p:sp>
        <p:nvSpPr>
          <p:cNvPr id="3" name="Retângulo 2"/>
          <p:cNvSpPr/>
          <p:nvPr/>
        </p:nvSpPr>
        <p:spPr>
          <a:xfrm>
            <a:off x="611560" y="1268760"/>
            <a:ext cx="7632848" cy="4893647"/>
          </a:xfrm>
          <a:prstGeom prst="rect">
            <a:avLst/>
          </a:prstGeom>
          <a:solidFill>
            <a:schemeClr val="accent3">
              <a:lumMod val="20000"/>
              <a:lumOff val="80000"/>
            </a:schemeClr>
          </a:solidFill>
        </p:spPr>
        <p:txBody>
          <a:bodyPr wrap="square">
            <a:spAutoFit/>
          </a:bodyPr>
          <a:lstStyle/>
          <a:p>
            <a:pPr algn="just"/>
            <a:r>
              <a:rPr lang="pt-BR" sz="2400" b="1" dirty="0" smtClean="0"/>
              <a:t>A </a:t>
            </a:r>
            <a:r>
              <a:rPr lang="pt-BR" sz="2400" b="1" dirty="0"/>
              <a:t>inserção na realidade do mundo globalizado exige de todos uma mudança de </a:t>
            </a:r>
            <a:r>
              <a:rPr lang="pt-BR" sz="2400" b="1" dirty="0" smtClean="0"/>
              <a:t>mentalidade, mudanças estruturais,  </a:t>
            </a:r>
            <a:r>
              <a:rPr lang="pt-BR" sz="2400" b="1" dirty="0"/>
              <a:t>e um modo de conceber a própria Igreja.</a:t>
            </a:r>
          </a:p>
          <a:p>
            <a:pPr algn="just"/>
            <a:r>
              <a:rPr lang="pt-BR" sz="2400" b="1" dirty="0">
                <a:solidFill>
                  <a:srgbClr val="C00000"/>
                </a:solidFill>
              </a:rPr>
              <a:t>A Igreja é chamada a ser</a:t>
            </a:r>
            <a:r>
              <a:rPr lang="pt-BR" sz="2400" dirty="0"/>
              <a:t>:</a:t>
            </a:r>
          </a:p>
          <a:p>
            <a:pPr lvl="0" algn="just"/>
            <a:r>
              <a:rPr lang="pt-BR" sz="2400" dirty="0"/>
              <a:t>Comunidade de discípulos</a:t>
            </a:r>
            <a:r>
              <a:rPr lang="pt-BR" sz="2400" i="1" dirty="0"/>
              <a:t> </a:t>
            </a:r>
            <a:r>
              <a:rPr lang="pt-BR" sz="2400" dirty="0"/>
              <a:t>de Jesus </a:t>
            </a:r>
            <a:r>
              <a:rPr lang="pt-BR" sz="2400" dirty="0" smtClean="0"/>
              <a:t>Cristo; Escola </a:t>
            </a:r>
            <a:r>
              <a:rPr lang="pt-BR" sz="2400" dirty="0"/>
              <a:t>de vivência cristã onde o projeto do Reino encontra os meios de sua realização e um sinal de contradição para o que não condiz com o plano de Deus; </a:t>
            </a:r>
            <a:r>
              <a:rPr lang="pt-BR" sz="2400" dirty="0" smtClean="0"/>
              <a:t>Organização comunitária; </a:t>
            </a:r>
            <a:endParaRPr lang="pt-BR" sz="2400" dirty="0"/>
          </a:p>
          <a:p>
            <a:pPr lvl="0" algn="just"/>
            <a:r>
              <a:rPr lang="pt-BR" sz="2400" dirty="0"/>
              <a:t>Comunidade inserida no </a:t>
            </a:r>
            <a:r>
              <a:rPr lang="pt-BR" sz="2400" dirty="0" smtClean="0"/>
              <a:t>mundo; Povo </a:t>
            </a:r>
            <a:r>
              <a:rPr lang="pt-BR" sz="2400" dirty="0"/>
              <a:t>de Deus com os sinais do Reino no </a:t>
            </a:r>
            <a:r>
              <a:rPr lang="pt-BR" sz="2400" dirty="0" smtClean="0"/>
              <a:t>mundo; Comunidade </a:t>
            </a:r>
            <a:r>
              <a:rPr lang="pt-BR" sz="2400" dirty="0"/>
              <a:t>que se abre permanentemente para as urgências do </a:t>
            </a:r>
            <a:r>
              <a:rPr lang="pt-BR" sz="2400" dirty="0" smtClean="0"/>
              <a:t>mundo; </a:t>
            </a:r>
            <a:r>
              <a:rPr lang="pt-PT" sz="2400" dirty="0" smtClean="0"/>
              <a:t>Comunidade </a:t>
            </a:r>
            <a:r>
              <a:rPr lang="pt-PT" sz="2400" dirty="0"/>
              <a:t>de ajuda e serviço </a:t>
            </a:r>
            <a:r>
              <a:rPr lang="pt-PT" sz="2400" dirty="0" smtClean="0"/>
              <a:t>mútuo; </a:t>
            </a:r>
            <a:r>
              <a:rPr lang="pt-BR" sz="2400" dirty="0" smtClean="0"/>
              <a:t>Igreja </a:t>
            </a:r>
            <a:r>
              <a:rPr lang="pt-BR" sz="2400" dirty="0"/>
              <a:t>“em saída”, de portas abertas para a </a:t>
            </a:r>
            <a:r>
              <a:rPr lang="pt-BR" sz="2400" dirty="0" smtClean="0"/>
              <a:t>missão.</a:t>
            </a:r>
            <a:endParaRPr lang="pt-BR" sz="2400" dirty="0"/>
          </a:p>
        </p:txBody>
      </p:sp>
    </p:spTree>
    <p:extLst>
      <p:ext uri="{BB962C8B-B14F-4D97-AF65-F5344CB8AC3E}">
        <p14:creationId xmlns:p14="http://schemas.microsoft.com/office/powerpoint/2010/main" val="3118486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2002234"/>
          </a:xfrm>
        </p:spPr>
        <p:txBody>
          <a:bodyPr>
            <a:noAutofit/>
          </a:bodyPr>
          <a:lstStyle/>
          <a:p>
            <a:r>
              <a:rPr lang="pt-BR" b="1" dirty="0" smtClean="0"/>
              <a:t/>
            </a:r>
            <a:br>
              <a:rPr lang="pt-BR" b="1" dirty="0" smtClean="0"/>
            </a:br>
            <a:r>
              <a:rPr lang="pt-BR" b="1" dirty="0" smtClean="0"/>
              <a:t/>
            </a:r>
            <a:br>
              <a:rPr lang="pt-BR" b="1" dirty="0" smtClean="0"/>
            </a:br>
            <a:r>
              <a:rPr lang="pt-BR" b="1" dirty="0" smtClean="0">
                <a:solidFill>
                  <a:srgbClr val="C00000"/>
                </a:solidFill>
              </a:rPr>
              <a:t>CAPÍTULO </a:t>
            </a:r>
            <a:r>
              <a:rPr lang="pt-BR" b="1" dirty="0">
                <a:solidFill>
                  <a:srgbClr val="C00000"/>
                </a:solidFill>
              </a:rPr>
              <a:t>II</a:t>
            </a:r>
            <a:r>
              <a:rPr lang="pt-BR" dirty="0">
                <a:solidFill>
                  <a:srgbClr val="C00000"/>
                </a:solidFill>
              </a:rPr>
              <a:t/>
            </a:r>
            <a:br>
              <a:rPr lang="pt-BR" dirty="0">
                <a:solidFill>
                  <a:srgbClr val="C00000"/>
                </a:solidFill>
              </a:rPr>
            </a:br>
            <a:endParaRPr lang="pt-BR" dirty="0">
              <a:solidFill>
                <a:srgbClr val="C00000"/>
              </a:solidFill>
            </a:endParaRPr>
          </a:p>
        </p:txBody>
      </p:sp>
      <p:sp>
        <p:nvSpPr>
          <p:cNvPr id="3" name="Retângulo 2"/>
          <p:cNvSpPr/>
          <p:nvPr/>
        </p:nvSpPr>
        <p:spPr>
          <a:xfrm>
            <a:off x="1259632" y="2551837"/>
            <a:ext cx="6480720" cy="3077766"/>
          </a:xfrm>
          <a:prstGeom prst="rect">
            <a:avLst/>
          </a:prstGeom>
          <a:solidFill>
            <a:schemeClr val="accent3"/>
          </a:solidFill>
        </p:spPr>
        <p:txBody>
          <a:bodyPr wrap="square">
            <a:spAutoFit/>
          </a:bodyPr>
          <a:lstStyle/>
          <a:p>
            <a:r>
              <a:rPr lang="pt-BR" sz="4000" b="1" dirty="0" smtClean="0"/>
              <a:t>SUJEITO </a:t>
            </a:r>
            <a:r>
              <a:rPr lang="pt-BR" sz="4000" b="1" dirty="0"/>
              <a:t>ECLESIAL: DISCÍPULOS MISSIONÁRIOS E CIDADÃOS DO MUNDO</a:t>
            </a:r>
            <a:endParaRPr lang="pt-BR" sz="4000" dirty="0"/>
          </a:p>
          <a:p>
            <a:r>
              <a:rPr lang="pt-BR" b="1" dirty="0"/>
              <a:t> </a:t>
            </a:r>
            <a:endParaRPr lang="pt-BR" dirty="0"/>
          </a:p>
          <a:p>
            <a:r>
              <a:rPr lang="pt-BR" b="1" dirty="0"/>
              <a:t>“</a:t>
            </a:r>
            <a:r>
              <a:rPr lang="pt-BR" sz="2800" b="1" dirty="0"/>
              <a:t>Vós sois o sal da terra”. “Vós sois a luz do mundo” (</a:t>
            </a:r>
            <a:r>
              <a:rPr lang="pt-BR" sz="2800" b="1" dirty="0" err="1"/>
              <a:t>Mt</a:t>
            </a:r>
            <a:r>
              <a:rPr lang="pt-BR" sz="2800" b="1" dirty="0"/>
              <a:t> 5,13-14).</a:t>
            </a:r>
            <a:r>
              <a:rPr lang="pt-BR" sz="2800" dirty="0"/>
              <a:t> </a:t>
            </a:r>
          </a:p>
        </p:txBody>
      </p:sp>
    </p:spTree>
    <p:extLst>
      <p:ext uri="{BB962C8B-B14F-4D97-AF65-F5344CB8AC3E}">
        <p14:creationId xmlns:p14="http://schemas.microsoft.com/office/powerpoint/2010/main" val="2761842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solidFill>
            <a:schemeClr val="accent2"/>
          </a:solidFill>
        </p:spPr>
        <p:txBody>
          <a:bodyPr>
            <a:normAutofit fontScale="90000"/>
          </a:bodyPr>
          <a:lstStyle/>
          <a:p>
            <a:r>
              <a:rPr lang="pt-BR" b="1" dirty="0"/>
              <a:t>Jesus nos ensina a ser sujeitos de nossa vida</a:t>
            </a:r>
          </a:p>
        </p:txBody>
      </p:sp>
      <p:sp>
        <p:nvSpPr>
          <p:cNvPr id="4" name="Espaço Reservado para Conteúdo 3"/>
          <p:cNvSpPr>
            <a:spLocks noGrp="1"/>
          </p:cNvSpPr>
          <p:nvPr>
            <p:ph sz="half" idx="1"/>
          </p:nvPr>
        </p:nvSpPr>
        <p:spPr>
          <a:xfrm>
            <a:off x="323528" y="1772816"/>
            <a:ext cx="5040560" cy="4680520"/>
          </a:xfrm>
        </p:spPr>
        <p:txBody>
          <a:bodyPr>
            <a:noAutofit/>
          </a:bodyPr>
          <a:lstStyle/>
          <a:p>
            <a:pPr marL="0" indent="0" algn="just">
              <a:buNone/>
            </a:pPr>
            <a:r>
              <a:rPr lang="pt-BR" sz="2300" dirty="0"/>
              <a:t>Jesus nos ensina a ser sujeitos de nossa vida. Por palavras e ações, ele foi verdadeiramente sujeito de sua vida e de seu ministério. Ele é modelo para todo cristão, chamado a ser sujeito livre e </a:t>
            </a:r>
            <a:r>
              <a:rPr lang="pt-BR" sz="2300" dirty="0" smtClean="0"/>
              <a:t>responsável. Na </a:t>
            </a:r>
            <a:r>
              <a:rPr lang="pt-BR" sz="2300" dirty="0"/>
              <a:t>eclesiologia de comunhão-missão funda-se a concepção dos cristãos leigos e leigas como sujeitos eclesiais, discípulos missionários, membros da Igreja e cidadãos do </a:t>
            </a:r>
            <a:r>
              <a:rPr lang="pt-BR" sz="2300" dirty="0" smtClean="0"/>
              <a:t>mundo. A </a:t>
            </a:r>
            <a:r>
              <a:rPr lang="pt-BR" sz="2300" dirty="0"/>
              <a:t>unidade da Igreja se realiza na diversidade de rostos, carismas, funções e ministérios. </a:t>
            </a:r>
          </a:p>
          <a:p>
            <a:endParaRPr lang="pt-BR" sz="2300" dirty="0"/>
          </a:p>
        </p:txBody>
      </p:sp>
      <p:pic>
        <p:nvPicPr>
          <p:cNvPr id="8194" name="Picture 2" descr="C:\Users\cefep\Pictures\Imagens  Internet\Trinidad PanamÃ¡ det.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08625" y="2232695"/>
            <a:ext cx="3178175" cy="326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711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116632"/>
            <a:ext cx="8229600" cy="1224136"/>
          </a:xfrm>
          <a:solidFill>
            <a:schemeClr val="accent2"/>
          </a:solidFill>
        </p:spPr>
        <p:txBody>
          <a:bodyPr>
            <a:normAutofit fontScale="90000"/>
          </a:bodyPr>
          <a:lstStyle/>
          <a:p>
            <a:r>
              <a:rPr lang="pt-BR" b="1" dirty="0" smtClean="0"/>
              <a:t>A Igreja, povo e Deus peregrino e evangelizador</a:t>
            </a:r>
            <a:endParaRPr lang="pt-BR" b="1" dirty="0"/>
          </a:p>
        </p:txBody>
      </p:sp>
      <p:sp>
        <p:nvSpPr>
          <p:cNvPr id="4" name="Espaço Reservado para Conteúdo 3"/>
          <p:cNvSpPr>
            <a:spLocks noGrp="1"/>
          </p:cNvSpPr>
          <p:nvPr>
            <p:ph sz="half" idx="1"/>
          </p:nvPr>
        </p:nvSpPr>
        <p:spPr>
          <a:xfrm>
            <a:off x="323528" y="1340768"/>
            <a:ext cx="5544616" cy="4785395"/>
          </a:xfrm>
        </p:spPr>
        <p:txBody>
          <a:bodyPr>
            <a:noAutofit/>
          </a:bodyPr>
          <a:lstStyle/>
          <a:p>
            <a:pPr marL="0" indent="0" algn="just">
              <a:buNone/>
            </a:pPr>
            <a:r>
              <a:rPr lang="pt-BR" sz="2400" dirty="0"/>
              <a:t>Uma das compreensões centrais da Igreja na tradição bíblico-eclesial e desenvolvida de maneira privilegiada no Vaticano II é a de Povo de Deus. Esta noção sugere a importância de todos os membros da Igreja. A noção da Igreja como povo de Deus lembra que a salvação, embora pessoal, não considera as pessoas de maneira individualista, mas como inter-relacionadas e interdependentes.</a:t>
            </a:r>
          </a:p>
          <a:p>
            <a:pPr marL="0" indent="0" algn="just">
              <a:buNone/>
            </a:pPr>
            <a:r>
              <a:rPr lang="pt-BR" sz="2400" dirty="0" smtClean="0"/>
              <a:t>A </a:t>
            </a:r>
            <a:r>
              <a:rPr lang="pt-BR" sz="2400" dirty="0"/>
              <a:t>noção de povo de Deus  chama a atenção para a totalidade dos batizados: todos fazem parte do povo sacerdotal, profético e real. </a:t>
            </a:r>
          </a:p>
        </p:txBody>
      </p:sp>
      <p:pic>
        <p:nvPicPr>
          <p:cNvPr id="9218" name="Picture 2" descr="C:\Users\cefep\Pictures\Imagens  Internet\imagesGGHFEZJC.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68144" y="1916832"/>
            <a:ext cx="2952328"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120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764705"/>
            <a:ext cx="7772400" cy="2835746"/>
          </a:xfrm>
          <a:solidFill>
            <a:schemeClr val="accent2"/>
          </a:solidFill>
        </p:spPr>
        <p:txBody>
          <a:bodyPr>
            <a:normAutofit/>
          </a:bodyPr>
          <a:lstStyle/>
          <a:p>
            <a:r>
              <a:rPr lang="pt-BR" b="1" dirty="0"/>
              <a:t>CRISTÃOS LEIGOS E LEIGAS,  NA IGREJA E NA SOCIEDADE</a:t>
            </a:r>
            <a:r>
              <a:rPr lang="pt-BR" dirty="0"/>
              <a:t/>
            </a:r>
            <a:br>
              <a:rPr lang="pt-BR" dirty="0"/>
            </a:br>
            <a:r>
              <a:rPr lang="pt-BR" b="1" i="1" dirty="0"/>
              <a:t>SAL DA TERRA E LUZ DO MUNDO (</a:t>
            </a:r>
            <a:r>
              <a:rPr lang="pt-BR" b="1" i="1" dirty="0" err="1"/>
              <a:t>Mt</a:t>
            </a:r>
            <a:r>
              <a:rPr lang="pt-BR" b="1" i="1" dirty="0"/>
              <a:t> 5,13-14)</a:t>
            </a:r>
            <a:endParaRPr lang="pt-BR" dirty="0"/>
          </a:p>
        </p:txBody>
      </p:sp>
      <p:sp>
        <p:nvSpPr>
          <p:cNvPr id="3" name="Subtítulo 2"/>
          <p:cNvSpPr>
            <a:spLocks noGrp="1"/>
          </p:cNvSpPr>
          <p:nvPr>
            <p:ph type="subTitle" idx="1"/>
          </p:nvPr>
        </p:nvSpPr>
        <p:spPr>
          <a:xfrm>
            <a:off x="755576" y="3861048"/>
            <a:ext cx="7632848" cy="2232248"/>
          </a:xfrm>
          <a:solidFill>
            <a:schemeClr val="accent3">
              <a:lumMod val="40000"/>
              <a:lumOff val="60000"/>
            </a:schemeClr>
          </a:solidFill>
        </p:spPr>
        <p:txBody>
          <a:bodyPr>
            <a:noAutofit/>
          </a:bodyPr>
          <a:lstStyle/>
          <a:p>
            <a:r>
              <a:rPr lang="pt-BR" b="1" dirty="0" smtClean="0">
                <a:solidFill>
                  <a:schemeClr val="tx1"/>
                </a:solidFill>
                <a:latin typeface="Arial Rounded MT Bold" panose="020F0704030504030204" pitchFamily="34" charset="0"/>
                <a:ea typeface="Batang" panose="02030600000101010101" pitchFamily="18" charset="-127"/>
              </a:rPr>
              <a:t>Documento</a:t>
            </a:r>
            <a:r>
              <a:rPr lang="pt-BR" b="1" dirty="0" smtClean="0">
                <a:latin typeface="Arial Rounded MT Bold" panose="020F0704030504030204" pitchFamily="34" charset="0"/>
                <a:ea typeface="Batang" panose="02030600000101010101" pitchFamily="18" charset="-127"/>
              </a:rPr>
              <a:t> </a:t>
            </a:r>
            <a:r>
              <a:rPr lang="pt-BR" b="1" dirty="0" smtClean="0">
                <a:solidFill>
                  <a:schemeClr val="tx1"/>
                </a:solidFill>
                <a:latin typeface="Arial Rounded MT Bold" panose="020F0704030504030204" pitchFamily="34" charset="0"/>
                <a:ea typeface="Batang" panose="02030600000101010101" pitchFamily="18" charset="-127"/>
              </a:rPr>
              <a:t>da CNBB – N.105</a:t>
            </a:r>
          </a:p>
          <a:p>
            <a:r>
              <a:rPr lang="pt-BR" b="1" dirty="0" smtClean="0">
                <a:solidFill>
                  <a:schemeClr val="tx1"/>
                </a:solidFill>
                <a:latin typeface="Arial Rounded MT Bold" panose="020F0704030504030204" pitchFamily="34" charset="0"/>
                <a:ea typeface="Batang" panose="02030600000101010101" pitchFamily="18" charset="-127"/>
              </a:rPr>
              <a:t>Aprovado na 54ª. Assembleia Geral</a:t>
            </a:r>
          </a:p>
          <a:p>
            <a:r>
              <a:rPr lang="pt-BR" b="1" dirty="0" err="1" smtClean="0">
                <a:solidFill>
                  <a:schemeClr val="tx1"/>
                </a:solidFill>
                <a:latin typeface="Arial Rounded MT Bold" panose="020F0704030504030204" pitchFamily="34" charset="0"/>
                <a:ea typeface="Batang" panose="02030600000101010101" pitchFamily="18" charset="-127"/>
              </a:rPr>
              <a:t>Aparecida-SP</a:t>
            </a:r>
            <a:r>
              <a:rPr lang="pt-BR" b="1" dirty="0" smtClean="0">
                <a:solidFill>
                  <a:schemeClr val="tx1"/>
                </a:solidFill>
                <a:latin typeface="Arial Rounded MT Bold" panose="020F0704030504030204" pitchFamily="34" charset="0"/>
                <a:ea typeface="Batang" panose="02030600000101010101" pitchFamily="18" charset="-127"/>
              </a:rPr>
              <a:t> de 06 a 15 de abril de 2016</a:t>
            </a:r>
            <a:endParaRPr lang="pt-BR" b="1" dirty="0">
              <a:solidFill>
                <a:schemeClr val="tx1"/>
              </a:solidFill>
              <a:latin typeface="Arial Rounded MT Bold" panose="020F0704030504030204" pitchFamily="34" charset="0"/>
              <a:ea typeface="Batang" panose="02030600000101010101" pitchFamily="18" charset="-127"/>
            </a:endParaRPr>
          </a:p>
        </p:txBody>
      </p:sp>
    </p:spTree>
    <p:extLst>
      <p:ext uri="{BB962C8B-B14F-4D97-AF65-F5344CB8AC3E}">
        <p14:creationId xmlns:p14="http://schemas.microsoft.com/office/powerpoint/2010/main" val="2141134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88640"/>
            <a:ext cx="8229600" cy="1143000"/>
          </a:xfrm>
          <a:solidFill>
            <a:schemeClr val="tx1"/>
          </a:solidFill>
        </p:spPr>
        <p:txBody>
          <a:bodyPr>
            <a:normAutofit fontScale="90000"/>
          </a:bodyPr>
          <a:lstStyle/>
          <a:p>
            <a:r>
              <a:rPr lang="pt-BR" dirty="0" smtClean="0"/>
              <a:t/>
            </a:r>
            <a:br>
              <a:rPr lang="pt-BR" dirty="0" smtClean="0"/>
            </a:br>
            <a:r>
              <a:rPr lang="pt-BR" b="1" dirty="0" smtClean="0">
                <a:solidFill>
                  <a:schemeClr val="bg1"/>
                </a:solidFill>
              </a:rPr>
              <a:t>A </a:t>
            </a:r>
            <a:r>
              <a:rPr lang="pt-BR" b="1" dirty="0">
                <a:solidFill>
                  <a:schemeClr val="bg1"/>
                </a:solidFill>
              </a:rPr>
              <a:t>Igreja é chamada a ser </a:t>
            </a:r>
            <a:br>
              <a:rPr lang="pt-BR" b="1" dirty="0">
                <a:solidFill>
                  <a:schemeClr val="bg1"/>
                </a:solidFill>
              </a:rPr>
            </a:br>
            <a:r>
              <a:rPr lang="pt-BR" b="1" dirty="0">
                <a:solidFill>
                  <a:schemeClr val="bg1"/>
                </a:solidFill>
              </a:rPr>
              <a:t>Corpo de Cristo na História</a:t>
            </a:r>
            <a:r>
              <a:rPr lang="pt-BR" b="1" dirty="0">
                <a:solidFill>
                  <a:srgbClr val="C00000"/>
                </a:solidFill>
              </a:rPr>
              <a:t/>
            </a:r>
            <a:br>
              <a:rPr lang="pt-BR" b="1" dirty="0">
                <a:solidFill>
                  <a:srgbClr val="C00000"/>
                </a:solidFill>
              </a:rPr>
            </a:br>
            <a:endParaRPr lang="pt-BR" b="1" dirty="0">
              <a:solidFill>
                <a:srgbClr val="C00000"/>
              </a:solidFill>
            </a:endParaRPr>
          </a:p>
        </p:txBody>
      </p:sp>
      <p:sp>
        <p:nvSpPr>
          <p:cNvPr id="3" name="Espaço Reservado para Conteúdo 2"/>
          <p:cNvSpPr>
            <a:spLocks noGrp="1"/>
          </p:cNvSpPr>
          <p:nvPr>
            <p:ph sz="half" idx="1"/>
          </p:nvPr>
        </p:nvSpPr>
        <p:spPr>
          <a:xfrm>
            <a:off x="251520" y="1600200"/>
            <a:ext cx="3960440" cy="4525963"/>
          </a:xfrm>
        </p:spPr>
        <p:txBody>
          <a:bodyPr>
            <a:noAutofit/>
          </a:bodyPr>
          <a:lstStyle/>
          <a:p>
            <a:pPr marL="0" indent="0" algn="just">
              <a:buNone/>
            </a:pPr>
            <a:r>
              <a:rPr lang="pt-BR" sz="2300" dirty="0"/>
              <a:t>A imagem do Corpo de Cristo implica num forte compromisso ético de cuidado e solidariedade dos membros uns para com os outros, especialmente para com os mais fracos (1Cor 12,12-27)</a:t>
            </a:r>
          </a:p>
          <a:p>
            <a:pPr marL="0" indent="0" algn="just">
              <a:buNone/>
            </a:pPr>
            <a:r>
              <a:rPr lang="pt-BR" sz="2300" dirty="0" smtClean="0"/>
              <a:t>Apesar </a:t>
            </a:r>
            <a:r>
              <a:rPr lang="pt-BR" sz="2300" dirty="0"/>
              <a:t>do crescimento da consciência da identidade e da missão dos cristãos leigos e leigas na Igreja e no mundo, ainda há longo caminho a percorrer: </a:t>
            </a:r>
          </a:p>
        </p:txBody>
      </p:sp>
      <p:sp>
        <p:nvSpPr>
          <p:cNvPr id="4" name="Espaço Reservado para Conteúdo 3"/>
          <p:cNvSpPr>
            <a:spLocks noGrp="1"/>
          </p:cNvSpPr>
          <p:nvPr>
            <p:ph sz="half" idx="2"/>
          </p:nvPr>
        </p:nvSpPr>
        <p:spPr>
          <a:xfrm>
            <a:off x="4427984" y="1600200"/>
            <a:ext cx="4320480" cy="4525963"/>
          </a:xfrm>
          <a:solidFill>
            <a:schemeClr val="accent3">
              <a:lumMod val="40000"/>
              <a:lumOff val="60000"/>
            </a:schemeClr>
          </a:solidFill>
          <a:ln>
            <a:solidFill>
              <a:schemeClr val="accent3">
                <a:lumMod val="75000"/>
              </a:schemeClr>
            </a:solidFill>
          </a:ln>
        </p:spPr>
        <p:txBody>
          <a:bodyPr>
            <a:normAutofit fontScale="70000" lnSpcReduction="20000"/>
          </a:bodyPr>
          <a:lstStyle/>
          <a:p>
            <a:pPr marL="0" indent="0" algn="just">
              <a:buNone/>
            </a:pPr>
            <a:endParaRPr lang="pt-BR" sz="3100" i="1" dirty="0" smtClean="0"/>
          </a:p>
          <a:p>
            <a:pPr marL="0" indent="0" algn="just">
              <a:buNone/>
            </a:pPr>
            <a:r>
              <a:rPr lang="pt-BR" sz="3100" i="1" dirty="0" smtClean="0"/>
              <a:t>“</a:t>
            </a:r>
            <a:r>
              <a:rPr lang="pt-BR" sz="3100" b="1" dirty="0"/>
              <a:t>A tomada de consciência desta responsabilidade </a:t>
            </a:r>
            <a:r>
              <a:rPr lang="pt-BR" sz="3100" b="1" dirty="0" smtClean="0"/>
              <a:t>laical, que </a:t>
            </a:r>
            <a:r>
              <a:rPr lang="pt-BR" sz="3100" b="1" dirty="0"/>
              <a:t>nasce do Batismo e da Confirmação, não se manifesta de </a:t>
            </a:r>
            <a:r>
              <a:rPr lang="pt-BR" sz="3100" b="1" dirty="0" smtClean="0"/>
              <a:t>igual modo </a:t>
            </a:r>
            <a:r>
              <a:rPr lang="pt-BR" sz="3100" b="1" dirty="0"/>
              <a:t>em toda a parte; em alguns casos, porque não se </a:t>
            </a:r>
            <a:r>
              <a:rPr lang="pt-BR" sz="3100" b="1" dirty="0" smtClean="0"/>
              <a:t>formaram para </a:t>
            </a:r>
            <a:r>
              <a:rPr lang="pt-BR" sz="3100" b="1" dirty="0"/>
              <a:t>assumir responsabilidades importantes, em outros </a:t>
            </a:r>
            <a:r>
              <a:rPr lang="pt-BR" sz="3100" b="1" dirty="0" smtClean="0"/>
              <a:t>por não </a:t>
            </a:r>
            <a:r>
              <a:rPr lang="pt-BR" sz="3100" b="1" dirty="0"/>
              <a:t>encontrarem espaço nas suas Igrejas </a:t>
            </a:r>
            <a:r>
              <a:rPr lang="pt-BR" sz="3100" b="1" dirty="0" smtClean="0"/>
              <a:t>particulares para </a:t>
            </a:r>
            <a:r>
              <a:rPr lang="pt-BR" sz="3100" b="1" dirty="0"/>
              <a:t>poderem exprimir-se e agir, por causa de um </a:t>
            </a:r>
            <a:r>
              <a:rPr lang="pt-BR" sz="3100" b="1" dirty="0" smtClean="0"/>
              <a:t>excessivo clericalismo </a:t>
            </a:r>
            <a:r>
              <a:rPr lang="pt-BR" sz="3100" b="1" dirty="0"/>
              <a:t>que os mantém à margem das decisões” (EG, n. 102).</a:t>
            </a:r>
          </a:p>
          <a:p>
            <a:pPr marL="0" indent="0" algn="just">
              <a:buNone/>
            </a:pPr>
            <a:r>
              <a:rPr lang="pt-BR" sz="3100" b="1" dirty="0"/>
              <a:t> </a:t>
            </a:r>
          </a:p>
          <a:p>
            <a:endParaRPr lang="pt-BR" dirty="0"/>
          </a:p>
        </p:txBody>
      </p:sp>
    </p:spTree>
    <p:extLst>
      <p:ext uri="{BB962C8B-B14F-4D97-AF65-F5344CB8AC3E}">
        <p14:creationId xmlns:p14="http://schemas.microsoft.com/office/powerpoint/2010/main" val="86451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2"/>
          </a:solidFill>
        </p:spPr>
        <p:txBody>
          <a:bodyPr>
            <a:normAutofit fontScale="90000"/>
          </a:bodyPr>
          <a:lstStyle/>
          <a:p>
            <a:r>
              <a:rPr lang="pt-BR" dirty="0" smtClean="0"/>
              <a:t/>
            </a:r>
            <a:br>
              <a:rPr lang="pt-BR" dirty="0" smtClean="0"/>
            </a:br>
            <a:r>
              <a:rPr lang="pt-BR" b="1" dirty="0" smtClean="0"/>
              <a:t>Identidade </a:t>
            </a:r>
            <a:r>
              <a:rPr lang="pt-BR" b="1" dirty="0"/>
              <a:t>e Dignidade </a:t>
            </a:r>
            <a:r>
              <a:rPr lang="pt-BR" b="1" dirty="0" smtClean="0"/>
              <a:t>da</a:t>
            </a:r>
            <a:br>
              <a:rPr lang="pt-BR" b="1" dirty="0" smtClean="0"/>
            </a:br>
            <a:r>
              <a:rPr lang="pt-BR" b="1" dirty="0" smtClean="0"/>
              <a:t> </a:t>
            </a:r>
            <a:r>
              <a:rPr lang="pt-BR" b="1" dirty="0"/>
              <a:t>vocação laical</a:t>
            </a:r>
            <a:br>
              <a:rPr lang="pt-BR" b="1" dirty="0"/>
            </a:br>
            <a:endParaRPr lang="pt-BR" b="1" dirty="0"/>
          </a:p>
        </p:txBody>
      </p:sp>
      <p:sp>
        <p:nvSpPr>
          <p:cNvPr id="3" name="Espaço Reservado para Conteúdo 2"/>
          <p:cNvSpPr>
            <a:spLocks noGrp="1"/>
          </p:cNvSpPr>
          <p:nvPr>
            <p:ph sz="half" idx="1"/>
          </p:nvPr>
        </p:nvSpPr>
        <p:spPr>
          <a:ln w="57150">
            <a:solidFill>
              <a:schemeClr val="tx1"/>
            </a:solidFill>
          </a:ln>
        </p:spPr>
        <p:txBody>
          <a:bodyPr>
            <a:normAutofit fontScale="62500" lnSpcReduction="20000"/>
          </a:bodyPr>
          <a:lstStyle/>
          <a:p>
            <a:pPr marL="0" indent="0" algn="ctr">
              <a:buNone/>
            </a:pPr>
            <a:r>
              <a:rPr lang="pt-BR" sz="4100" b="1" dirty="0" smtClean="0">
                <a:solidFill>
                  <a:srgbClr val="C00000"/>
                </a:solidFill>
                <a:latin typeface="Agency FB" panose="020B0503020202020204" pitchFamily="34" charset="0"/>
              </a:rPr>
              <a:t>Sacerdócio Comum</a:t>
            </a:r>
          </a:p>
          <a:p>
            <a:pPr marL="0" indent="0" algn="just">
              <a:buNone/>
            </a:pPr>
            <a:r>
              <a:rPr lang="pt-BR" sz="3200" dirty="0"/>
              <a:t>Os cristãos leigos e leigas são portadores da cidadania batismal, participantes do sacerdócio  comum, fundado no único sacerdócio de Cristo. </a:t>
            </a:r>
          </a:p>
          <a:p>
            <a:pPr marL="0" indent="0" algn="just">
              <a:buNone/>
            </a:pPr>
            <a:endParaRPr lang="pt-BR" sz="3200" i="1" dirty="0" smtClean="0"/>
          </a:p>
          <a:p>
            <a:pPr marL="0" indent="0" algn="just">
              <a:buNone/>
            </a:pPr>
            <a:r>
              <a:rPr lang="pt-BR" sz="3000" b="1" i="1" dirty="0" smtClean="0">
                <a:solidFill>
                  <a:srgbClr val="C00000"/>
                </a:solidFill>
              </a:rPr>
              <a:t>“</a:t>
            </a:r>
            <a:r>
              <a:rPr lang="pt-BR" sz="3000" b="1" i="1" dirty="0">
                <a:solidFill>
                  <a:srgbClr val="C00000"/>
                </a:solidFill>
              </a:rPr>
              <a:t>É necessário que os leigos se conscientizem de sua dignidade de batizados e os pastores tenham profunda estima por eles. A renovação da Igreja na América Latina não será possível sem a presença dos leigos; por isso, lhes compete, em grande parte, a responsabilidade do futuro da Igreja” </a:t>
            </a:r>
            <a:r>
              <a:rPr lang="pt-BR" sz="3000" b="1" dirty="0">
                <a:solidFill>
                  <a:srgbClr val="C00000"/>
                </a:solidFill>
              </a:rPr>
              <a:t>(EA, n. 44).</a:t>
            </a:r>
          </a:p>
          <a:p>
            <a:endParaRPr lang="pt-BR" dirty="0"/>
          </a:p>
        </p:txBody>
      </p:sp>
      <p:sp>
        <p:nvSpPr>
          <p:cNvPr id="4" name="Espaço Reservado para Conteúdo 3"/>
          <p:cNvSpPr>
            <a:spLocks noGrp="1"/>
          </p:cNvSpPr>
          <p:nvPr>
            <p:ph sz="half" idx="2"/>
          </p:nvPr>
        </p:nvSpPr>
        <p:spPr/>
        <p:txBody>
          <a:bodyPr>
            <a:normAutofit fontScale="62500" lnSpcReduction="20000"/>
          </a:bodyPr>
          <a:lstStyle/>
          <a:p>
            <a:pPr marL="0" indent="0" algn="just">
              <a:buNone/>
            </a:pPr>
            <a:endParaRPr lang="pt-BR" i="1" dirty="0" smtClean="0"/>
          </a:p>
          <a:p>
            <a:pPr marL="0" indent="0" algn="just">
              <a:buNone/>
            </a:pPr>
            <a:endParaRPr lang="pt-BR" i="1" dirty="0"/>
          </a:p>
          <a:p>
            <a:pPr marL="0" indent="0" algn="just">
              <a:buNone/>
            </a:pPr>
            <a:endParaRPr lang="pt-BR" i="1" dirty="0" smtClean="0"/>
          </a:p>
          <a:p>
            <a:pPr marL="0" indent="0" algn="just">
              <a:buNone/>
            </a:pPr>
            <a:endParaRPr lang="pt-BR" i="1" dirty="0" smtClean="0"/>
          </a:p>
          <a:p>
            <a:pPr marL="0" indent="0" algn="just">
              <a:buNone/>
            </a:pPr>
            <a:r>
              <a:rPr lang="pt-BR" i="1" dirty="0" smtClean="0"/>
              <a:t>“</a:t>
            </a:r>
            <a:r>
              <a:rPr lang="pt-BR" sz="3500" i="1" dirty="0"/>
              <a:t>Os fiéis leigos estão na linha mais avançada da vida da Igreja: </a:t>
            </a:r>
            <a:endParaRPr lang="pt-BR" sz="3500" dirty="0"/>
          </a:p>
          <a:p>
            <a:pPr marL="0" indent="0" algn="just">
              <a:buNone/>
            </a:pPr>
            <a:r>
              <a:rPr lang="pt-BR" sz="3500" i="1" dirty="0"/>
              <a:t>por eles, a Igreja é o princípio vital da sociedade. Por isso, </a:t>
            </a:r>
            <a:r>
              <a:rPr lang="pt-BR" sz="3500" i="1" dirty="0" smtClean="0"/>
              <a:t>eles </a:t>
            </a:r>
            <a:r>
              <a:rPr lang="pt-BR" sz="3500" i="1" dirty="0"/>
              <a:t>devem ter uma consciência cada vez mais clara, </a:t>
            </a:r>
            <a:r>
              <a:rPr lang="pt-BR" sz="3500" b="1" i="1" dirty="0" smtClean="0">
                <a:solidFill>
                  <a:srgbClr val="C00000"/>
                </a:solidFill>
              </a:rPr>
              <a:t>não </a:t>
            </a:r>
            <a:r>
              <a:rPr lang="pt-BR" sz="3500" b="1" i="1" dirty="0">
                <a:solidFill>
                  <a:srgbClr val="C00000"/>
                </a:solidFill>
              </a:rPr>
              <a:t>somente de que pertencem à Igreja, mas de que são Igreja,</a:t>
            </a:r>
            <a:r>
              <a:rPr lang="pt-BR" sz="3500" i="1" dirty="0"/>
              <a:t> </a:t>
            </a:r>
            <a:r>
              <a:rPr lang="pt-BR" sz="3500" i="1" dirty="0" smtClean="0"/>
              <a:t>isto </a:t>
            </a:r>
            <a:r>
              <a:rPr lang="pt-BR" sz="3500" i="1" dirty="0"/>
              <a:t>é, comunidade dos fiéis na terra sob a direção do chefe comum, </a:t>
            </a:r>
            <a:r>
              <a:rPr lang="pt-BR" sz="3500" i="1" dirty="0" smtClean="0"/>
              <a:t>o </a:t>
            </a:r>
            <a:r>
              <a:rPr lang="pt-BR" sz="3500" i="1" dirty="0"/>
              <a:t>Papa, e dos bispos em comunhão com ele. Eles são Igreja”(</a:t>
            </a:r>
            <a:r>
              <a:rPr lang="pt-BR" sz="3500" dirty="0"/>
              <a:t>Pio XII)</a:t>
            </a:r>
          </a:p>
        </p:txBody>
      </p:sp>
    </p:spTree>
    <p:extLst>
      <p:ext uri="{BB962C8B-B14F-4D97-AF65-F5344CB8AC3E}">
        <p14:creationId xmlns:p14="http://schemas.microsoft.com/office/powerpoint/2010/main" val="1746267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3">
              <a:lumMod val="60000"/>
              <a:lumOff val="40000"/>
            </a:schemeClr>
          </a:solidFill>
        </p:spPr>
        <p:txBody>
          <a:bodyPr/>
          <a:lstStyle/>
          <a:p>
            <a:r>
              <a:rPr lang="pt-BR" dirty="0"/>
              <a:t>Vocação Universal à Santidade</a:t>
            </a:r>
          </a:p>
        </p:txBody>
      </p:sp>
      <p:sp>
        <p:nvSpPr>
          <p:cNvPr id="3" name="Espaço Reservado para Conteúdo 2"/>
          <p:cNvSpPr>
            <a:spLocks noGrp="1"/>
          </p:cNvSpPr>
          <p:nvPr>
            <p:ph sz="half" idx="1"/>
          </p:nvPr>
        </p:nvSpPr>
        <p:spPr/>
        <p:txBody>
          <a:bodyPr>
            <a:normAutofit/>
          </a:bodyPr>
          <a:lstStyle/>
          <a:p>
            <a:pPr marL="0" indent="0" algn="just">
              <a:buNone/>
            </a:pPr>
            <a:r>
              <a:rPr lang="pt-BR" sz="2400" dirty="0"/>
              <a:t>A reflexão sobre o </a:t>
            </a:r>
            <a:r>
              <a:rPr lang="pt-BR" sz="2400" b="1" dirty="0">
                <a:solidFill>
                  <a:srgbClr val="C00000"/>
                </a:solidFill>
              </a:rPr>
              <a:t>perfil mariano da Igreja </a:t>
            </a:r>
            <a:r>
              <a:rPr lang="pt-BR" sz="2400" dirty="0"/>
              <a:t>abre muitos horizontes e oferece luzes para maior e melhor compreensão do ser e da missão dos leigos e leigas no seio do povo </a:t>
            </a:r>
            <a:r>
              <a:rPr lang="pt-BR" dirty="0"/>
              <a:t>de Deus</a:t>
            </a:r>
          </a:p>
          <a:p>
            <a:endParaRPr lang="pt-BR" dirty="0"/>
          </a:p>
        </p:txBody>
      </p:sp>
      <p:sp>
        <p:nvSpPr>
          <p:cNvPr id="4" name="Espaço Reservado para Conteúdo 3"/>
          <p:cNvSpPr>
            <a:spLocks noGrp="1"/>
          </p:cNvSpPr>
          <p:nvPr>
            <p:ph sz="half" idx="2"/>
          </p:nvPr>
        </p:nvSpPr>
        <p:spPr>
          <a:xfrm>
            <a:off x="4648200" y="1600200"/>
            <a:ext cx="4038600" cy="4709120"/>
          </a:xfrm>
          <a:solidFill>
            <a:schemeClr val="accent3">
              <a:lumMod val="60000"/>
              <a:lumOff val="40000"/>
            </a:schemeClr>
          </a:solidFill>
        </p:spPr>
        <p:txBody>
          <a:bodyPr>
            <a:normAutofit/>
          </a:bodyPr>
          <a:lstStyle/>
          <a:p>
            <a:pPr marL="0" indent="0">
              <a:buNone/>
            </a:pPr>
            <a:endParaRPr lang="pt-BR" b="1" dirty="0" smtClean="0"/>
          </a:p>
          <a:p>
            <a:pPr marL="0" indent="0" algn="just">
              <a:buNone/>
            </a:pPr>
            <a:r>
              <a:rPr lang="pt-BR" b="1" dirty="0" smtClean="0"/>
              <a:t>Os </a:t>
            </a:r>
            <a:r>
              <a:rPr lang="pt-BR" b="1" dirty="0"/>
              <a:t>cristãos leigos e leigas se santificam de forma peculiar na sua inserção nas realidades temporais, na sua participação nas atividades terrenas. </a:t>
            </a:r>
            <a:endParaRPr lang="pt-BR" b="1" dirty="0" smtClean="0"/>
          </a:p>
          <a:p>
            <a:pPr marL="0" indent="0" algn="just">
              <a:buNone/>
            </a:pPr>
            <a:r>
              <a:rPr lang="pt-BR" b="1" dirty="0" smtClean="0"/>
              <a:t>(</a:t>
            </a:r>
            <a:r>
              <a:rPr lang="pt-BR" b="1" dirty="0" err="1"/>
              <a:t>doc</a:t>
            </a:r>
            <a:r>
              <a:rPr lang="pt-BR" b="1" dirty="0"/>
              <a:t> 116-118) </a:t>
            </a:r>
            <a:endParaRPr lang="pt-BR" dirty="0"/>
          </a:p>
        </p:txBody>
      </p:sp>
      <p:pic>
        <p:nvPicPr>
          <p:cNvPr id="5" name="Picture 2" descr="C:\Users\cefep\Pictures\Imagens  Internet\imagesRaphael.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005064"/>
            <a:ext cx="1800225" cy="2389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0096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a:solidFill>
            <a:srgbClr val="00B050"/>
          </a:solidFill>
        </p:spPr>
        <p:txBody>
          <a:bodyPr>
            <a:normAutofit fontScale="90000"/>
          </a:bodyPr>
          <a:lstStyle/>
          <a:p>
            <a:r>
              <a:rPr lang="pt-BR" dirty="0" smtClean="0"/>
              <a:t/>
            </a:r>
            <a:br>
              <a:rPr lang="pt-BR" dirty="0" smtClean="0"/>
            </a:br>
            <a:r>
              <a:rPr lang="pt-BR" dirty="0" smtClean="0"/>
              <a:t>O </a:t>
            </a:r>
            <a:r>
              <a:rPr lang="pt-BR" dirty="0"/>
              <a:t>cristão leigo como sujeito eclesial</a:t>
            </a:r>
            <a:br>
              <a:rPr lang="pt-BR" dirty="0"/>
            </a:br>
            <a:endParaRPr lang="pt-BR" dirty="0"/>
          </a:p>
        </p:txBody>
      </p:sp>
      <p:sp>
        <p:nvSpPr>
          <p:cNvPr id="3" name="Espaço Reservado para Conteúdo 2"/>
          <p:cNvSpPr>
            <a:spLocks noGrp="1"/>
          </p:cNvSpPr>
          <p:nvPr>
            <p:ph sz="half" idx="1"/>
          </p:nvPr>
        </p:nvSpPr>
        <p:spPr>
          <a:xfrm>
            <a:off x="457200" y="1196752"/>
            <a:ext cx="4038600" cy="4929411"/>
          </a:xfrm>
          <a:ln w="28575">
            <a:solidFill>
              <a:schemeClr val="accent1"/>
            </a:solidFill>
          </a:ln>
        </p:spPr>
        <p:txBody>
          <a:bodyPr>
            <a:normAutofit fontScale="77500" lnSpcReduction="20000"/>
          </a:bodyPr>
          <a:lstStyle/>
          <a:p>
            <a:pPr marL="0" indent="0" algn="just">
              <a:buNone/>
            </a:pPr>
            <a:endParaRPr lang="pt-BR" dirty="0" smtClean="0"/>
          </a:p>
          <a:p>
            <a:pPr marL="0" indent="0" algn="just">
              <a:buNone/>
            </a:pPr>
            <a:r>
              <a:rPr lang="pt-BR" dirty="0" smtClean="0"/>
              <a:t>Ser </a:t>
            </a:r>
            <a:r>
              <a:rPr lang="pt-BR" dirty="0"/>
              <a:t>sujeito eclesial significa ser maduro na fé, testemunhar amor à Igreja, servir os irmãos e irmãs, permanecer no seguimento de Jesus, na escuta obediente à inspiração do Espírito Santo e ter coragem, criatividade e ousadia para dar testemunho de Cristo.</a:t>
            </a:r>
          </a:p>
          <a:p>
            <a:pPr marL="0" indent="0" algn="just">
              <a:buNone/>
            </a:pPr>
            <a:endParaRPr lang="pt-BR" dirty="0" smtClean="0"/>
          </a:p>
          <a:p>
            <a:pPr marL="0" indent="0" algn="just">
              <a:buNone/>
            </a:pPr>
            <a:r>
              <a:rPr lang="pt-BR" dirty="0" smtClean="0"/>
              <a:t>“</a:t>
            </a:r>
            <a:r>
              <a:rPr lang="pt-BR" b="1" dirty="0"/>
              <a:t>A maior parte dos batizados ainda não tomou plena consciência de sua pertença à Igreja. Sentem-se católicos, mas não Igreja” (DSD, 96). </a:t>
            </a:r>
          </a:p>
          <a:p>
            <a:endParaRPr lang="pt-BR" dirty="0"/>
          </a:p>
        </p:txBody>
      </p:sp>
      <p:sp>
        <p:nvSpPr>
          <p:cNvPr id="4" name="Espaço Reservado para Conteúdo 3"/>
          <p:cNvSpPr>
            <a:spLocks noGrp="1"/>
          </p:cNvSpPr>
          <p:nvPr>
            <p:ph sz="half" idx="2"/>
          </p:nvPr>
        </p:nvSpPr>
        <p:spPr>
          <a:xfrm>
            <a:off x="4648200" y="1196752"/>
            <a:ext cx="4038600" cy="4929411"/>
          </a:xfrm>
          <a:solidFill>
            <a:schemeClr val="accent3">
              <a:lumMod val="60000"/>
              <a:lumOff val="40000"/>
            </a:schemeClr>
          </a:solidFill>
        </p:spPr>
        <p:txBody>
          <a:bodyPr>
            <a:normAutofit fontScale="77500" lnSpcReduction="20000"/>
          </a:bodyPr>
          <a:lstStyle/>
          <a:p>
            <a:pPr marL="0" indent="0">
              <a:buNone/>
            </a:pPr>
            <a:endParaRPr lang="pt-BR" b="1" dirty="0" smtClean="0"/>
          </a:p>
          <a:p>
            <a:pPr marL="0" indent="0">
              <a:buNone/>
            </a:pPr>
            <a:r>
              <a:rPr lang="pt-BR" b="1" dirty="0" smtClean="0"/>
              <a:t>O </a:t>
            </a:r>
            <a:r>
              <a:rPr lang="pt-BR" b="1" dirty="0"/>
              <a:t>cristão leigo é verdadeiro sujeito </a:t>
            </a:r>
            <a:r>
              <a:rPr lang="pt-BR" dirty="0"/>
              <a:t>na medida em que</a:t>
            </a:r>
            <a:r>
              <a:rPr lang="pt-BR" dirty="0" smtClean="0"/>
              <a:t>:</a:t>
            </a:r>
          </a:p>
          <a:p>
            <a:pPr marL="0" indent="0">
              <a:buNone/>
            </a:pPr>
            <a:endParaRPr lang="pt-BR" dirty="0"/>
          </a:p>
          <a:p>
            <a:pPr marL="0" indent="0">
              <a:buNone/>
            </a:pPr>
            <a:r>
              <a:rPr lang="pt-BR" dirty="0">
                <a:sym typeface="Wingdings"/>
              </a:rPr>
              <a:t></a:t>
            </a:r>
            <a:r>
              <a:rPr lang="pt-BR" dirty="0"/>
              <a:t>  cresce na consciência de sua dignidade de batizado, </a:t>
            </a:r>
          </a:p>
          <a:p>
            <a:pPr marL="0" indent="0">
              <a:buNone/>
            </a:pPr>
            <a:r>
              <a:rPr lang="pt-BR" dirty="0">
                <a:sym typeface="Wingdings"/>
              </a:rPr>
              <a:t></a:t>
            </a:r>
            <a:r>
              <a:rPr lang="pt-BR" dirty="0"/>
              <a:t> assume de maneira pessoal e livre as interpelações da sua fé, </a:t>
            </a:r>
          </a:p>
          <a:p>
            <a:pPr marL="0" indent="0">
              <a:buNone/>
            </a:pPr>
            <a:r>
              <a:rPr lang="pt-BR" dirty="0">
                <a:sym typeface="Wingdings"/>
              </a:rPr>
              <a:t></a:t>
            </a:r>
            <a:r>
              <a:rPr lang="pt-BR" dirty="0"/>
              <a:t> abre-se de maneira integrada às relações fundamentais (com Deus, com o mundo, consigo mesmo e com os demais</a:t>
            </a:r>
            <a:r>
              <a:rPr lang="pt-BR" dirty="0" smtClean="0"/>
              <a:t>), </a:t>
            </a:r>
            <a:endParaRPr lang="pt-BR" dirty="0"/>
          </a:p>
          <a:p>
            <a:pPr marL="0" indent="0">
              <a:buNone/>
            </a:pPr>
            <a:r>
              <a:rPr lang="pt-BR" dirty="0">
                <a:sym typeface="Wingdings"/>
              </a:rPr>
              <a:t></a:t>
            </a:r>
            <a:r>
              <a:rPr lang="pt-BR" dirty="0"/>
              <a:t>  contribui efetivamente na humanização do mundo, rumo a um futuro em que Deus seja tudo em todos. </a:t>
            </a:r>
          </a:p>
          <a:p>
            <a:endParaRPr lang="pt-BR" dirty="0"/>
          </a:p>
        </p:txBody>
      </p:sp>
    </p:spTree>
    <p:extLst>
      <p:ext uri="{BB962C8B-B14F-4D97-AF65-F5344CB8AC3E}">
        <p14:creationId xmlns:p14="http://schemas.microsoft.com/office/powerpoint/2010/main" val="12880634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tx2">
              <a:lumMod val="40000"/>
              <a:lumOff val="60000"/>
            </a:schemeClr>
          </a:solidFill>
        </p:spPr>
        <p:txBody>
          <a:bodyPr>
            <a:normAutofit fontScale="90000"/>
          </a:bodyPr>
          <a:lstStyle/>
          <a:p>
            <a:r>
              <a:rPr lang="pt-BR" b="1" i="1" dirty="0" smtClean="0"/>
              <a:t/>
            </a:r>
            <a:br>
              <a:rPr lang="pt-BR" b="1" i="1" dirty="0" smtClean="0"/>
            </a:br>
            <a:r>
              <a:rPr lang="pt-BR" b="1" i="1" dirty="0" smtClean="0"/>
              <a:t>Entraves </a:t>
            </a:r>
            <a:r>
              <a:rPr lang="pt-BR" b="1" i="1" dirty="0"/>
              <a:t>à vivência do cristão como sujeito na Igreja e no mundo </a:t>
            </a:r>
            <a:r>
              <a:rPr lang="pt-BR" dirty="0"/>
              <a:t/>
            </a:r>
            <a:br>
              <a:rPr lang="pt-BR" dirty="0"/>
            </a:br>
            <a:endParaRPr lang="pt-BR" dirty="0"/>
          </a:p>
        </p:txBody>
      </p:sp>
      <p:sp>
        <p:nvSpPr>
          <p:cNvPr id="3" name="Espaço Reservado para Conteúdo 2"/>
          <p:cNvSpPr>
            <a:spLocks noGrp="1"/>
          </p:cNvSpPr>
          <p:nvPr>
            <p:ph sz="half" idx="1"/>
          </p:nvPr>
        </p:nvSpPr>
        <p:spPr/>
        <p:txBody>
          <a:bodyPr>
            <a:normAutofit fontScale="85000" lnSpcReduction="10000"/>
          </a:bodyPr>
          <a:lstStyle/>
          <a:p>
            <a:pPr marL="0" indent="0" algn="just">
              <a:buNone/>
            </a:pPr>
            <a:r>
              <a:rPr lang="pt-BR" b="1" dirty="0"/>
              <a:t>O cristão encontra alguns entraves para a vivência de sua fé de modo integral e integrado. </a:t>
            </a:r>
            <a:r>
              <a:rPr lang="pt-BR" b="1" dirty="0" smtClean="0"/>
              <a:t>Eis </a:t>
            </a:r>
            <a:r>
              <a:rPr lang="pt-BR" b="1" dirty="0"/>
              <a:t>algumas delas:</a:t>
            </a:r>
          </a:p>
          <a:p>
            <a:pPr lvl="1"/>
            <a:r>
              <a:rPr lang="pt-BR" sz="2600" b="1" dirty="0"/>
              <a:t>a) </a:t>
            </a:r>
            <a:r>
              <a:rPr lang="pt-BR" sz="2600" b="1" i="1" dirty="0"/>
              <a:t>Oposição entre a fé e a vida</a:t>
            </a:r>
            <a:endParaRPr lang="pt-BR" sz="2600" dirty="0"/>
          </a:p>
          <a:p>
            <a:pPr lvl="1"/>
            <a:r>
              <a:rPr lang="pt-BR" sz="2600" b="1" dirty="0"/>
              <a:t>b) </a:t>
            </a:r>
            <a:r>
              <a:rPr lang="pt-BR" sz="2600" b="1" i="1" dirty="0"/>
              <a:t>Oposição entre sagrado e profano</a:t>
            </a:r>
            <a:r>
              <a:rPr lang="pt-BR" sz="2600" b="1" dirty="0"/>
              <a:t> </a:t>
            </a:r>
            <a:endParaRPr lang="pt-BR" sz="2600" dirty="0"/>
          </a:p>
          <a:p>
            <a:pPr lvl="1"/>
            <a:r>
              <a:rPr lang="pt-BR" sz="2600" b="1" dirty="0"/>
              <a:t>c) </a:t>
            </a:r>
            <a:r>
              <a:rPr lang="pt-BR" sz="2600" b="1" i="1" dirty="0"/>
              <a:t>Oposição entre a Igreja e o mundo</a:t>
            </a:r>
            <a:r>
              <a:rPr lang="pt-BR" sz="2600" b="1" dirty="0"/>
              <a:t> </a:t>
            </a:r>
            <a:endParaRPr lang="pt-BR" sz="2600" dirty="0"/>
          </a:p>
          <a:p>
            <a:pPr lvl="1"/>
            <a:r>
              <a:rPr lang="pt-BR" sz="2600" b="1" dirty="0"/>
              <a:t>d) </a:t>
            </a:r>
            <a:r>
              <a:rPr lang="pt-BR" sz="2600" b="1" i="1" dirty="0"/>
              <a:t>Oposição entre identidade eclesial e ecumenismo</a:t>
            </a:r>
            <a:r>
              <a:rPr lang="pt-BR" sz="2600" b="1" dirty="0"/>
              <a:t> </a:t>
            </a:r>
            <a:endParaRPr lang="pt-BR" sz="2600" dirty="0"/>
          </a:p>
        </p:txBody>
      </p:sp>
      <p:sp>
        <p:nvSpPr>
          <p:cNvPr id="4" name="Espaço Reservado para Conteúdo 3"/>
          <p:cNvSpPr>
            <a:spLocks noGrp="1"/>
          </p:cNvSpPr>
          <p:nvPr>
            <p:ph sz="half" idx="2"/>
          </p:nvPr>
        </p:nvSpPr>
        <p:spPr>
          <a:solidFill>
            <a:schemeClr val="accent5">
              <a:lumMod val="40000"/>
              <a:lumOff val="60000"/>
            </a:schemeClr>
          </a:solidFill>
          <a:ln w="38100">
            <a:solidFill>
              <a:schemeClr val="tx1"/>
            </a:solidFill>
          </a:ln>
        </p:spPr>
        <p:txBody>
          <a:bodyPr>
            <a:normAutofit fontScale="85000" lnSpcReduction="10000"/>
          </a:bodyPr>
          <a:lstStyle/>
          <a:p>
            <a:pPr marL="0" indent="0" algn="just">
              <a:buNone/>
            </a:pPr>
            <a:r>
              <a:rPr lang="pt-BR" b="1" i="1" dirty="0"/>
              <a:t>“Apesar de se notar a participação de muitos nos ministérios laicais, este compromisso não se reflete na penetração dos valores cristãos no mundo social, político e econômico; limita-se muitas vezes a tarefas no seio da Igreja, sem um empenhamento real pela aplicação do Evangelho na transformação da sociedade” </a:t>
            </a:r>
            <a:r>
              <a:rPr lang="pt-BR" dirty="0"/>
              <a:t>(EG, n. 102). </a:t>
            </a:r>
          </a:p>
        </p:txBody>
      </p:sp>
    </p:spTree>
    <p:extLst>
      <p:ext uri="{BB962C8B-B14F-4D97-AF65-F5344CB8AC3E}">
        <p14:creationId xmlns:p14="http://schemas.microsoft.com/office/powerpoint/2010/main" val="1788881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1">
              <a:lumMod val="60000"/>
              <a:lumOff val="40000"/>
            </a:schemeClr>
          </a:solidFill>
        </p:spPr>
        <p:txBody>
          <a:bodyPr>
            <a:normAutofit fontScale="90000"/>
          </a:bodyPr>
          <a:lstStyle/>
          <a:p>
            <a:r>
              <a:rPr lang="pt-BR" b="1" dirty="0" smtClean="0"/>
              <a:t/>
            </a:r>
            <a:br>
              <a:rPr lang="pt-BR" b="1" dirty="0" smtClean="0"/>
            </a:br>
            <a:r>
              <a:rPr lang="pt-BR" b="1" dirty="0" smtClean="0"/>
              <a:t>Âmbitos </a:t>
            </a:r>
            <a:r>
              <a:rPr lang="pt-BR" b="1" dirty="0"/>
              <a:t>de comunhão eclesial e atuação do leigo como sujeito</a:t>
            </a:r>
            <a:r>
              <a:rPr lang="pt-BR" dirty="0"/>
              <a:t/>
            </a:r>
            <a:br>
              <a:rPr lang="pt-BR" dirty="0"/>
            </a:br>
            <a:endParaRPr lang="pt-BR" dirty="0"/>
          </a:p>
        </p:txBody>
      </p:sp>
      <p:sp>
        <p:nvSpPr>
          <p:cNvPr id="3" name="Espaço Reservado para Conteúdo 2"/>
          <p:cNvSpPr>
            <a:spLocks noGrp="1"/>
          </p:cNvSpPr>
          <p:nvPr>
            <p:ph sz="half" idx="1"/>
          </p:nvPr>
        </p:nvSpPr>
        <p:spPr>
          <a:xfrm>
            <a:off x="160017" y="1584442"/>
            <a:ext cx="4824536" cy="4899593"/>
          </a:xfrm>
        </p:spPr>
        <p:txBody>
          <a:bodyPr>
            <a:normAutofit fontScale="85000" lnSpcReduction="20000"/>
          </a:bodyPr>
          <a:lstStyle/>
          <a:p>
            <a:pPr marL="0" indent="0" algn="ctr">
              <a:buNone/>
            </a:pPr>
            <a:r>
              <a:rPr lang="pt-BR" b="1" dirty="0" smtClean="0"/>
              <a:t>      A Família</a:t>
            </a:r>
          </a:p>
          <a:p>
            <a:pPr marL="0" indent="0" algn="ctr">
              <a:buNone/>
            </a:pPr>
            <a:r>
              <a:rPr lang="pt-BR" b="1" dirty="0" smtClean="0"/>
              <a:t>        A Paróquia </a:t>
            </a:r>
            <a:r>
              <a:rPr lang="pt-BR" b="1" dirty="0"/>
              <a:t>e </a:t>
            </a:r>
            <a:r>
              <a:rPr lang="pt-BR" b="1" dirty="0" smtClean="0"/>
              <a:t>as</a:t>
            </a:r>
          </a:p>
          <a:p>
            <a:pPr marL="0" indent="0" algn="ctr">
              <a:buNone/>
            </a:pPr>
            <a:r>
              <a:rPr lang="pt-BR" b="1" dirty="0" smtClean="0"/>
              <a:t> </a:t>
            </a:r>
            <a:r>
              <a:rPr lang="pt-BR" b="1" dirty="0"/>
              <a:t>comunidades </a:t>
            </a:r>
            <a:r>
              <a:rPr lang="pt-BR" b="1" dirty="0" smtClean="0"/>
              <a:t>eclesiais</a:t>
            </a:r>
          </a:p>
          <a:p>
            <a:pPr marL="0" indent="0" algn="ctr">
              <a:buNone/>
            </a:pPr>
            <a:r>
              <a:rPr lang="pt-BR" b="1" dirty="0" smtClean="0"/>
              <a:t>             Os  Conselhos pastorais e os Conselhos de assuntos econômicos</a:t>
            </a:r>
            <a:endParaRPr lang="pt-BR" dirty="0"/>
          </a:p>
          <a:p>
            <a:pPr marL="0" indent="0" algn="ctr">
              <a:buNone/>
            </a:pPr>
            <a:r>
              <a:rPr lang="pt-BR" b="1" dirty="0" smtClean="0"/>
              <a:t>  As Assembleias </a:t>
            </a:r>
          </a:p>
          <a:p>
            <a:pPr marL="0" indent="0" algn="ctr">
              <a:buNone/>
            </a:pPr>
            <a:r>
              <a:rPr lang="pt-BR" b="1" dirty="0" smtClean="0"/>
              <a:t> </a:t>
            </a:r>
            <a:r>
              <a:rPr lang="pt-BR" b="1" dirty="0"/>
              <a:t>e reuniões pastorais</a:t>
            </a:r>
            <a:endParaRPr lang="pt-BR" dirty="0"/>
          </a:p>
          <a:p>
            <a:pPr marL="0" indent="0" algn="ctr">
              <a:buNone/>
            </a:pPr>
            <a:r>
              <a:rPr lang="pt-BR" b="1" dirty="0" smtClean="0"/>
              <a:t>          As </a:t>
            </a:r>
            <a:r>
              <a:rPr lang="pt-BR" b="1" dirty="0"/>
              <a:t>Comunidades Eclesiais de </a:t>
            </a:r>
            <a:r>
              <a:rPr lang="pt-BR" b="1" dirty="0" smtClean="0"/>
              <a:t>Base e as pequenas comunidades</a:t>
            </a:r>
            <a:endParaRPr lang="pt-BR" dirty="0"/>
          </a:p>
          <a:p>
            <a:pPr marL="0" indent="0" algn="ctr">
              <a:buNone/>
            </a:pPr>
            <a:r>
              <a:rPr lang="pt-BR" b="1" dirty="0"/>
              <a:t> </a:t>
            </a:r>
            <a:r>
              <a:rPr lang="pt-BR" b="1" dirty="0" smtClean="0"/>
              <a:t>    Movimentos </a:t>
            </a:r>
            <a:r>
              <a:rPr lang="pt-BR" b="1" dirty="0"/>
              <a:t>eclesiais</a:t>
            </a:r>
            <a:r>
              <a:rPr lang="pt-BR" b="1" dirty="0" smtClean="0"/>
              <a:t>,</a:t>
            </a:r>
          </a:p>
          <a:p>
            <a:pPr marL="0" indent="0" algn="ctr">
              <a:buNone/>
            </a:pPr>
            <a:r>
              <a:rPr lang="pt-BR" b="1" dirty="0" smtClean="0"/>
              <a:t> </a:t>
            </a:r>
            <a:r>
              <a:rPr lang="pt-BR" b="1" dirty="0"/>
              <a:t>Associação de Fiéis e Novas Comunidades</a:t>
            </a:r>
            <a:endParaRPr lang="pt-BR" dirty="0"/>
          </a:p>
          <a:p>
            <a:endParaRPr lang="pt-BR" dirty="0"/>
          </a:p>
        </p:txBody>
      </p:sp>
      <p:sp>
        <p:nvSpPr>
          <p:cNvPr id="4" name="Espaço Reservado para Conteúdo 3"/>
          <p:cNvSpPr>
            <a:spLocks noGrp="1"/>
          </p:cNvSpPr>
          <p:nvPr>
            <p:ph sz="half" idx="2"/>
          </p:nvPr>
        </p:nvSpPr>
        <p:spPr>
          <a:xfrm>
            <a:off x="4860032" y="1600200"/>
            <a:ext cx="3826768" cy="4853136"/>
          </a:xfrm>
        </p:spPr>
        <p:txBody>
          <a:bodyPr>
            <a:normAutofit fontScale="85000" lnSpcReduction="20000"/>
          </a:bodyPr>
          <a:lstStyle/>
          <a:p>
            <a:pPr marL="0" indent="0">
              <a:buNone/>
            </a:pPr>
            <a:r>
              <a:rPr lang="pt-BR" b="1" dirty="0" smtClean="0">
                <a:solidFill>
                  <a:schemeClr val="tx2"/>
                </a:solidFill>
              </a:rPr>
              <a:t>Critérios de Eclesialidade</a:t>
            </a:r>
            <a:endParaRPr lang="pt-BR" b="1" dirty="0">
              <a:solidFill>
                <a:schemeClr val="tx2"/>
              </a:solidFill>
            </a:endParaRPr>
          </a:p>
          <a:p>
            <a:pPr lvl="1"/>
            <a:r>
              <a:rPr lang="pt-BR" sz="2600" b="1" dirty="0"/>
              <a:t>A primazia dada à vocação de cada cristão à santidade</a:t>
            </a:r>
            <a:endParaRPr lang="pt-BR" sz="2600" dirty="0"/>
          </a:p>
          <a:p>
            <a:pPr lvl="1"/>
            <a:r>
              <a:rPr lang="pt-BR" sz="2600" b="1" dirty="0"/>
              <a:t>A responsabilidade em professar a fé católica no seu conteúdo integral</a:t>
            </a:r>
            <a:endParaRPr lang="pt-BR" sz="2600" dirty="0"/>
          </a:p>
          <a:p>
            <a:pPr lvl="1"/>
            <a:r>
              <a:rPr lang="pt-BR" sz="2600" b="1" dirty="0"/>
              <a:t>O testemunho de uma comunhão sólida com o Papa e com o bispo</a:t>
            </a:r>
            <a:endParaRPr lang="pt-BR" sz="2600" dirty="0"/>
          </a:p>
          <a:p>
            <a:pPr lvl="1"/>
            <a:r>
              <a:rPr lang="pt-BR" sz="2600" b="1" dirty="0"/>
              <a:t>A conformidade e a participação na finalidade apostólica da Igreja</a:t>
            </a:r>
            <a:r>
              <a:rPr lang="pt-BR" sz="2600" b="1" dirty="0" smtClean="0"/>
              <a:t>.</a:t>
            </a:r>
            <a:r>
              <a:rPr lang="pt-BR" sz="2600" b="1" dirty="0"/>
              <a:t> </a:t>
            </a:r>
            <a:endParaRPr lang="pt-BR" sz="2600" b="1" dirty="0" smtClean="0"/>
          </a:p>
          <a:p>
            <a:pPr lvl="1"/>
            <a:r>
              <a:rPr lang="pt-BR" sz="2600" b="1" dirty="0" smtClean="0"/>
              <a:t>O </a:t>
            </a:r>
            <a:r>
              <a:rPr lang="pt-BR" sz="2600" b="1" dirty="0"/>
              <a:t>empenho de uma presença na sociedade </a:t>
            </a:r>
            <a:endParaRPr lang="pt-BR" sz="2600" dirty="0"/>
          </a:p>
        </p:txBody>
      </p:sp>
      <p:sp>
        <p:nvSpPr>
          <p:cNvPr id="6" name="Seta para a direita 5"/>
          <p:cNvSpPr/>
          <p:nvPr/>
        </p:nvSpPr>
        <p:spPr>
          <a:xfrm>
            <a:off x="683568" y="1628800"/>
            <a:ext cx="97840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Seta para a direita 6"/>
          <p:cNvSpPr/>
          <p:nvPr/>
        </p:nvSpPr>
        <p:spPr>
          <a:xfrm>
            <a:off x="683568" y="1942235"/>
            <a:ext cx="978408" cy="342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  </a:t>
            </a:r>
            <a:endParaRPr lang="pt-BR" dirty="0"/>
          </a:p>
        </p:txBody>
      </p:sp>
      <p:sp>
        <p:nvSpPr>
          <p:cNvPr id="8" name="Seta para a direita 7"/>
          <p:cNvSpPr/>
          <p:nvPr/>
        </p:nvSpPr>
        <p:spPr>
          <a:xfrm>
            <a:off x="280838" y="2767574"/>
            <a:ext cx="97840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Seta para a direita 8"/>
          <p:cNvSpPr/>
          <p:nvPr/>
        </p:nvSpPr>
        <p:spPr>
          <a:xfrm>
            <a:off x="467544" y="3453476"/>
            <a:ext cx="97840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Seta para a direita 9"/>
          <p:cNvSpPr/>
          <p:nvPr/>
        </p:nvSpPr>
        <p:spPr>
          <a:xfrm>
            <a:off x="51544" y="4077072"/>
            <a:ext cx="97840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Seta para a direita 10"/>
          <p:cNvSpPr/>
          <p:nvPr/>
        </p:nvSpPr>
        <p:spPr>
          <a:xfrm>
            <a:off x="223099" y="4874029"/>
            <a:ext cx="97840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   </a:t>
            </a:r>
            <a:endParaRPr lang="pt-BR" dirty="0"/>
          </a:p>
        </p:txBody>
      </p:sp>
    </p:spTree>
    <p:extLst>
      <p:ext uri="{BB962C8B-B14F-4D97-AF65-F5344CB8AC3E}">
        <p14:creationId xmlns:p14="http://schemas.microsoft.com/office/powerpoint/2010/main" val="2257471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C00000"/>
          </a:solidFill>
        </p:spPr>
        <p:txBody>
          <a:bodyPr>
            <a:normAutofit fontScale="90000"/>
          </a:bodyPr>
          <a:lstStyle/>
          <a:p>
            <a:r>
              <a:rPr lang="pt-BR" dirty="0" smtClean="0"/>
              <a:t/>
            </a:r>
            <a:br>
              <a:rPr lang="pt-BR" dirty="0" smtClean="0"/>
            </a:br>
            <a:r>
              <a:rPr lang="pt-BR" b="1" dirty="0" smtClean="0">
                <a:solidFill>
                  <a:schemeClr val="bg1"/>
                </a:solidFill>
              </a:rPr>
              <a:t>Carismas</a:t>
            </a:r>
            <a:r>
              <a:rPr lang="pt-BR" b="1" dirty="0">
                <a:solidFill>
                  <a:schemeClr val="bg1"/>
                </a:solidFill>
              </a:rPr>
              <a:t>, Serviços e Ministérios </a:t>
            </a:r>
            <a:r>
              <a:rPr lang="pt-BR" b="1" dirty="0" smtClean="0">
                <a:solidFill>
                  <a:schemeClr val="bg1"/>
                </a:solidFill>
              </a:rPr>
              <a:t/>
            </a:r>
            <a:br>
              <a:rPr lang="pt-BR" b="1" dirty="0" smtClean="0">
                <a:solidFill>
                  <a:schemeClr val="bg1"/>
                </a:solidFill>
              </a:rPr>
            </a:br>
            <a:r>
              <a:rPr lang="pt-BR" b="1" dirty="0" smtClean="0">
                <a:solidFill>
                  <a:schemeClr val="bg1"/>
                </a:solidFill>
              </a:rPr>
              <a:t>na </a:t>
            </a:r>
            <a:r>
              <a:rPr lang="pt-BR" b="1" dirty="0">
                <a:solidFill>
                  <a:schemeClr val="bg1"/>
                </a:solidFill>
              </a:rPr>
              <a:t>Igreja</a:t>
            </a:r>
            <a:r>
              <a:rPr lang="pt-BR" dirty="0"/>
              <a:t/>
            </a:r>
            <a:br>
              <a:rPr lang="pt-BR" dirty="0"/>
            </a:br>
            <a:endParaRPr lang="pt-BR" dirty="0"/>
          </a:p>
        </p:txBody>
      </p:sp>
      <p:sp>
        <p:nvSpPr>
          <p:cNvPr id="4" name="Espaço Reservado para Conteúdo 3"/>
          <p:cNvSpPr>
            <a:spLocks noGrp="1"/>
          </p:cNvSpPr>
          <p:nvPr>
            <p:ph sz="half" idx="2"/>
          </p:nvPr>
        </p:nvSpPr>
        <p:spPr>
          <a:xfrm>
            <a:off x="3779912" y="1600200"/>
            <a:ext cx="4906888" cy="4525963"/>
          </a:xfrm>
        </p:spPr>
        <p:txBody>
          <a:bodyPr>
            <a:normAutofit/>
          </a:bodyPr>
          <a:lstStyle/>
          <a:p>
            <a:pPr marL="0" indent="0" algn="just">
              <a:buNone/>
            </a:pPr>
            <a:r>
              <a:rPr lang="pt-BR" b="1" dirty="0">
                <a:latin typeface="Arial" panose="020B0604020202020204" pitchFamily="34" charset="0"/>
                <a:cs typeface="Arial" panose="020B0604020202020204" pitchFamily="34" charset="0"/>
              </a:rPr>
              <a:t>Por meio dos carismas, serviços e ministérios, o Espírito Santo capacita a todos na Igreja para o bem comum, a missão evangelizadora e a transformação social, em vista do Reino de Deus. Os carismas devem ser acolhidos e valorizados. </a:t>
            </a:r>
          </a:p>
          <a:p>
            <a:endParaRPr lang="pt-BR" dirty="0"/>
          </a:p>
        </p:txBody>
      </p:sp>
      <p:pic>
        <p:nvPicPr>
          <p:cNvPr id="7170" name="Picture 2" descr="C:\Users\cefep\Pictures\Imagens  Internet\imagesEsp.Santo.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43608" y="2060848"/>
            <a:ext cx="2664296"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8125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78098"/>
          </a:xfrm>
          <a:solidFill>
            <a:schemeClr val="accent3">
              <a:lumMod val="50000"/>
            </a:schemeClr>
          </a:solidFill>
        </p:spPr>
        <p:txBody>
          <a:bodyPr/>
          <a:lstStyle/>
          <a:p>
            <a:r>
              <a:rPr lang="pt-BR" b="1" dirty="0">
                <a:solidFill>
                  <a:schemeClr val="bg1"/>
                </a:solidFill>
              </a:rPr>
              <a:t>Serviço Cristão ao Mundo</a:t>
            </a:r>
          </a:p>
        </p:txBody>
      </p:sp>
      <p:sp>
        <p:nvSpPr>
          <p:cNvPr id="3" name="Espaço Reservado para Conteúdo 2"/>
          <p:cNvSpPr>
            <a:spLocks noGrp="1"/>
          </p:cNvSpPr>
          <p:nvPr>
            <p:ph sz="half" idx="1"/>
          </p:nvPr>
        </p:nvSpPr>
        <p:spPr>
          <a:xfrm>
            <a:off x="323528" y="1196752"/>
            <a:ext cx="6120680" cy="5040560"/>
          </a:xfrm>
        </p:spPr>
        <p:txBody>
          <a:bodyPr>
            <a:noAutofit/>
          </a:bodyPr>
          <a:lstStyle/>
          <a:p>
            <a:pPr marL="0" indent="0" algn="just">
              <a:buNone/>
            </a:pPr>
            <a:r>
              <a:rPr lang="pt-BR" sz="2200" dirty="0" smtClean="0"/>
              <a:t>	É </a:t>
            </a:r>
            <a:r>
              <a:rPr lang="pt-BR" sz="2200" dirty="0"/>
              <a:t>missão do Povo de Deus assumir o </a:t>
            </a:r>
            <a:r>
              <a:rPr lang="pt-BR" sz="2200" b="1" dirty="0">
                <a:solidFill>
                  <a:srgbClr val="C00000"/>
                </a:solidFill>
              </a:rPr>
              <a:t>compromisso sócio-político transformador</a:t>
            </a:r>
            <a:r>
              <a:rPr lang="pt-BR" sz="2200" dirty="0"/>
              <a:t>, que nasce do amor apaixonado por Cristo. Desse modo, se incultura o Evangelho. </a:t>
            </a:r>
            <a:r>
              <a:rPr lang="pt-BR" sz="2200" dirty="0" smtClean="0"/>
              <a:t>A </a:t>
            </a:r>
            <a:r>
              <a:rPr lang="pt-BR" sz="2200" dirty="0"/>
              <a:t>atuação cristã no social e no político não deve ser considerada "ministério", mas "</a:t>
            </a:r>
            <a:r>
              <a:rPr lang="pt-BR" sz="2200" b="1" dirty="0">
                <a:solidFill>
                  <a:srgbClr val="C00000"/>
                </a:solidFill>
              </a:rPr>
              <a:t>serviço cristão ao mundo</a:t>
            </a:r>
            <a:r>
              <a:rPr lang="pt-BR" sz="2200" dirty="0"/>
              <a:t>“, </a:t>
            </a:r>
            <a:r>
              <a:rPr lang="pt-BR" sz="2200" b="1" dirty="0">
                <a:solidFill>
                  <a:srgbClr val="C00000"/>
                </a:solidFill>
              </a:rPr>
              <a:t>respeitando a legítima autonomia das realidades terrestres e do cristão nelas envolvido </a:t>
            </a:r>
            <a:r>
              <a:rPr lang="pt-BR" sz="2200" dirty="0"/>
              <a:t>(CNBB, Doc. 62, n. 91). </a:t>
            </a:r>
            <a:r>
              <a:rPr lang="pt-BR" sz="2200" dirty="0" smtClean="0"/>
              <a:t>	Assim</a:t>
            </a:r>
            <a:r>
              <a:rPr lang="pt-BR" sz="2200" dirty="0"/>
              <a:t>, a participação consciente e decisiva dos cristãos em movimentos sociais, entidades de classe, partidos políticos, conselhos de políticas públicas e outros, sempre à luz da Doutrina Social da Igreja, constitui-se num </a:t>
            </a:r>
            <a:r>
              <a:rPr lang="pt-BR" sz="2200" b="1" dirty="0">
                <a:solidFill>
                  <a:srgbClr val="C00000"/>
                </a:solidFill>
              </a:rPr>
              <a:t>inestimável serviço à humanidade </a:t>
            </a:r>
            <a:r>
              <a:rPr lang="pt-BR" sz="2200" dirty="0"/>
              <a:t>e é parte integrante da missão de todo o Povo de Deus.</a:t>
            </a:r>
          </a:p>
          <a:p>
            <a:pPr algn="just"/>
            <a:endParaRPr lang="pt-BR" sz="2200" dirty="0"/>
          </a:p>
        </p:txBody>
      </p:sp>
      <p:pic>
        <p:nvPicPr>
          <p:cNvPr id="12290" name="Picture 2" descr="C:\Users\Public\Pictures\Sample Pictures\Hydrangeas.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2348706"/>
            <a:ext cx="2232248"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2518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722313" y="2420888"/>
            <a:ext cx="7772400" cy="3348087"/>
          </a:xfrm>
          <a:solidFill>
            <a:schemeClr val="accent3"/>
          </a:solidFill>
        </p:spPr>
        <p:txBody>
          <a:bodyPr>
            <a:normAutofit/>
          </a:bodyPr>
          <a:lstStyle/>
          <a:p>
            <a:r>
              <a:rPr lang="pt-BR" dirty="0"/>
              <a:t>A AÇÃO TRANFORMADORA</a:t>
            </a:r>
            <a:br>
              <a:rPr lang="pt-BR" dirty="0"/>
            </a:br>
            <a:r>
              <a:rPr lang="pt-BR" dirty="0"/>
              <a:t>NA IGREJA e NO MUNDO</a:t>
            </a:r>
            <a:br>
              <a:rPr lang="pt-BR" dirty="0"/>
            </a:br>
            <a:r>
              <a:rPr lang="pt-BR" dirty="0"/>
              <a:t> </a:t>
            </a:r>
            <a:r>
              <a:rPr lang="pt-BR" sz="3100" dirty="0" smtClean="0">
                <a:latin typeface="Agency FB" panose="020B0503020202020204" pitchFamily="34" charset="0"/>
              </a:rPr>
              <a:t>E</a:t>
            </a:r>
            <a:r>
              <a:rPr lang="pt-BR" sz="3100" cap="none" dirty="0" smtClean="0">
                <a:latin typeface="Agency FB" panose="020B0503020202020204" pitchFamily="34" charset="0"/>
              </a:rPr>
              <a:t> a massa toda fica fermentada (</a:t>
            </a:r>
            <a:r>
              <a:rPr lang="pt-BR" sz="3100" cap="none" dirty="0" err="1">
                <a:latin typeface="Agency FB" panose="020B0503020202020204" pitchFamily="34" charset="0"/>
              </a:rPr>
              <a:t>M</a:t>
            </a:r>
            <a:r>
              <a:rPr lang="pt-BR" sz="3100" cap="none" dirty="0" err="1" smtClean="0">
                <a:latin typeface="Agency FB" panose="020B0503020202020204" pitchFamily="34" charset="0"/>
              </a:rPr>
              <a:t>t</a:t>
            </a:r>
            <a:r>
              <a:rPr lang="pt-BR" sz="3100" cap="none" dirty="0" smtClean="0">
                <a:latin typeface="Agency FB" panose="020B0503020202020204" pitchFamily="34" charset="0"/>
              </a:rPr>
              <a:t> 13,33)</a:t>
            </a:r>
            <a:br>
              <a:rPr lang="pt-BR" sz="3100" cap="none" dirty="0" smtClean="0">
                <a:latin typeface="Agency FB" panose="020B0503020202020204" pitchFamily="34" charset="0"/>
              </a:rPr>
            </a:br>
            <a:r>
              <a:rPr lang="pt-BR" sz="3100" i="1" cap="none" dirty="0" smtClean="0">
                <a:latin typeface="Agency FB" panose="020B0503020202020204" pitchFamily="34" charset="0"/>
              </a:rPr>
              <a:t>“ </a:t>
            </a:r>
            <a:r>
              <a:rPr lang="pt-BR" sz="3100" cap="none" dirty="0" smtClean="0">
                <a:latin typeface="Agency FB" panose="020B0503020202020204" pitchFamily="34" charset="0"/>
              </a:rPr>
              <a:t>Ide pelo mundo inteiro e anunciai a boa nova a toda criatura!” (</a:t>
            </a:r>
            <a:r>
              <a:rPr lang="pt-BR" sz="3100" cap="none" dirty="0">
                <a:latin typeface="Agency FB" panose="020B0503020202020204" pitchFamily="34" charset="0"/>
              </a:rPr>
              <a:t>M</a:t>
            </a:r>
            <a:r>
              <a:rPr lang="pt-BR" sz="3100" cap="none" dirty="0" smtClean="0">
                <a:latin typeface="Agency FB" panose="020B0503020202020204" pitchFamily="34" charset="0"/>
              </a:rPr>
              <a:t>c 16,15) </a:t>
            </a:r>
            <a:br>
              <a:rPr lang="pt-BR" sz="3100" cap="none" dirty="0" smtClean="0">
                <a:latin typeface="Agency FB" panose="020B0503020202020204" pitchFamily="34" charset="0"/>
              </a:rPr>
            </a:br>
            <a:endParaRPr lang="pt-BR" sz="3100" dirty="0">
              <a:latin typeface="Agency FB" panose="020B0503020202020204" pitchFamily="34" charset="0"/>
            </a:endParaRPr>
          </a:p>
        </p:txBody>
      </p:sp>
      <p:sp>
        <p:nvSpPr>
          <p:cNvPr id="6" name="Espaço Reservado para Texto 5"/>
          <p:cNvSpPr>
            <a:spLocks noGrp="1"/>
          </p:cNvSpPr>
          <p:nvPr>
            <p:ph type="body" idx="1"/>
          </p:nvPr>
        </p:nvSpPr>
        <p:spPr>
          <a:xfrm>
            <a:off x="722313" y="908721"/>
            <a:ext cx="7772400" cy="1080119"/>
          </a:xfrm>
        </p:spPr>
        <p:txBody>
          <a:bodyPr>
            <a:normAutofit/>
          </a:bodyPr>
          <a:lstStyle/>
          <a:p>
            <a:pPr algn="ctr"/>
            <a:r>
              <a:rPr lang="pt-BR" sz="4800" b="1" dirty="0" smtClean="0">
                <a:solidFill>
                  <a:srgbClr val="C00000"/>
                </a:solidFill>
              </a:rPr>
              <a:t>Capitulo III</a:t>
            </a:r>
            <a:endParaRPr lang="pt-BR" sz="4800" b="1" dirty="0">
              <a:solidFill>
                <a:srgbClr val="C00000"/>
              </a:solidFill>
            </a:endParaRPr>
          </a:p>
        </p:txBody>
      </p:sp>
    </p:spTree>
    <p:extLst>
      <p:ext uri="{BB962C8B-B14F-4D97-AF65-F5344CB8AC3E}">
        <p14:creationId xmlns:p14="http://schemas.microsoft.com/office/powerpoint/2010/main" val="22600750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a:solidFill>
            <a:srgbClr val="FFC000"/>
          </a:solidFill>
        </p:spPr>
        <p:txBody>
          <a:bodyPr>
            <a:normAutofit fontScale="90000"/>
          </a:bodyPr>
          <a:lstStyle/>
          <a:p>
            <a:r>
              <a:rPr lang="pt-BR" dirty="0" smtClean="0"/>
              <a:t/>
            </a:r>
            <a:br>
              <a:rPr lang="pt-BR" dirty="0" smtClean="0"/>
            </a:br>
            <a:r>
              <a:rPr lang="pt-BR" dirty="0" smtClean="0"/>
              <a:t>Igreja </a:t>
            </a:r>
            <a:r>
              <a:rPr lang="pt-BR" dirty="0"/>
              <a:t>Comunidade Missionária</a:t>
            </a:r>
            <a:br>
              <a:rPr lang="pt-BR" dirty="0"/>
            </a:br>
            <a:endParaRPr lang="pt-BR" dirty="0"/>
          </a:p>
        </p:txBody>
      </p:sp>
      <p:sp>
        <p:nvSpPr>
          <p:cNvPr id="7" name="Espaço Reservado para Conteúdo 6"/>
          <p:cNvSpPr>
            <a:spLocks noGrp="1"/>
          </p:cNvSpPr>
          <p:nvPr>
            <p:ph sz="half" idx="1"/>
          </p:nvPr>
        </p:nvSpPr>
        <p:spPr>
          <a:xfrm>
            <a:off x="323528" y="1268760"/>
            <a:ext cx="5328592" cy="5184576"/>
          </a:xfrm>
        </p:spPr>
        <p:txBody>
          <a:bodyPr>
            <a:normAutofit fontScale="25000" lnSpcReduction="20000"/>
          </a:bodyPr>
          <a:lstStyle/>
          <a:p>
            <a:pPr marL="0" indent="0">
              <a:buNone/>
            </a:pPr>
            <a:endParaRPr lang="pt-BR" dirty="0"/>
          </a:p>
          <a:p>
            <a:pPr marL="0" indent="0">
              <a:buNone/>
            </a:pPr>
            <a:r>
              <a:rPr lang="pt-BR" sz="8000" dirty="0" smtClean="0"/>
              <a:t>Igreja </a:t>
            </a:r>
            <a:r>
              <a:rPr lang="pt-BR" sz="8000" dirty="0"/>
              <a:t>em “chave de missão” significa estar a serviço do reino, em diálogo com o mundo, inculturada na realidade histórica, inserida na sociedade, encarnada na vida do povo. </a:t>
            </a:r>
          </a:p>
          <a:p>
            <a:pPr marL="0" indent="0" algn="ctr">
              <a:buNone/>
            </a:pPr>
            <a:r>
              <a:rPr lang="pt-BR" sz="11200" b="1" i="1" dirty="0" smtClean="0">
                <a:solidFill>
                  <a:srgbClr val="C00000"/>
                </a:solidFill>
              </a:rPr>
              <a:t>“A </a:t>
            </a:r>
            <a:r>
              <a:rPr lang="pt-BR" sz="11200" b="1" i="1" dirty="0">
                <a:solidFill>
                  <a:srgbClr val="C00000"/>
                </a:solidFill>
              </a:rPr>
              <a:t>Igreja é comunhão no amor” </a:t>
            </a:r>
            <a:endParaRPr lang="pt-BR" sz="11200" b="1" i="1" dirty="0" smtClean="0">
              <a:solidFill>
                <a:srgbClr val="C00000"/>
              </a:solidFill>
            </a:endParaRPr>
          </a:p>
          <a:p>
            <a:pPr marL="0" indent="0">
              <a:buNone/>
            </a:pPr>
            <a:r>
              <a:rPr lang="pt-BR" sz="8000" dirty="0" smtClean="0"/>
              <a:t>Ela </a:t>
            </a:r>
            <a:r>
              <a:rPr lang="pt-BR" sz="8000" dirty="0"/>
              <a:t>é chamada a </a:t>
            </a:r>
            <a:r>
              <a:rPr lang="pt-BR" sz="8000" dirty="0" smtClean="0"/>
              <a:t>tornar-se, </a:t>
            </a:r>
            <a:r>
              <a:rPr lang="pt-BR" sz="8000" dirty="0"/>
              <a:t>cada vez </a:t>
            </a:r>
            <a:r>
              <a:rPr lang="pt-BR" sz="8000" dirty="0" smtClean="0"/>
              <a:t>mais, </a:t>
            </a:r>
            <a:r>
              <a:rPr lang="pt-BR" sz="8000" dirty="0"/>
              <a:t>na prática aquilo que já é na sua essência:</a:t>
            </a:r>
          </a:p>
          <a:p>
            <a:pPr marL="0" indent="0">
              <a:buNone/>
            </a:pPr>
            <a:r>
              <a:rPr lang="pt-BR" sz="8000" b="1" dirty="0" smtClean="0"/>
              <a:t>Comunidade </a:t>
            </a:r>
            <a:r>
              <a:rPr lang="pt-BR" sz="8000" b="1" dirty="0"/>
              <a:t>que reflete na terra o amor e a comunhão das pessoas da Santíssima Trindade. </a:t>
            </a:r>
            <a:endParaRPr lang="pt-BR" sz="8000" dirty="0"/>
          </a:p>
          <a:p>
            <a:pPr lvl="1"/>
            <a:r>
              <a:rPr lang="pt-BR" sz="8000" dirty="0"/>
              <a:t>O Papa Francisco quer uma Igreja de portas abertas. </a:t>
            </a:r>
          </a:p>
          <a:p>
            <a:pPr lvl="1"/>
            <a:r>
              <a:rPr lang="pt-BR" sz="8000" dirty="0"/>
              <a:t>Mais forte no querigma do que no legalismo; </a:t>
            </a:r>
          </a:p>
          <a:p>
            <a:pPr lvl="1"/>
            <a:r>
              <a:rPr lang="pt-BR" sz="8000" dirty="0"/>
              <a:t>Igreja da misericórdia mais do que da severidade; </a:t>
            </a:r>
          </a:p>
          <a:p>
            <a:pPr lvl="1"/>
            <a:r>
              <a:rPr lang="pt-BR" sz="8000" dirty="0"/>
              <a:t>Igreja que “não cresce por proselitismo, mas, por atração” (</a:t>
            </a:r>
            <a:r>
              <a:rPr lang="pt-BR" sz="8000" i="1" dirty="0"/>
              <a:t>Bento XVI)D.I. de Ap. </a:t>
            </a:r>
            <a:endParaRPr lang="pt-BR" sz="8000" dirty="0"/>
          </a:p>
          <a:p>
            <a:endParaRPr lang="pt-BR" sz="3600" dirty="0"/>
          </a:p>
        </p:txBody>
      </p:sp>
      <p:sp>
        <p:nvSpPr>
          <p:cNvPr id="8" name="Espaço Reservado para Conteúdo 7"/>
          <p:cNvSpPr>
            <a:spLocks noGrp="1"/>
          </p:cNvSpPr>
          <p:nvPr>
            <p:ph sz="half" idx="2"/>
          </p:nvPr>
        </p:nvSpPr>
        <p:spPr>
          <a:xfrm>
            <a:off x="5580112" y="1600200"/>
            <a:ext cx="3106688" cy="4525963"/>
          </a:xfrm>
        </p:spPr>
        <p:txBody>
          <a:bodyPr>
            <a:normAutofit fontScale="25000" lnSpcReduction="20000"/>
          </a:bodyPr>
          <a:lstStyle/>
          <a:p>
            <a:pPr marL="0" indent="0" algn="just">
              <a:buNone/>
            </a:pPr>
            <a:r>
              <a:rPr lang="pt-BR" sz="8000" dirty="0" smtClean="0"/>
              <a:t>“</a:t>
            </a:r>
            <a:r>
              <a:rPr lang="pt-BR" sz="8000" b="1" i="1" dirty="0" smtClean="0"/>
              <a:t>Ao </a:t>
            </a:r>
            <a:r>
              <a:rPr lang="pt-BR" sz="8000" b="1" i="1" dirty="0"/>
              <a:t>início do ser cristão, não há uma decisão ética ou uma grande ideia, mas o encontro com um acontecimento, com uma Pessoa que dá à vida um novo horizonte e, desta forma, um rumo decisivo</a:t>
            </a:r>
            <a:r>
              <a:rPr lang="pt-BR" sz="8000" b="1" i="1" dirty="0" smtClean="0"/>
              <a:t>’ </a:t>
            </a:r>
            <a:r>
              <a:rPr lang="pt-BR" sz="8000" dirty="0"/>
              <a:t>(EG, n. 7; DCE, n. 1).</a:t>
            </a:r>
          </a:p>
          <a:p>
            <a:endParaRPr lang="pt-BR" dirty="0"/>
          </a:p>
        </p:txBody>
      </p:sp>
      <p:pic>
        <p:nvPicPr>
          <p:cNvPr id="13314" name="Picture 2" descr="C:\Users\cefep\Pictures\Imagens  Internet\Ressurreiçã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437112"/>
            <a:ext cx="2795786"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809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3"/>
          </a:solidFill>
        </p:spPr>
        <p:txBody>
          <a:bodyPr>
            <a:normAutofit fontScale="90000"/>
          </a:bodyPr>
          <a:lstStyle/>
          <a:p>
            <a:r>
              <a:rPr lang="pt-BR" dirty="0" smtClean="0"/>
              <a:t>Apresentação – Secretário Geral </a:t>
            </a:r>
            <a:br>
              <a:rPr lang="pt-BR" dirty="0" smtClean="0"/>
            </a:br>
            <a:r>
              <a:rPr lang="pt-BR" dirty="0" smtClean="0"/>
              <a:t>da CNBB</a:t>
            </a:r>
            <a:endParaRPr lang="pt-BR" dirty="0"/>
          </a:p>
        </p:txBody>
      </p:sp>
      <p:sp>
        <p:nvSpPr>
          <p:cNvPr id="3" name="Espaço Reservado para Conteúdo 2"/>
          <p:cNvSpPr>
            <a:spLocks noGrp="1"/>
          </p:cNvSpPr>
          <p:nvPr>
            <p:ph idx="1"/>
          </p:nvPr>
        </p:nvSpPr>
        <p:spPr>
          <a:solidFill>
            <a:schemeClr val="accent3">
              <a:lumMod val="40000"/>
              <a:lumOff val="60000"/>
            </a:schemeClr>
          </a:solidFill>
        </p:spPr>
        <p:txBody>
          <a:bodyPr>
            <a:normAutofit lnSpcReduction="10000"/>
          </a:bodyPr>
          <a:lstStyle/>
          <a:p>
            <a:pPr marL="0" indent="0" algn="just">
              <a:buNone/>
            </a:pPr>
            <a:endParaRPr lang="pt-BR" dirty="0" smtClean="0"/>
          </a:p>
          <a:p>
            <a:pPr marL="0" indent="0" algn="just">
              <a:buNone/>
            </a:pPr>
            <a:r>
              <a:rPr lang="pt-BR" dirty="0" smtClean="0"/>
              <a:t>“</a:t>
            </a:r>
            <a:r>
              <a:rPr lang="pt-BR" sz="2800" dirty="0" smtClean="0"/>
              <a:t>Temos uma participação extraordinária de leigos na Igreja. Mulheres e homens que constroem o Reino da verdade e da graça, do amor e da paz; que assumem serviços e ministérios que tornam a Igreja consoladora, samaritana, profética, serviçal, maternal. Com a benção de Deus, este documento despertará e animará a todos os cristãos leigos e leigas, na nossa Igreja, para que sejam anúncio e testemunho da vida nova que receberam em Cristo”</a:t>
            </a:r>
            <a:endParaRPr lang="pt-BR" dirty="0"/>
          </a:p>
        </p:txBody>
      </p:sp>
    </p:spTree>
    <p:extLst>
      <p:ext uri="{BB962C8B-B14F-4D97-AF65-F5344CB8AC3E}">
        <p14:creationId xmlns:p14="http://schemas.microsoft.com/office/powerpoint/2010/main" val="19706343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38138"/>
          </a:xfrm>
          <a:solidFill>
            <a:schemeClr val="accent3"/>
          </a:solidFill>
        </p:spPr>
        <p:txBody>
          <a:bodyPr>
            <a:noAutofit/>
          </a:bodyPr>
          <a:lstStyle/>
          <a:p>
            <a:r>
              <a:rPr lang="pt-BR" b="1" dirty="0">
                <a:solidFill>
                  <a:schemeClr val="bg1"/>
                </a:solidFill>
              </a:rPr>
              <a:t>A Igreja missionária é </a:t>
            </a:r>
            <a:r>
              <a:rPr lang="pt-BR" b="1" dirty="0" smtClean="0">
                <a:solidFill>
                  <a:schemeClr val="bg1"/>
                </a:solidFill>
              </a:rPr>
              <a:t/>
            </a:r>
            <a:br>
              <a:rPr lang="pt-BR" b="1" dirty="0" smtClean="0">
                <a:solidFill>
                  <a:schemeClr val="bg1"/>
                </a:solidFill>
              </a:rPr>
            </a:br>
            <a:r>
              <a:rPr lang="pt-BR" b="1" dirty="0" smtClean="0">
                <a:solidFill>
                  <a:schemeClr val="bg1"/>
                </a:solidFill>
              </a:rPr>
              <a:t>semeadora </a:t>
            </a:r>
            <a:r>
              <a:rPr lang="pt-BR" b="1" dirty="0">
                <a:solidFill>
                  <a:schemeClr val="bg1"/>
                </a:solidFill>
              </a:rPr>
              <a:t>de esperança</a:t>
            </a:r>
          </a:p>
        </p:txBody>
      </p:sp>
      <p:sp>
        <p:nvSpPr>
          <p:cNvPr id="3" name="Espaço Reservado para Conteúdo 2"/>
          <p:cNvSpPr>
            <a:spLocks noGrp="1"/>
          </p:cNvSpPr>
          <p:nvPr>
            <p:ph sz="half" idx="1"/>
          </p:nvPr>
        </p:nvSpPr>
        <p:spPr>
          <a:xfrm>
            <a:off x="251520" y="1484784"/>
            <a:ext cx="4244280" cy="4968552"/>
          </a:xfrm>
          <a:solidFill>
            <a:schemeClr val="accent3">
              <a:lumMod val="60000"/>
              <a:lumOff val="40000"/>
            </a:schemeClr>
          </a:solidFill>
          <a:ln w="28575">
            <a:solidFill>
              <a:schemeClr val="accent3"/>
            </a:solidFill>
          </a:ln>
        </p:spPr>
        <p:txBody>
          <a:bodyPr>
            <a:noAutofit/>
          </a:bodyPr>
          <a:lstStyle/>
          <a:p>
            <a:pPr marL="0" indent="0" algn="just">
              <a:buNone/>
            </a:pPr>
            <a:r>
              <a:rPr lang="pt-BR" sz="1600" b="1" dirty="0"/>
              <a:t>Fortalecido pelo profetismo do Papa Francisco, o cristão discípulo missionário enfrentará, como profeta, as realidades que contradizem o Reino de Deus e insistirá em dizer</a:t>
            </a:r>
            <a:r>
              <a:rPr lang="pt-BR" sz="1600" b="1" dirty="0" smtClean="0"/>
              <a:t>:</a:t>
            </a:r>
          </a:p>
          <a:p>
            <a:pPr marL="0" indent="0">
              <a:buNone/>
            </a:pPr>
            <a:r>
              <a:rPr lang="pt-BR" sz="1600" b="1" dirty="0" smtClean="0"/>
              <a:t> </a:t>
            </a:r>
            <a:endParaRPr lang="pt-BR" sz="1600" b="1" dirty="0"/>
          </a:p>
          <a:p>
            <a:pPr marL="0" indent="0">
              <a:buNone/>
            </a:pPr>
            <a:r>
              <a:rPr lang="pt-BR" sz="1600" b="1" i="1" dirty="0"/>
              <a:t>“Não a uma economia de exclusão”.</a:t>
            </a:r>
            <a:endParaRPr lang="pt-BR" sz="1600" b="1" dirty="0"/>
          </a:p>
          <a:p>
            <a:pPr marL="0" indent="0">
              <a:buNone/>
            </a:pPr>
            <a:r>
              <a:rPr lang="pt-BR" sz="1600" b="1" i="1" dirty="0"/>
              <a:t>“Não à cultura descartável” (EG, n. 53).</a:t>
            </a:r>
            <a:endParaRPr lang="pt-BR" sz="1600" b="1" dirty="0"/>
          </a:p>
          <a:p>
            <a:pPr marL="0" indent="0">
              <a:buNone/>
            </a:pPr>
            <a:r>
              <a:rPr lang="pt-BR" sz="1600" b="1" i="1" dirty="0"/>
              <a:t>“Não à globalização da indiferença” (EG, n. 54).</a:t>
            </a:r>
            <a:endParaRPr lang="pt-BR" sz="1600" b="1" dirty="0"/>
          </a:p>
          <a:p>
            <a:pPr marL="0" indent="0">
              <a:buNone/>
            </a:pPr>
            <a:r>
              <a:rPr lang="pt-BR" sz="1600" b="1" i="1" dirty="0"/>
              <a:t>“Não à idolatria do dinheiro” (EG, n. 55).</a:t>
            </a:r>
            <a:endParaRPr lang="pt-BR" sz="1600" b="1" dirty="0"/>
          </a:p>
          <a:p>
            <a:pPr marL="0" indent="0">
              <a:buNone/>
            </a:pPr>
            <a:r>
              <a:rPr lang="pt-BR" sz="1600" b="1" i="1" dirty="0"/>
              <a:t>“Não à especulação financeira” (EG, n. 56).</a:t>
            </a:r>
            <a:endParaRPr lang="pt-BR" sz="1600" b="1" dirty="0"/>
          </a:p>
          <a:p>
            <a:pPr marL="0" indent="0">
              <a:buNone/>
            </a:pPr>
            <a:r>
              <a:rPr lang="pt-BR" sz="1600" b="1" i="1" dirty="0"/>
              <a:t>“Não ao dinheiro que domina ao invés de servir” (EG, n. 57).</a:t>
            </a:r>
            <a:endParaRPr lang="pt-BR" sz="1600" b="1" dirty="0"/>
          </a:p>
          <a:p>
            <a:pPr marL="0" indent="0">
              <a:buNone/>
            </a:pPr>
            <a:r>
              <a:rPr lang="pt-BR" sz="1600" b="1" i="1" dirty="0"/>
              <a:t>“Não à desigualdade social que gera violência” (EG, n. 59).</a:t>
            </a:r>
            <a:endParaRPr lang="pt-BR" sz="1600" b="1" dirty="0"/>
          </a:p>
          <a:p>
            <a:pPr marL="0" indent="0">
              <a:buNone/>
            </a:pPr>
            <a:r>
              <a:rPr lang="pt-BR" sz="1600" b="1" i="1" dirty="0"/>
              <a:t>“Não à fuga dos compromissos” (EG, n. 81).</a:t>
            </a:r>
            <a:endParaRPr lang="pt-BR" sz="1600" b="1" dirty="0"/>
          </a:p>
          <a:p>
            <a:pPr marL="0" indent="0">
              <a:buNone/>
            </a:pPr>
            <a:r>
              <a:rPr lang="pt-BR" sz="1600" b="1" i="1" dirty="0"/>
              <a:t>“Não ao pessimismo estéril” (EG, n. 84).</a:t>
            </a:r>
            <a:endParaRPr lang="pt-BR" sz="1600" b="1" dirty="0"/>
          </a:p>
          <a:p>
            <a:pPr marL="0" indent="0">
              <a:buNone/>
            </a:pPr>
            <a:r>
              <a:rPr lang="pt-BR" sz="1600" b="1" i="1" dirty="0"/>
              <a:t>“Não ao mundanismo espiritual” (EG, n. 93).</a:t>
            </a:r>
            <a:endParaRPr lang="pt-BR" sz="1600" b="1" dirty="0"/>
          </a:p>
          <a:p>
            <a:pPr marL="0" indent="0">
              <a:buNone/>
            </a:pPr>
            <a:r>
              <a:rPr lang="pt-BR" sz="1600" b="1" i="1" dirty="0"/>
              <a:t>“Não à guerra entre nós” </a:t>
            </a:r>
            <a:r>
              <a:rPr lang="pt-BR" sz="1600" b="1" dirty="0"/>
              <a:t>(EG, n. 98).</a:t>
            </a:r>
          </a:p>
          <a:p>
            <a:endParaRPr lang="pt-BR" sz="1600" b="1" dirty="0">
              <a:solidFill>
                <a:schemeClr val="bg1"/>
              </a:solidFill>
            </a:endParaRPr>
          </a:p>
        </p:txBody>
      </p:sp>
      <p:sp>
        <p:nvSpPr>
          <p:cNvPr id="4" name="Espaço Reservado para Conteúdo 3"/>
          <p:cNvSpPr>
            <a:spLocks noGrp="1"/>
          </p:cNvSpPr>
          <p:nvPr>
            <p:ph sz="half" idx="2"/>
          </p:nvPr>
        </p:nvSpPr>
        <p:spPr>
          <a:xfrm>
            <a:off x="4648200" y="1484784"/>
            <a:ext cx="4038600" cy="4896544"/>
          </a:xfrm>
          <a:solidFill>
            <a:schemeClr val="accent3">
              <a:lumMod val="40000"/>
              <a:lumOff val="60000"/>
            </a:schemeClr>
          </a:solidFill>
        </p:spPr>
        <p:txBody>
          <a:bodyPr>
            <a:normAutofit fontScale="47500" lnSpcReduction="20000"/>
          </a:bodyPr>
          <a:lstStyle/>
          <a:p>
            <a:pPr marL="0" indent="0">
              <a:buNone/>
            </a:pPr>
            <a:r>
              <a:rPr lang="pt-BR" sz="4400" dirty="0"/>
              <a:t>Por outro lado o mesmo discípulo missionário gritará: </a:t>
            </a:r>
            <a:endParaRPr lang="pt-BR" sz="4400" dirty="0" smtClean="0"/>
          </a:p>
          <a:p>
            <a:pPr marL="0" indent="0">
              <a:buNone/>
            </a:pPr>
            <a:endParaRPr lang="pt-BR" sz="4400" dirty="0"/>
          </a:p>
          <a:p>
            <a:pPr marL="0" indent="0">
              <a:buNone/>
            </a:pPr>
            <a:r>
              <a:rPr lang="pt-BR" sz="3300" b="1" i="1" dirty="0"/>
              <a:t>“</a:t>
            </a:r>
            <a:r>
              <a:rPr lang="pt-BR" sz="3600" b="1" i="1" dirty="0"/>
              <a:t>Não nos roubem o entusiasmo missionário” (EG, n. 80).</a:t>
            </a:r>
            <a:endParaRPr lang="pt-BR" sz="3600" dirty="0"/>
          </a:p>
          <a:p>
            <a:pPr marL="0" indent="0">
              <a:buNone/>
            </a:pPr>
            <a:r>
              <a:rPr lang="pt-BR" sz="3600" b="1" i="1" dirty="0"/>
              <a:t>“Não nos roubem a alegria da evangelização” (EG, n. 83).</a:t>
            </a:r>
            <a:endParaRPr lang="pt-BR" sz="3600" dirty="0"/>
          </a:p>
          <a:p>
            <a:pPr marL="0" indent="0">
              <a:buNone/>
            </a:pPr>
            <a:r>
              <a:rPr lang="pt-BR" sz="3600" b="1" i="1" dirty="0"/>
              <a:t>“Não nos roubem a esperança” (EG, n. 86).</a:t>
            </a:r>
            <a:endParaRPr lang="pt-BR" sz="3600" dirty="0"/>
          </a:p>
          <a:p>
            <a:pPr marL="0" indent="0">
              <a:buNone/>
            </a:pPr>
            <a:r>
              <a:rPr lang="pt-BR" sz="3600" b="1" i="1" dirty="0"/>
              <a:t>“Não deixemos que nos roubem a comunidade” (EG, n.92).</a:t>
            </a:r>
            <a:endParaRPr lang="pt-BR" sz="3600" dirty="0"/>
          </a:p>
          <a:p>
            <a:pPr marL="0" indent="0">
              <a:buNone/>
            </a:pPr>
            <a:r>
              <a:rPr lang="pt-BR" sz="3600" b="1" i="1" dirty="0"/>
              <a:t>“Não deixemos que nos roubem o Evangelho” (EG, n. 97).</a:t>
            </a:r>
            <a:endParaRPr lang="pt-BR" sz="3600" dirty="0"/>
          </a:p>
          <a:p>
            <a:pPr marL="0" indent="0">
              <a:buNone/>
            </a:pPr>
            <a:r>
              <a:rPr lang="pt-BR" sz="3600" b="1" i="1" dirty="0"/>
              <a:t>“Não deixemos que nos roubem o ideal de amor fraterno” </a:t>
            </a:r>
            <a:r>
              <a:rPr lang="pt-BR" sz="3600" dirty="0"/>
              <a:t>(EG, n. 101).</a:t>
            </a:r>
          </a:p>
          <a:p>
            <a:pPr marL="0" indent="0">
              <a:buNone/>
            </a:pPr>
            <a:endParaRPr lang="pt-BR" sz="3300" dirty="0" smtClean="0"/>
          </a:p>
          <a:p>
            <a:pPr marL="0" indent="0">
              <a:buNone/>
            </a:pPr>
            <a:endParaRPr lang="pt-BR" sz="3300" dirty="0" smtClean="0"/>
          </a:p>
          <a:p>
            <a:pPr marL="0" indent="0">
              <a:buNone/>
            </a:pPr>
            <a:r>
              <a:rPr lang="pt-BR" sz="4500" b="1" dirty="0" smtClean="0"/>
              <a:t>Eis </a:t>
            </a:r>
            <a:r>
              <a:rPr lang="pt-BR" sz="4500" b="1" dirty="0"/>
              <a:t>o que significa ser missionário no mundo globalizado, consumista e secularizado.</a:t>
            </a:r>
          </a:p>
          <a:p>
            <a:endParaRPr lang="pt-BR" dirty="0"/>
          </a:p>
        </p:txBody>
      </p:sp>
    </p:spTree>
    <p:extLst>
      <p:ext uri="{BB962C8B-B14F-4D97-AF65-F5344CB8AC3E}">
        <p14:creationId xmlns:p14="http://schemas.microsoft.com/office/powerpoint/2010/main" val="22248058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C00000"/>
          </a:solidFill>
        </p:spPr>
        <p:txBody>
          <a:bodyPr>
            <a:normAutofit fontScale="90000"/>
          </a:bodyPr>
          <a:lstStyle/>
          <a:p>
            <a:r>
              <a:rPr lang="pt-BR" dirty="0" smtClean="0"/>
              <a:t/>
            </a:r>
            <a:br>
              <a:rPr lang="pt-BR" dirty="0" smtClean="0"/>
            </a:br>
            <a:r>
              <a:rPr lang="pt-BR" b="1" dirty="0" smtClean="0">
                <a:solidFill>
                  <a:schemeClr val="bg1"/>
                </a:solidFill>
              </a:rPr>
              <a:t>Igreja </a:t>
            </a:r>
            <a:r>
              <a:rPr lang="pt-BR" b="1" dirty="0">
                <a:solidFill>
                  <a:schemeClr val="bg1"/>
                </a:solidFill>
              </a:rPr>
              <a:t>pobre, para os pobres </a:t>
            </a:r>
            <a:r>
              <a:rPr lang="pt-BR" b="1" dirty="0" smtClean="0">
                <a:solidFill>
                  <a:schemeClr val="bg1"/>
                </a:solidFill>
              </a:rPr>
              <a:t/>
            </a:r>
            <a:br>
              <a:rPr lang="pt-BR" b="1" dirty="0" smtClean="0">
                <a:solidFill>
                  <a:schemeClr val="bg1"/>
                </a:solidFill>
              </a:rPr>
            </a:br>
            <a:r>
              <a:rPr lang="pt-BR" b="1" dirty="0" smtClean="0">
                <a:solidFill>
                  <a:schemeClr val="bg1"/>
                </a:solidFill>
              </a:rPr>
              <a:t>e </a:t>
            </a:r>
            <a:r>
              <a:rPr lang="pt-BR" b="1" dirty="0">
                <a:solidFill>
                  <a:schemeClr val="bg1"/>
                </a:solidFill>
              </a:rPr>
              <a:t>com os pobres</a:t>
            </a:r>
            <a:br>
              <a:rPr lang="pt-BR" b="1" dirty="0">
                <a:solidFill>
                  <a:schemeClr val="bg1"/>
                </a:solidFill>
              </a:rPr>
            </a:br>
            <a:endParaRPr lang="pt-BR" b="1" dirty="0">
              <a:solidFill>
                <a:schemeClr val="bg1"/>
              </a:solidFill>
            </a:endParaRPr>
          </a:p>
        </p:txBody>
      </p:sp>
      <p:sp>
        <p:nvSpPr>
          <p:cNvPr id="3" name="Espaço Reservado para Conteúdo 2"/>
          <p:cNvSpPr>
            <a:spLocks noGrp="1"/>
          </p:cNvSpPr>
          <p:nvPr>
            <p:ph sz="half" idx="1"/>
          </p:nvPr>
        </p:nvSpPr>
        <p:spPr>
          <a:xfrm>
            <a:off x="323528" y="1844824"/>
            <a:ext cx="4248472" cy="4781128"/>
          </a:xfrm>
        </p:spPr>
        <p:txBody>
          <a:bodyPr>
            <a:noAutofit/>
          </a:bodyPr>
          <a:lstStyle/>
          <a:p>
            <a:pPr marL="0" indent="0" algn="just">
              <a:buNone/>
            </a:pPr>
            <a:r>
              <a:rPr lang="pt-BR" sz="1800" b="1" dirty="0">
                <a:solidFill>
                  <a:srgbClr val="C00000"/>
                </a:solidFill>
              </a:rPr>
              <a:t>O Doc. de Ap. nos diz que é preciso que estejamos atentos às novas formas de pobreza e fragilidade: </a:t>
            </a:r>
          </a:p>
          <a:p>
            <a:pPr marL="0" lvl="0" indent="0">
              <a:buNone/>
            </a:pPr>
            <a:r>
              <a:rPr lang="pt-BR" sz="1800" b="1" dirty="0"/>
              <a:t>os sem-abrigo		</a:t>
            </a:r>
          </a:p>
          <a:p>
            <a:pPr marL="0" lvl="0" indent="0">
              <a:buNone/>
            </a:pPr>
            <a:r>
              <a:rPr lang="pt-BR" sz="1800" b="1" dirty="0"/>
              <a:t>os refugiados	</a:t>
            </a:r>
          </a:p>
          <a:p>
            <a:pPr marL="0" lvl="0" indent="0">
              <a:buNone/>
            </a:pPr>
            <a:r>
              <a:rPr lang="pt-BR" sz="1800" b="1" dirty="0"/>
              <a:t>os povos indígenas	</a:t>
            </a:r>
          </a:p>
          <a:p>
            <a:pPr marL="0" lvl="0" indent="0">
              <a:buNone/>
            </a:pPr>
            <a:r>
              <a:rPr lang="pt-BR" sz="1800" b="1" dirty="0"/>
              <a:t>os negros</a:t>
            </a:r>
          </a:p>
          <a:p>
            <a:pPr marL="0" lvl="0" indent="0">
              <a:buNone/>
            </a:pPr>
            <a:r>
              <a:rPr lang="pt-BR" sz="1800" b="1" dirty="0"/>
              <a:t>os nômades	 	</a:t>
            </a:r>
          </a:p>
          <a:p>
            <a:pPr marL="0" lvl="0" indent="0">
              <a:buNone/>
            </a:pPr>
            <a:r>
              <a:rPr lang="pt-BR" sz="1800" b="1" dirty="0"/>
              <a:t>os idosos	</a:t>
            </a:r>
          </a:p>
          <a:p>
            <a:pPr marL="0" lvl="0" indent="0">
              <a:buNone/>
            </a:pPr>
            <a:r>
              <a:rPr lang="pt-BR" sz="1800" b="1" dirty="0"/>
              <a:t>aos que sofrem formas de tráfico, 	</a:t>
            </a:r>
          </a:p>
          <a:p>
            <a:pPr marL="0" lvl="0" indent="0">
              <a:buNone/>
            </a:pPr>
            <a:r>
              <a:rPr lang="pt-BR" sz="1800" b="1" dirty="0"/>
              <a:t>as mulheres que padecem situações absurdas de violência e maus tratos</a:t>
            </a:r>
          </a:p>
          <a:p>
            <a:pPr marL="0" lvl="0" indent="0">
              <a:buNone/>
            </a:pPr>
            <a:r>
              <a:rPr lang="pt-BR" sz="1800" b="1" dirty="0"/>
              <a:t>os menores em situação de risco	</a:t>
            </a:r>
          </a:p>
          <a:p>
            <a:pPr marL="0" lvl="0" indent="0">
              <a:buNone/>
            </a:pPr>
            <a:r>
              <a:rPr lang="pt-BR" sz="1800" b="1" dirty="0"/>
              <a:t>os deficientes		</a:t>
            </a:r>
          </a:p>
          <a:p>
            <a:pPr marL="0" indent="0">
              <a:buNone/>
            </a:pPr>
            <a:r>
              <a:rPr lang="pt-BR" sz="1800" b="1" dirty="0"/>
              <a:t>os nascituros  (os mais indefesos de </a:t>
            </a:r>
            <a:r>
              <a:rPr lang="pt-BR" sz="1800" b="1" dirty="0" smtClean="0"/>
              <a:t>todos)</a:t>
            </a:r>
            <a:endParaRPr lang="pt-BR" sz="1800" b="1" dirty="0"/>
          </a:p>
        </p:txBody>
      </p:sp>
      <p:sp>
        <p:nvSpPr>
          <p:cNvPr id="4" name="Espaço Reservado para Conteúdo 3"/>
          <p:cNvSpPr>
            <a:spLocks noGrp="1"/>
          </p:cNvSpPr>
          <p:nvPr>
            <p:ph sz="half" idx="2"/>
          </p:nvPr>
        </p:nvSpPr>
        <p:spPr>
          <a:xfrm>
            <a:off x="4644008" y="1600200"/>
            <a:ext cx="4176464" cy="5141168"/>
          </a:xfrm>
          <a:ln>
            <a:solidFill>
              <a:schemeClr val="accent2"/>
            </a:solidFill>
          </a:ln>
        </p:spPr>
        <p:txBody>
          <a:bodyPr>
            <a:normAutofit fontScale="32500" lnSpcReduction="20000"/>
          </a:bodyPr>
          <a:lstStyle/>
          <a:p>
            <a:pPr marL="0" indent="0">
              <a:buNone/>
            </a:pPr>
            <a:r>
              <a:rPr lang="pt-BR" sz="5500" b="1" dirty="0">
                <a:solidFill>
                  <a:srgbClr val="C00000"/>
                </a:solidFill>
              </a:rPr>
              <a:t>Papa Francisco</a:t>
            </a:r>
            <a:r>
              <a:rPr lang="pt-BR" sz="5500" b="1" dirty="0"/>
              <a:t>: </a:t>
            </a:r>
          </a:p>
          <a:p>
            <a:pPr lvl="0"/>
            <a:r>
              <a:rPr lang="pt-BR" sz="5500" b="1" dirty="0"/>
              <a:t>nenhuma família sem casa, </a:t>
            </a:r>
            <a:endParaRPr lang="pt-BR" sz="5500" dirty="0"/>
          </a:p>
          <a:p>
            <a:pPr lvl="0"/>
            <a:r>
              <a:rPr lang="pt-BR" sz="5500" b="1" dirty="0"/>
              <a:t>nenhum camponês sem terra, </a:t>
            </a:r>
            <a:endParaRPr lang="pt-BR" sz="5500" dirty="0"/>
          </a:p>
          <a:p>
            <a:pPr lvl="0"/>
            <a:r>
              <a:rPr lang="pt-BR" sz="5500" b="1" dirty="0"/>
              <a:t>nenhum trabalhador sem direitos, </a:t>
            </a:r>
            <a:endParaRPr lang="pt-BR" sz="5500" dirty="0"/>
          </a:p>
          <a:p>
            <a:pPr lvl="0"/>
            <a:r>
              <a:rPr lang="pt-BR" sz="5500" b="1" dirty="0"/>
              <a:t>nenhum povo sem soberania, </a:t>
            </a:r>
            <a:endParaRPr lang="pt-BR" sz="5500" dirty="0"/>
          </a:p>
          <a:p>
            <a:pPr lvl="0"/>
            <a:r>
              <a:rPr lang="pt-BR" sz="5500" b="1" dirty="0"/>
              <a:t>nenhuma pessoa sem dignidade. </a:t>
            </a:r>
            <a:endParaRPr lang="pt-BR" sz="5500" dirty="0"/>
          </a:p>
          <a:p>
            <a:pPr marL="0" indent="0">
              <a:buNone/>
            </a:pPr>
            <a:endParaRPr lang="pt-BR" sz="5500" dirty="0" smtClean="0"/>
          </a:p>
          <a:p>
            <a:pPr marL="0" indent="0" algn="just">
              <a:buNone/>
            </a:pPr>
            <a:r>
              <a:rPr lang="pt-BR" sz="5500" b="1" i="1" dirty="0"/>
              <a:t>“Há que afirmar sem rodeios que existe um vínculo indissolúvel </a:t>
            </a:r>
            <a:r>
              <a:rPr lang="pt-BR" sz="5500" b="1" i="1" dirty="0" smtClean="0"/>
              <a:t>entre </a:t>
            </a:r>
            <a:r>
              <a:rPr lang="pt-BR" sz="5500" b="1" i="1" dirty="0"/>
              <a:t>a fé e os pobres. Não os deixemos jamais sozinhos” </a:t>
            </a:r>
            <a:r>
              <a:rPr lang="pt-BR" sz="5500" dirty="0"/>
              <a:t>(EG, n. 48</a:t>
            </a:r>
            <a:r>
              <a:rPr lang="pt-BR" sz="5500" dirty="0" smtClean="0"/>
              <a:t>).</a:t>
            </a:r>
          </a:p>
          <a:p>
            <a:pPr marL="0" indent="0">
              <a:buNone/>
            </a:pPr>
            <a:endParaRPr lang="pt-BR" sz="5500" dirty="0" smtClean="0"/>
          </a:p>
          <a:p>
            <a:pPr marL="0" indent="0" algn="just">
              <a:buNone/>
            </a:pPr>
            <a:r>
              <a:rPr lang="pt-BR" sz="5500" b="1" dirty="0">
                <a:solidFill>
                  <a:srgbClr val="C00000"/>
                </a:solidFill>
              </a:rPr>
              <a:t>A Igreja se propõe a trabalhar na construção de uma “cultura do encontro”. Isso implica não se fechar na própria comunidade, na própria instituição paroquial ou diocesana, no grupo de amigos, na própria religião, em si mesmo </a:t>
            </a:r>
            <a:r>
              <a:rPr lang="pt-BR" sz="5500" b="1" dirty="0" smtClean="0">
                <a:solidFill>
                  <a:srgbClr val="C00000"/>
                </a:solidFill>
              </a:rPr>
              <a:t>(cf. EG</a:t>
            </a:r>
            <a:r>
              <a:rPr lang="pt-BR" sz="5500" b="1" dirty="0">
                <a:solidFill>
                  <a:srgbClr val="C00000"/>
                </a:solidFill>
              </a:rPr>
              <a:t>, n. 220) </a:t>
            </a:r>
            <a:endParaRPr lang="pt-BR" sz="5500" dirty="0">
              <a:solidFill>
                <a:srgbClr val="C00000"/>
              </a:solidFill>
            </a:endParaRPr>
          </a:p>
          <a:p>
            <a:pPr marL="0" indent="0">
              <a:buNone/>
            </a:pPr>
            <a:endParaRPr lang="pt-BR" dirty="0"/>
          </a:p>
          <a:p>
            <a:pPr marL="0" indent="0">
              <a:buNone/>
            </a:pPr>
            <a:r>
              <a:rPr lang="pt-BR" dirty="0"/>
              <a:t> </a:t>
            </a:r>
          </a:p>
          <a:p>
            <a:pPr marL="0" indent="0">
              <a:buNone/>
            </a:pPr>
            <a:endParaRPr lang="pt-BR" dirty="0"/>
          </a:p>
        </p:txBody>
      </p:sp>
    </p:spTree>
    <p:extLst>
      <p:ext uri="{BB962C8B-B14F-4D97-AF65-F5344CB8AC3E}">
        <p14:creationId xmlns:p14="http://schemas.microsoft.com/office/powerpoint/2010/main" val="27349408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C00000"/>
          </a:solidFill>
        </p:spPr>
        <p:txBody>
          <a:bodyPr>
            <a:normAutofit fontScale="90000"/>
          </a:bodyPr>
          <a:lstStyle/>
          <a:p>
            <a:r>
              <a:rPr lang="pt-BR" b="1" i="1" dirty="0" smtClean="0"/>
              <a:t/>
            </a:r>
            <a:br>
              <a:rPr lang="pt-BR" b="1" i="1" dirty="0" smtClean="0"/>
            </a:br>
            <a:r>
              <a:rPr lang="pt-BR" b="1" i="1" dirty="0" smtClean="0">
                <a:solidFill>
                  <a:schemeClr val="bg1"/>
                </a:solidFill>
              </a:rPr>
              <a:t>Uma </a:t>
            </a:r>
            <a:r>
              <a:rPr lang="pt-BR" b="1" i="1" dirty="0">
                <a:solidFill>
                  <a:schemeClr val="bg1"/>
                </a:solidFill>
              </a:rPr>
              <a:t>Espiritualidade Encarnada</a:t>
            </a:r>
            <a:r>
              <a:rPr lang="pt-BR" dirty="0"/>
              <a:t/>
            </a:r>
            <a:br>
              <a:rPr lang="pt-BR" dirty="0"/>
            </a:br>
            <a:endParaRPr lang="pt-BR" dirty="0"/>
          </a:p>
        </p:txBody>
      </p:sp>
      <p:sp>
        <p:nvSpPr>
          <p:cNvPr id="4" name="Espaço Reservado para Conteúdo 3"/>
          <p:cNvSpPr>
            <a:spLocks noGrp="1"/>
          </p:cNvSpPr>
          <p:nvPr>
            <p:ph sz="half" idx="2"/>
          </p:nvPr>
        </p:nvSpPr>
        <p:spPr>
          <a:xfrm>
            <a:off x="3995936" y="1600200"/>
            <a:ext cx="4690864" cy="4525963"/>
          </a:xfrm>
        </p:spPr>
        <p:txBody>
          <a:bodyPr>
            <a:normAutofit fontScale="92500" lnSpcReduction="20000"/>
          </a:bodyPr>
          <a:lstStyle/>
          <a:p>
            <a:pPr marL="0" indent="0" algn="just">
              <a:buNone/>
            </a:pPr>
            <a:r>
              <a:rPr lang="pt-BR" dirty="0" smtClean="0"/>
              <a:t>Uma </a:t>
            </a:r>
            <a:r>
              <a:rPr lang="pt-BR" dirty="0"/>
              <a:t>espiritualidade encarnada caracteriza-se pelo seguimento de Jesus, pela vida no Espírito, pela comunhão fraterna e pela inserção no mundo. </a:t>
            </a:r>
          </a:p>
          <a:p>
            <a:pPr marL="0" indent="0">
              <a:buNone/>
            </a:pPr>
            <a:r>
              <a:rPr lang="pt-BR" dirty="0"/>
              <a:t>É preciso discernir e rejeitar </a:t>
            </a:r>
            <a:r>
              <a:rPr lang="pt-BR" dirty="0" smtClean="0"/>
              <a:t>a: </a:t>
            </a:r>
            <a:endParaRPr lang="pt-BR" dirty="0"/>
          </a:p>
          <a:p>
            <a:pPr marL="0" indent="0">
              <a:buNone/>
            </a:pPr>
            <a:r>
              <a:rPr lang="pt-BR" b="1" i="1" dirty="0"/>
              <a:t>“tentação de uma </a:t>
            </a:r>
            <a:r>
              <a:rPr lang="pt-BR" b="1" i="1" dirty="0" smtClean="0"/>
              <a:t>espiritualidade </a:t>
            </a:r>
            <a:r>
              <a:rPr lang="pt-BR" b="1" i="1" dirty="0"/>
              <a:t>intimista e </a:t>
            </a:r>
            <a:r>
              <a:rPr lang="pt-BR" b="1" i="1" dirty="0" smtClean="0"/>
              <a:t>individualista, que dificilmente </a:t>
            </a:r>
            <a:r>
              <a:rPr lang="pt-BR" b="1" i="1" dirty="0"/>
              <a:t>se coaduna com as exigências da </a:t>
            </a:r>
            <a:r>
              <a:rPr lang="pt-BR" b="1" i="1" dirty="0" smtClean="0"/>
              <a:t>caridade, com </a:t>
            </a:r>
            <a:r>
              <a:rPr lang="pt-BR" b="1" i="1" dirty="0"/>
              <a:t>a lógica da encarnação</a:t>
            </a:r>
            <a:r>
              <a:rPr lang="pt-BR" dirty="0"/>
              <a:t>” (NMI, n. 52).</a:t>
            </a:r>
          </a:p>
          <a:p>
            <a:endParaRPr lang="pt-BR" dirty="0"/>
          </a:p>
        </p:txBody>
      </p:sp>
      <p:pic>
        <p:nvPicPr>
          <p:cNvPr id="11266" name="Picture 2" descr="C:\Users\cefep\Pictures\Imagens  Internet\Jesus Cristo.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99592" y="1700808"/>
            <a:ext cx="2816349" cy="354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404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tx1"/>
          </a:solidFill>
        </p:spPr>
        <p:txBody>
          <a:bodyPr>
            <a:noAutofit/>
          </a:bodyPr>
          <a:lstStyle/>
          <a:p>
            <a:r>
              <a:rPr lang="pt-BR" b="1" i="1" dirty="0" smtClean="0">
                <a:solidFill>
                  <a:schemeClr val="bg1"/>
                </a:solidFill>
              </a:rPr>
              <a:t/>
            </a:r>
            <a:br>
              <a:rPr lang="pt-BR" b="1" i="1" dirty="0" smtClean="0">
                <a:solidFill>
                  <a:schemeClr val="bg1"/>
                </a:solidFill>
              </a:rPr>
            </a:br>
            <a:r>
              <a:rPr lang="pt-BR" b="1" i="1" dirty="0" smtClean="0">
                <a:solidFill>
                  <a:schemeClr val="bg1"/>
                </a:solidFill>
              </a:rPr>
              <a:t>Místicas </a:t>
            </a:r>
            <a:r>
              <a:rPr lang="pt-BR" b="1" i="1" dirty="0">
                <a:solidFill>
                  <a:schemeClr val="bg1"/>
                </a:solidFill>
              </a:rPr>
              <a:t>que não servem</a:t>
            </a:r>
            <a:r>
              <a:rPr lang="pt-BR" dirty="0">
                <a:solidFill>
                  <a:schemeClr val="bg1"/>
                </a:solidFill>
              </a:rPr>
              <a:t/>
            </a:r>
            <a:br>
              <a:rPr lang="pt-BR" dirty="0">
                <a:solidFill>
                  <a:schemeClr val="bg1"/>
                </a:solidFill>
              </a:rPr>
            </a:br>
            <a:endParaRPr lang="pt-BR" dirty="0">
              <a:solidFill>
                <a:schemeClr val="bg1"/>
              </a:solidFill>
            </a:endParaRPr>
          </a:p>
        </p:txBody>
      </p:sp>
      <p:sp>
        <p:nvSpPr>
          <p:cNvPr id="3" name="Espaço Reservado para Conteúdo 2"/>
          <p:cNvSpPr>
            <a:spLocks noGrp="1"/>
          </p:cNvSpPr>
          <p:nvPr>
            <p:ph sz="half" idx="1"/>
          </p:nvPr>
        </p:nvSpPr>
        <p:spPr>
          <a:xfrm>
            <a:off x="467544" y="1844824"/>
            <a:ext cx="4038600" cy="4525963"/>
          </a:xfrm>
        </p:spPr>
        <p:txBody>
          <a:bodyPr>
            <a:normAutofit fontScale="40000" lnSpcReduction="20000"/>
          </a:bodyPr>
          <a:lstStyle/>
          <a:p>
            <a:pPr marL="0" indent="0" algn="just">
              <a:buNone/>
            </a:pPr>
            <a:r>
              <a:rPr lang="pt-BR" sz="4500" b="1" dirty="0">
                <a:solidFill>
                  <a:srgbClr val="C00000"/>
                </a:solidFill>
              </a:rPr>
              <a:t>Na conjuntura atual da Igreja despontam tendências ao subjetivismo sentimental, ao devocionismo, ao demonismo, às “revelações privadas”. </a:t>
            </a:r>
          </a:p>
          <a:p>
            <a:pPr marL="0" indent="0">
              <a:buNone/>
            </a:pPr>
            <a:endParaRPr lang="pt-BR" sz="4500" b="1" dirty="0" smtClean="0">
              <a:solidFill>
                <a:srgbClr val="C00000"/>
              </a:solidFill>
            </a:endParaRPr>
          </a:p>
          <a:p>
            <a:pPr marL="0" indent="0">
              <a:buNone/>
            </a:pPr>
            <a:r>
              <a:rPr lang="pt-BR" sz="4400" b="1" dirty="0" smtClean="0">
                <a:solidFill>
                  <a:srgbClr val="C00000"/>
                </a:solidFill>
              </a:rPr>
              <a:t>Escreve </a:t>
            </a:r>
            <a:r>
              <a:rPr lang="pt-BR" sz="4400" b="1" dirty="0">
                <a:solidFill>
                  <a:srgbClr val="C00000"/>
                </a:solidFill>
              </a:rPr>
              <a:t>o Papa Francisco: </a:t>
            </a:r>
          </a:p>
          <a:p>
            <a:pPr marL="0" indent="0" algn="just">
              <a:buNone/>
            </a:pPr>
            <a:r>
              <a:rPr lang="pt-BR" sz="5000" b="1" i="1" dirty="0"/>
              <a:t>“Certo é também que, às vezes, se dá maior realce a formas exteriores </a:t>
            </a:r>
            <a:r>
              <a:rPr lang="pt-BR" sz="5000" b="1" i="1" dirty="0" smtClean="0"/>
              <a:t>das </a:t>
            </a:r>
            <a:r>
              <a:rPr lang="pt-BR" sz="5000" b="1" i="1" dirty="0"/>
              <a:t>tradições de grupos concretos ou a supostas revelações </a:t>
            </a:r>
            <a:r>
              <a:rPr lang="pt-BR" sz="5000" b="1" i="1" dirty="0" smtClean="0"/>
              <a:t>privadas </a:t>
            </a:r>
            <a:r>
              <a:rPr lang="pt-BR" sz="5000" b="1" i="1" dirty="0"/>
              <a:t>que se absolutizam, do que ao impulso da piedade </a:t>
            </a:r>
            <a:r>
              <a:rPr lang="pt-BR" sz="5000" b="1" i="1" dirty="0" smtClean="0"/>
              <a:t>popular </a:t>
            </a:r>
            <a:r>
              <a:rPr lang="pt-BR" sz="5000" b="1" i="1" dirty="0"/>
              <a:t>cristã. Há certo cristianismo feito de devoções, próprio </a:t>
            </a:r>
            <a:r>
              <a:rPr lang="pt-BR" sz="5000" b="1" i="1" dirty="0" smtClean="0"/>
              <a:t>de </a:t>
            </a:r>
            <a:r>
              <a:rPr lang="pt-BR" sz="5000" b="1" i="1" dirty="0"/>
              <a:t>uma vivência individual e </a:t>
            </a:r>
            <a:r>
              <a:rPr lang="pt-BR" sz="5000" b="1" i="1" dirty="0" smtClean="0"/>
              <a:t>sentimental </a:t>
            </a:r>
            <a:r>
              <a:rPr lang="pt-BR" sz="5000" b="1" i="1" dirty="0"/>
              <a:t>da fé, que </a:t>
            </a:r>
            <a:r>
              <a:rPr lang="pt-BR" sz="5000" b="1" i="1" dirty="0" smtClean="0"/>
              <a:t>na realidade  não </a:t>
            </a:r>
            <a:r>
              <a:rPr lang="pt-BR" sz="5000" b="1" i="1" dirty="0"/>
              <a:t>corresponde a uma autêntica “piedade popular</a:t>
            </a:r>
            <a:r>
              <a:rPr lang="pt-BR" sz="4200" b="1" i="1" dirty="0"/>
              <a:t>”.</a:t>
            </a:r>
            <a:endParaRPr lang="pt-BR" sz="4200" dirty="0"/>
          </a:p>
          <a:p>
            <a:endParaRPr lang="pt-BR" dirty="0"/>
          </a:p>
        </p:txBody>
      </p:sp>
      <p:sp>
        <p:nvSpPr>
          <p:cNvPr id="4" name="Espaço Reservado para Conteúdo 3"/>
          <p:cNvSpPr>
            <a:spLocks noGrp="1"/>
          </p:cNvSpPr>
          <p:nvPr>
            <p:ph sz="half" idx="2"/>
          </p:nvPr>
        </p:nvSpPr>
        <p:spPr>
          <a:xfrm>
            <a:off x="4648200" y="1600200"/>
            <a:ext cx="4038600" cy="4709120"/>
          </a:xfrm>
        </p:spPr>
        <p:txBody>
          <a:bodyPr>
            <a:noAutofit/>
          </a:bodyPr>
          <a:lstStyle/>
          <a:p>
            <a:pPr marL="0" indent="0">
              <a:buNone/>
            </a:pPr>
            <a:r>
              <a:rPr lang="pt-BR" sz="2000" b="1" dirty="0">
                <a:solidFill>
                  <a:srgbClr val="C00000"/>
                </a:solidFill>
              </a:rPr>
              <a:t>A</a:t>
            </a:r>
            <a:r>
              <a:rPr lang="pt-BR" sz="2000" b="1" dirty="0" smtClean="0">
                <a:solidFill>
                  <a:srgbClr val="C00000"/>
                </a:solidFill>
              </a:rPr>
              <a:t>lerta o Papa </a:t>
            </a:r>
            <a:r>
              <a:rPr lang="pt-BR" sz="2000" b="1" dirty="0">
                <a:solidFill>
                  <a:srgbClr val="C00000"/>
                </a:solidFill>
              </a:rPr>
              <a:t>Francisco: </a:t>
            </a:r>
            <a:endParaRPr lang="pt-BR" sz="2000" b="1" dirty="0" smtClean="0">
              <a:solidFill>
                <a:srgbClr val="C00000"/>
              </a:solidFill>
            </a:endParaRPr>
          </a:p>
          <a:p>
            <a:pPr marL="0" indent="0" algn="just">
              <a:buNone/>
            </a:pPr>
            <a:r>
              <a:rPr lang="pt-BR" sz="1700" b="1" i="1" dirty="0" smtClean="0"/>
              <a:t>“</a:t>
            </a:r>
            <a:r>
              <a:rPr lang="pt-BR" sz="2000" b="1" i="1" dirty="0"/>
              <a:t>não servem as propostas místicas desprovidas de um vigoroso </a:t>
            </a:r>
            <a:endParaRPr lang="pt-BR" sz="2000" dirty="0"/>
          </a:p>
          <a:p>
            <a:pPr marL="0" indent="0" algn="just">
              <a:buNone/>
            </a:pPr>
            <a:r>
              <a:rPr lang="pt-BR" sz="2000" b="1" i="1" dirty="0"/>
              <a:t>compromisso social e missionário, nem os discursos e </a:t>
            </a:r>
            <a:r>
              <a:rPr lang="pt-BR" sz="2000" b="1" i="1" dirty="0" smtClean="0"/>
              <a:t>ações </a:t>
            </a:r>
            <a:r>
              <a:rPr lang="pt-BR" sz="2000" b="1" i="1" dirty="0"/>
              <a:t>sociais e pastorais sem uma espiritualidade que transforme </a:t>
            </a:r>
            <a:r>
              <a:rPr lang="pt-BR" sz="2000" b="1" i="1" dirty="0" smtClean="0"/>
              <a:t>o </a:t>
            </a:r>
            <a:r>
              <a:rPr lang="pt-BR" sz="2000" b="1" i="1" dirty="0"/>
              <a:t>coração. Estas propostas parciais e desagregadoras alcançam </a:t>
            </a:r>
            <a:r>
              <a:rPr lang="pt-BR" sz="2000" b="1" i="1" dirty="0" smtClean="0"/>
              <a:t>só </a:t>
            </a:r>
            <a:r>
              <a:rPr lang="pt-BR" sz="2000" b="1" i="1" dirty="0"/>
              <a:t>pequenos grupos e não têm força de ampla </a:t>
            </a:r>
            <a:r>
              <a:rPr lang="pt-BR" sz="2000" b="1" i="1" dirty="0" smtClean="0"/>
              <a:t>penetração</a:t>
            </a:r>
            <a:r>
              <a:rPr lang="pt-BR" sz="2000" b="1" i="1" dirty="0"/>
              <a:t>, porque mutilam </a:t>
            </a:r>
            <a:r>
              <a:rPr lang="pt-BR" sz="2000" b="1" i="1" dirty="0" smtClean="0"/>
              <a:t>o </a:t>
            </a:r>
            <a:r>
              <a:rPr lang="pt-BR" sz="2000" b="1" i="1" dirty="0"/>
              <a:t>Evangelho. É preciso cultivar sempre um espaço interior </a:t>
            </a:r>
            <a:r>
              <a:rPr lang="pt-BR" sz="2000" b="1" i="1" dirty="0" smtClean="0"/>
              <a:t>que </a:t>
            </a:r>
            <a:r>
              <a:rPr lang="pt-BR" sz="2000" b="1" i="1" dirty="0"/>
              <a:t>dê sentido cristão ao compromisso e à atividade</a:t>
            </a:r>
            <a:r>
              <a:rPr lang="pt-BR" sz="2000" b="1" i="1" dirty="0" smtClean="0"/>
              <a:t>”</a:t>
            </a:r>
          </a:p>
          <a:p>
            <a:pPr marL="0" indent="0">
              <a:buNone/>
            </a:pPr>
            <a:r>
              <a:rPr lang="pt-BR" sz="2000" b="1" i="1" dirty="0" smtClean="0"/>
              <a:t> </a:t>
            </a:r>
            <a:r>
              <a:rPr lang="pt-BR" sz="2000" dirty="0"/>
              <a:t>(EG, n. 262).</a:t>
            </a:r>
          </a:p>
          <a:p>
            <a:pPr marL="0" indent="0">
              <a:buNone/>
            </a:pPr>
            <a:endParaRPr lang="pt-BR" sz="1700" dirty="0"/>
          </a:p>
          <a:p>
            <a:endParaRPr lang="pt-BR" sz="1700" dirty="0"/>
          </a:p>
        </p:txBody>
      </p:sp>
    </p:spTree>
    <p:extLst>
      <p:ext uri="{BB962C8B-B14F-4D97-AF65-F5344CB8AC3E}">
        <p14:creationId xmlns:p14="http://schemas.microsoft.com/office/powerpoint/2010/main" val="2748838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tx1"/>
          </a:solidFill>
        </p:spPr>
        <p:txBody>
          <a:bodyPr>
            <a:normAutofit fontScale="90000"/>
          </a:bodyPr>
          <a:lstStyle/>
          <a:p>
            <a:r>
              <a:rPr lang="pt-BR" b="1" i="1" dirty="0" smtClean="0"/>
              <a:t/>
            </a:r>
            <a:br>
              <a:rPr lang="pt-BR" b="1" i="1" dirty="0" smtClean="0"/>
            </a:br>
            <a:r>
              <a:rPr lang="pt-BR" b="1" i="1" dirty="0" smtClean="0">
                <a:solidFill>
                  <a:schemeClr val="bg1"/>
                </a:solidFill>
              </a:rPr>
              <a:t>O </a:t>
            </a:r>
            <a:r>
              <a:rPr lang="pt-BR" b="1" i="1" dirty="0">
                <a:solidFill>
                  <a:schemeClr val="bg1"/>
                </a:solidFill>
              </a:rPr>
              <a:t>Mundanismo Espiritual</a:t>
            </a:r>
            <a:r>
              <a:rPr lang="pt-BR" dirty="0">
                <a:solidFill>
                  <a:schemeClr val="bg1"/>
                </a:solidFill>
              </a:rPr>
              <a:t/>
            </a:r>
            <a:br>
              <a:rPr lang="pt-BR" dirty="0">
                <a:solidFill>
                  <a:schemeClr val="bg1"/>
                </a:solidFill>
              </a:rPr>
            </a:br>
            <a:endParaRPr lang="pt-BR" dirty="0">
              <a:solidFill>
                <a:schemeClr val="bg1"/>
              </a:solidFill>
            </a:endParaRPr>
          </a:p>
        </p:txBody>
      </p:sp>
      <p:sp>
        <p:nvSpPr>
          <p:cNvPr id="3" name="Espaço Reservado para Conteúdo 2"/>
          <p:cNvSpPr>
            <a:spLocks noGrp="1"/>
          </p:cNvSpPr>
          <p:nvPr>
            <p:ph sz="half" idx="1"/>
          </p:nvPr>
        </p:nvSpPr>
        <p:spPr>
          <a:xfrm>
            <a:off x="457200" y="1600200"/>
            <a:ext cx="3754760" cy="4525963"/>
          </a:xfrm>
        </p:spPr>
        <p:txBody>
          <a:bodyPr>
            <a:normAutofit fontScale="70000" lnSpcReduction="20000"/>
          </a:bodyPr>
          <a:lstStyle/>
          <a:p>
            <a:pPr marL="0" indent="0" algn="just">
              <a:buNone/>
            </a:pPr>
            <a:r>
              <a:rPr lang="pt-BR" dirty="0"/>
              <a:t>Uma forma de “mundanismo espiritual” segundo o Papa Francisco consiste em “só confiar nas próprias forças e se sentir superior aos outros por cumprir determinadas normas ou por ser irredutivelmente fiel a um certo estilo católico, próprio do passado. </a:t>
            </a:r>
          </a:p>
          <a:p>
            <a:endParaRPr lang="pt-BR" dirty="0"/>
          </a:p>
        </p:txBody>
      </p:sp>
      <p:sp>
        <p:nvSpPr>
          <p:cNvPr id="4" name="Espaço Reservado para Conteúdo 3"/>
          <p:cNvSpPr>
            <a:spLocks noGrp="1"/>
          </p:cNvSpPr>
          <p:nvPr>
            <p:ph sz="half" idx="2"/>
          </p:nvPr>
        </p:nvSpPr>
        <p:spPr>
          <a:xfrm>
            <a:off x="4283968" y="1600200"/>
            <a:ext cx="4402832" cy="4781128"/>
          </a:xfrm>
        </p:spPr>
        <p:txBody>
          <a:bodyPr>
            <a:normAutofit fontScale="70000" lnSpcReduction="20000"/>
          </a:bodyPr>
          <a:lstStyle/>
          <a:p>
            <a:pPr marL="0" indent="0">
              <a:buNone/>
            </a:pPr>
            <a:r>
              <a:rPr lang="pt-BR" b="1" dirty="0" smtClean="0"/>
              <a:t>         </a:t>
            </a:r>
            <a:r>
              <a:rPr lang="pt-BR" b="1" dirty="0" smtClean="0">
                <a:solidFill>
                  <a:srgbClr val="C00000"/>
                </a:solidFill>
              </a:rPr>
              <a:t>“</a:t>
            </a:r>
            <a:r>
              <a:rPr lang="pt-BR" b="1" dirty="0">
                <a:solidFill>
                  <a:srgbClr val="C00000"/>
                </a:solidFill>
              </a:rPr>
              <a:t>O mundanismo espiritual </a:t>
            </a:r>
          </a:p>
          <a:p>
            <a:pPr lvl="1" algn="just"/>
            <a:r>
              <a:rPr lang="pt-BR" sz="2600" dirty="0">
                <a:latin typeface="Arial Narrow" panose="020B0606020202030204" pitchFamily="34" charset="0"/>
              </a:rPr>
              <a:t>esconde-se por detrás de fascínio de poder mostrar conquistas sociais e políticas, ou em uma vanglória ligada à questão de assuntos práticos, ou atração pelas dinâmicas de autoestima e de realização </a:t>
            </a:r>
            <a:r>
              <a:rPr lang="pt-BR" sz="2600" dirty="0" smtClean="0">
                <a:latin typeface="Arial Narrow" panose="020B0606020202030204" pitchFamily="34" charset="0"/>
              </a:rPr>
              <a:t>auto-referencial” </a:t>
            </a:r>
            <a:r>
              <a:rPr lang="pt-BR" sz="2600" dirty="0">
                <a:latin typeface="Arial Narrow" panose="020B0606020202030204" pitchFamily="34" charset="0"/>
              </a:rPr>
              <a:t>(EG, n. 95). </a:t>
            </a:r>
          </a:p>
          <a:p>
            <a:pPr lvl="1" algn="just"/>
            <a:r>
              <a:rPr lang="pt-BR" sz="2600" dirty="0">
                <a:latin typeface="Arial Narrow" panose="020B0606020202030204" pitchFamily="34" charset="0"/>
              </a:rPr>
              <a:t>“em uma densa vida social cheia de viagens, reuniões, jantares, recepções. </a:t>
            </a:r>
          </a:p>
          <a:p>
            <a:pPr lvl="1" algn="just"/>
            <a:r>
              <a:rPr lang="pt-BR" sz="2600" dirty="0">
                <a:latin typeface="Arial Narrow" panose="020B0606020202030204" pitchFamily="34" charset="0"/>
              </a:rPr>
              <a:t>desdobra-se num funcionalismo empresarial carregado de estatísticas, planificações e avaliações (...) </a:t>
            </a:r>
          </a:p>
          <a:p>
            <a:pPr lvl="1" algn="just"/>
            <a:r>
              <a:rPr lang="pt-BR" sz="2600" dirty="0">
                <a:latin typeface="Arial Narrow" panose="020B0606020202030204" pitchFamily="34" charset="0"/>
              </a:rPr>
              <a:t>Encerra-se em grupos de elite, não sai realmente à procura dos que andam perdidos nem das imensas multidões sedentas de Cristo. </a:t>
            </a:r>
          </a:p>
          <a:p>
            <a:pPr lvl="1" algn="just"/>
            <a:r>
              <a:rPr lang="pt-BR" sz="2600" dirty="0">
                <a:latin typeface="Arial Narrow" panose="020B0606020202030204" pitchFamily="34" charset="0"/>
              </a:rPr>
              <a:t>Já não há ardor evangélico, mas, o gozo espúrio duma autocomplacência egocêntrica” </a:t>
            </a:r>
            <a:r>
              <a:rPr lang="pt-BR" sz="2600" dirty="0" smtClean="0">
                <a:latin typeface="Arial Narrow" panose="020B0606020202030204" pitchFamily="34" charset="0"/>
              </a:rPr>
              <a:t>(cf. EG</a:t>
            </a:r>
            <a:r>
              <a:rPr lang="pt-BR" sz="2600" dirty="0">
                <a:latin typeface="Arial Narrow" panose="020B0606020202030204" pitchFamily="34" charset="0"/>
              </a:rPr>
              <a:t>, n. 95).</a:t>
            </a:r>
          </a:p>
          <a:p>
            <a:endParaRPr lang="pt-BR" dirty="0"/>
          </a:p>
        </p:txBody>
      </p:sp>
      <p:pic>
        <p:nvPicPr>
          <p:cNvPr id="15362" name="Picture 2" descr="C:\Users\cefep\Pictures\Imagens  Internet\imagesJG4DF65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77071"/>
            <a:ext cx="3384376" cy="201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9653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395536" y="260648"/>
            <a:ext cx="8229600" cy="2088232"/>
          </a:xfrm>
          <a:solidFill>
            <a:schemeClr val="accent2"/>
          </a:solidFill>
        </p:spPr>
        <p:txBody>
          <a:bodyPr>
            <a:normAutofit fontScale="90000"/>
          </a:bodyPr>
          <a:lstStyle/>
          <a:p>
            <a:r>
              <a:rPr lang="pt-BR" b="1" dirty="0" smtClean="0"/>
              <a:t/>
            </a:r>
            <a:br>
              <a:rPr lang="pt-BR" b="1" dirty="0" smtClean="0"/>
            </a:br>
            <a:r>
              <a:rPr lang="pt-BR" sz="5300" b="1" dirty="0" smtClean="0">
                <a:solidFill>
                  <a:schemeClr val="bg1"/>
                </a:solidFill>
                <a:latin typeface="Arial Narrow" panose="020B0606020202030204" pitchFamily="34" charset="0"/>
              </a:rPr>
              <a:t>A </a:t>
            </a:r>
            <a:r>
              <a:rPr lang="pt-BR" sz="5300" b="1" dirty="0">
                <a:solidFill>
                  <a:schemeClr val="bg1"/>
                </a:solidFill>
                <a:latin typeface="Arial Narrow" panose="020B0606020202030204" pitchFamily="34" charset="0"/>
              </a:rPr>
              <a:t>presença e organização dos </a:t>
            </a:r>
            <a:r>
              <a:rPr lang="pt-BR" sz="5300" b="1" dirty="0" smtClean="0">
                <a:solidFill>
                  <a:schemeClr val="bg1"/>
                </a:solidFill>
                <a:latin typeface="Arial Narrow" panose="020B0606020202030204" pitchFamily="34" charset="0"/>
              </a:rPr>
              <a:t/>
            </a:r>
            <a:br>
              <a:rPr lang="pt-BR" sz="5300" b="1" dirty="0" smtClean="0">
                <a:solidFill>
                  <a:schemeClr val="bg1"/>
                </a:solidFill>
                <a:latin typeface="Arial Narrow" panose="020B0606020202030204" pitchFamily="34" charset="0"/>
              </a:rPr>
            </a:br>
            <a:r>
              <a:rPr lang="pt-BR" sz="5300" b="1" dirty="0" smtClean="0">
                <a:solidFill>
                  <a:schemeClr val="bg1"/>
                </a:solidFill>
                <a:latin typeface="Arial Narrow" panose="020B0606020202030204" pitchFamily="34" charset="0"/>
              </a:rPr>
              <a:t>cristãos </a:t>
            </a:r>
            <a:r>
              <a:rPr lang="pt-BR" sz="5300" b="1" dirty="0">
                <a:solidFill>
                  <a:schemeClr val="bg1"/>
                </a:solidFill>
                <a:latin typeface="Arial Narrow" panose="020B0606020202030204" pitchFamily="34" charset="0"/>
              </a:rPr>
              <a:t>leigos e leigas no Brasil</a:t>
            </a:r>
            <a:r>
              <a:rPr lang="pt-BR" sz="5300" dirty="0">
                <a:solidFill>
                  <a:schemeClr val="bg1"/>
                </a:solidFill>
                <a:latin typeface="Arial Narrow" panose="020B0606020202030204" pitchFamily="34" charset="0"/>
              </a:rPr>
              <a:t/>
            </a:r>
            <a:br>
              <a:rPr lang="pt-BR" sz="5300" dirty="0">
                <a:solidFill>
                  <a:schemeClr val="bg1"/>
                </a:solidFill>
                <a:latin typeface="Arial Narrow" panose="020B0606020202030204" pitchFamily="34" charset="0"/>
              </a:rPr>
            </a:br>
            <a:endParaRPr lang="pt-BR" sz="5300" dirty="0">
              <a:solidFill>
                <a:schemeClr val="bg1"/>
              </a:solidFill>
              <a:latin typeface="Arial Narrow" panose="020B0606020202030204" pitchFamily="34" charset="0"/>
            </a:endParaRPr>
          </a:p>
        </p:txBody>
      </p:sp>
      <p:sp>
        <p:nvSpPr>
          <p:cNvPr id="6" name="Espaço Reservado para Conteúdo 5"/>
          <p:cNvSpPr>
            <a:spLocks noGrp="1"/>
          </p:cNvSpPr>
          <p:nvPr>
            <p:ph idx="1"/>
          </p:nvPr>
        </p:nvSpPr>
        <p:spPr>
          <a:xfrm>
            <a:off x="395536" y="2420888"/>
            <a:ext cx="8229600" cy="3705275"/>
          </a:xfrm>
        </p:spPr>
        <p:txBody>
          <a:bodyPr>
            <a:normAutofit fontScale="70000" lnSpcReduction="20000"/>
          </a:bodyPr>
          <a:lstStyle/>
          <a:p>
            <a:pPr marL="0" indent="0" algn="just">
              <a:buNone/>
            </a:pPr>
            <a:r>
              <a:rPr lang="pt-BR" sz="3400" dirty="0"/>
              <a:t>Durante a primeira metade do século XX, constatamos a presença das </a:t>
            </a:r>
            <a:r>
              <a:rPr lang="pt-BR" sz="3400" b="1" dirty="0">
                <a:solidFill>
                  <a:srgbClr val="C00000"/>
                </a:solidFill>
              </a:rPr>
              <a:t>irmandades, das confrarias e associações</a:t>
            </a:r>
            <a:r>
              <a:rPr lang="pt-BR" sz="3400" dirty="0"/>
              <a:t>, algumas delas herdadas de séculos anteriores, numa dimensão mais espiritual e/ou de assistência. Em geral, eram conduzidas pelo clero.  </a:t>
            </a:r>
          </a:p>
          <a:p>
            <a:pPr marL="0" indent="0" algn="just">
              <a:buNone/>
            </a:pPr>
            <a:r>
              <a:rPr lang="pt-BR" sz="3400" dirty="0"/>
              <a:t>Em 1935, no Brasil, foi oficializada a </a:t>
            </a:r>
            <a:r>
              <a:rPr lang="pt-BR" sz="3400" b="1" dirty="0"/>
              <a:t>Ação Católica Geral</a:t>
            </a:r>
            <a:r>
              <a:rPr lang="pt-BR" sz="3400" dirty="0"/>
              <a:t> e, mais tarde, a </a:t>
            </a:r>
            <a:r>
              <a:rPr lang="pt-BR" sz="3400" b="1" dirty="0">
                <a:solidFill>
                  <a:srgbClr val="C00000"/>
                </a:solidFill>
              </a:rPr>
              <a:t>Ação Católica Especializada </a:t>
            </a:r>
            <a:r>
              <a:rPr lang="pt-BR" sz="3400" dirty="0">
                <a:solidFill>
                  <a:srgbClr val="C00000"/>
                </a:solidFill>
              </a:rPr>
              <a:t>(ACE): </a:t>
            </a:r>
            <a:r>
              <a:rPr lang="pt-BR" sz="3400" b="1" dirty="0">
                <a:solidFill>
                  <a:srgbClr val="C00000"/>
                </a:solidFill>
              </a:rPr>
              <a:t>Juventude Agrária Católica </a:t>
            </a:r>
            <a:r>
              <a:rPr lang="pt-BR" sz="3400" dirty="0">
                <a:solidFill>
                  <a:srgbClr val="C00000"/>
                </a:solidFill>
              </a:rPr>
              <a:t>(JAC), </a:t>
            </a:r>
            <a:r>
              <a:rPr lang="pt-BR" sz="3400" b="1" dirty="0">
                <a:solidFill>
                  <a:srgbClr val="C00000"/>
                </a:solidFill>
              </a:rPr>
              <a:t>Juventude Estudantil Católica </a:t>
            </a:r>
            <a:r>
              <a:rPr lang="pt-BR" sz="3400" dirty="0">
                <a:solidFill>
                  <a:srgbClr val="C00000"/>
                </a:solidFill>
              </a:rPr>
              <a:t>(JEC), </a:t>
            </a:r>
            <a:r>
              <a:rPr lang="pt-BR" sz="3400" b="1" dirty="0">
                <a:solidFill>
                  <a:srgbClr val="C00000"/>
                </a:solidFill>
              </a:rPr>
              <a:t>Juventude Independente Católica </a:t>
            </a:r>
            <a:r>
              <a:rPr lang="pt-BR" sz="3400" dirty="0">
                <a:solidFill>
                  <a:srgbClr val="C00000"/>
                </a:solidFill>
              </a:rPr>
              <a:t>(JIC), </a:t>
            </a:r>
            <a:r>
              <a:rPr lang="pt-BR" sz="3400" b="1" dirty="0">
                <a:solidFill>
                  <a:srgbClr val="C00000"/>
                </a:solidFill>
              </a:rPr>
              <a:t>Juventude Operária Católica </a:t>
            </a:r>
            <a:r>
              <a:rPr lang="pt-BR" sz="3400" dirty="0">
                <a:solidFill>
                  <a:srgbClr val="C00000"/>
                </a:solidFill>
              </a:rPr>
              <a:t>(JOC), </a:t>
            </a:r>
            <a:r>
              <a:rPr lang="pt-BR" sz="3400" b="1" dirty="0">
                <a:solidFill>
                  <a:srgbClr val="C00000"/>
                </a:solidFill>
              </a:rPr>
              <a:t>Juventude Universitária Católica</a:t>
            </a:r>
            <a:r>
              <a:rPr lang="pt-BR" sz="3400" dirty="0">
                <a:solidFill>
                  <a:srgbClr val="C00000"/>
                </a:solidFill>
              </a:rPr>
              <a:t> (JUC) e </a:t>
            </a:r>
            <a:r>
              <a:rPr lang="pt-BR" sz="3400" b="1" dirty="0">
                <a:solidFill>
                  <a:srgbClr val="C00000"/>
                </a:solidFill>
              </a:rPr>
              <a:t>Ação Católica Operária </a:t>
            </a:r>
            <a:r>
              <a:rPr lang="pt-BR" sz="3400" dirty="0">
                <a:solidFill>
                  <a:srgbClr val="C00000"/>
                </a:solidFill>
              </a:rPr>
              <a:t>(ACO), </a:t>
            </a:r>
            <a:r>
              <a:rPr lang="pt-BR" sz="3400" dirty="0"/>
              <a:t>que se transformou em Movimento de Trabalhadores Cristãos </a:t>
            </a:r>
            <a:r>
              <a:rPr lang="pt-BR" sz="3400" b="1" dirty="0">
                <a:solidFill>
                  <a:srgbClr val="C00000"/>
                </a:solidFill>
              </a:rPr>
              <a:t>(MTC).</a:t>
            </a:r>
          </a:p>
          <a:p>
            <a:endParaRPr lang="pt-BR" dirty="0"/>
          </a:p>
        </p:txBody>
      </p:sp>
    </p:spTree>
    <p:extLst>
      <p:ext uri="{BB962C8B-B14F-4D97-AF65-F5344CB8AC3E}">
        <p14:creationId xmlns:p14="http://schemas.microsoft.com/office/powerpoint/2010/main" val="28277609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2"/>
          </a:solidFill>
        </p:spPr>
        <p:txBody>
          <a:bodyPr/>
          <a:lstStyle/>
          <a:p>
            <a:r>
              <a:rPr lang="pt-BR" b="1" dirty="0" smtClean="0">
                <a:solidFill>
                  <a:schemeClr val="bg1"/>
                </a:solidFill>
              </a:rPr>
              <a:t>Os leigos </a:t>
            </a:r>
            <a:r>
              <a:rPr lang="pt-BR" b="1" dirty="0" err="1" smtClean="0">
                <a:solidFill>
                  <a:schemeClr val="bg1"/>
                </a:solidFill>
              </a:rPr>
              <a:t>Pré</a:t>
            </a:r>
            <a:r>
              <a:rPr lang="pt-BR" b="1" dirty="0" smtClean="0">
                <a:solidFill>
                  <a:schemeClr val="bg1"/>
                </a:solidFill>
              </a:rPr>
              <a:t> e pós Vaticano II</a:t>
            </a:r>
            <a:endParaRPr lang="pt-BR" b="1" dirty="0">
              <a:solidFill>
                <a:schemeClr val="bg1"/>
              </a:solidFill>
            </a:endParaRPr>
          </a:p>
        </p:txBody>
      </p:sp>
      <p:sp>
        <p:nvSpPr>
          <p:cNvPr id="3" name="Espaço Reservado para Conteúdo 2"/>
          <p:cNvSpPr>
            <a:spLocks noGrp="1"/>
          </p:cNvSpPr>
          <p:nvPr>
            <p:ph sz="half" idx="1"/>
          </p:nvPr>
        </p:nvSpPr>
        <p:spPr>
          <a:xfrm>
            <a:off x="467544" y="1628800"/>
            <a:ext cx="4042792" cy="4824536"/>
          </a:xfrm>
        </p:spPr>
        <p:txBody>
          <a:bodyPr>
            <a:normAutofit fontScale="47500" lnSpcReduction="20000"/>
          </a:bodyPr>
          <a:lstStyle/>
          <a:p>
            <a:pPr marL="0" indent="0" algn="just">
              <a:buNone/>
            </a:pPr>
            <a:r>
              <a:rPr lang="pt-BR" sz="4200" b="1" dirty="0">
                <a:solidFill>
                  <a:srgbClr val="C00000"/>
                </a:solidFill>
              </a:rPr>
              <a:t>A Ação Católica teve presença significativa na realidade eclesial e social daquele período</a:t>
            </a:r>
            <a:r>
              <a:rPr lang="pt-BR" sz="4200" dirty="0">
                <a:solidFill>
                  <a:srgbClr val="C00000"/>
                </a:solidFill>
              </a:rPr>
              <a:t>. </a:t>
            </a:r>
          </a:p>
          <a:p>
            <a:pPr marL="0" indent="0" algn="just">
              <a:buNone/>
            </a:pPr>
            <a:r>
              <a:rPr lang="pt-BR" sz="4200" dirty="0" smtClean="0"/>
              <a:t>Esta </a:t>
            </a:r>
            <a:r>
              <a:rPr lang="pt-BR" sz="4200" dirty="0"/>
              <a:t>nova consciência gerava o compromisso com a ação transformadora da sociedade, buscando impregná-la dos valores evangélicos. </a:t>
            </a:r>
          </a:p>
          <a:p>
            <a:pPr marL="0" indent="0" algn="just">
              <a:buNone/>
            </a:pPr>
            <a:r>
              <a:rPr lang="pt-BR" sz="4200" dirty="0"/>
              <a:t>Na Ação Católica foram se definindo as relações da Igreja com o mundo em bases renovadas, numa superação dos esquemas da antiga cristandade. </a:t>
            </a:r>
          </a:p>
          <a:p>
            <a:pPr marL="0" indent="0" algn="just">
              <a:buNone/>
            </a:pPr>
            <a:r>
              <a:rPr lang="pt-BR" sz="4200" dirty="0"/>
              <a:t>Também foram se delineando os traços da teologia do laicato e por conseguinte o estatuto próprio do leigo na Igreja como </a:t>
            </a:r>
            <a:r>
              <a:rPr lang="pt-BR" sz="3600" dirty="0"/>
              <a:t>iria aparecer mais tarde</a:t>
            </a:r>
            <a:r>
              <a:rPr lang="pt-BR" sz="3200" dirty="0"/>
              <a:t>. </a:t>
            </a:r>
          </a:p>
          <a:p>
            <a:endParaRPr lang="pt-BR" dirty="0"/>
          </a:p>
        </p:txBody>
      </p:sp>
      <p:sp>
        <p:nvSpPr>
          <p:cNvPr id="4" name="Espaço Reservado para Conteúdo 3"/>
          <p:cNvSpPr>
            <a:spLocks noGrp="1"/>
          </p:cNvSpPr>
          <p:nvPr>
            <p:ph sz="half" idx="2"/>
          </p:nvPr>
        </p:nvSpPr>
        <p:spPr>
          <a:xfrm>
            <a:off x="4788024" y="1556792"/>
            <a:ext cx="3898776" cy="4968552"/>
          </a:xfrm>
        </p:spPr>
        <p:txBody>
          <a:bodyPr>
            <a:noAutofit/>
          </a:bodyPr>
          <a:lstStyle/>
          <a:p>
            <a:pPr marL="0" indent="0" algn="just">
              <a:spcBef>
                <a:spcPts val="0"/>
              </a:spcBef>
              <a:buNone/>
            </a:pPr>
            <a:r>
              <a:rPr lang="pt-BR" sz="2200" b="1" dirty="0">
                <a:solidFill>
                  <a:srgbClr val="C00000"/>
                </a:solidFill>
              </a:rPr>
              <a:t>Nos anos que se seguem ao Concílio emergiu a consciência dos cristãos leigos e leigas como Povo de Deus e sujeitos eclesiais</a:t>
            </a:r>
            <a:r>
              <a:rPr lang="pt-BR" sz="2000" dirty="0">
                <a:solidFill>
                  <a:srgbClr val="C00000"/>
                </a:solidFill>
              </a:rPr>
              <a:t>.  </a:t>
            </a:r>
            <a:endParaRPr lang="pt-BR" sz="2000" dirty="0" smtClean="0">
              <a:solidFill>
                <a:srgbClr val="C00000"/>
              </a:solidFill>
            </a:endParaRPr>
          </a:p>
          <a:p>
            <a:pPr marL="0" indent="0" algn="just">
              <a:spcBef>
                <a:spcPts val="0"/>
              </a:spcBef>
              <a:buNone/>
            </a:pPr>
            <a:r>
              <a:rPr lang="pt-BR" sz="2000" dirty="0" smtClean="0"/>
              <a:t>Nesse </a:t>
            </a:r>
            <a:r>
              <a:rPr lang="pt-BR" sz="2000" dirty="0"/>
              <a:t>horizonte, constatamos a busca de atualização das entidades existentes, o crescimento da sua presença e o surgimento de inúmeras iniciativas que brotaram na vida da Igreja no Brasil e outras vindas de Igrejas de outros países.  Certamente é uma tarefa difícil abordar a riqueza e a diversidade dessa presença e atuação. </a:t>
            </a:r>
          </a:p>
        </p:txBody>
      </p:sp>
    </p:spTree>
    <p:extLst>
      <p:ext uri="{BB962C8B-B14F-4D97-AF65-F5344CB8AC3E}">
        <p14:creationId xmlns:p14="http://schemas.microsoft.com/office/powerpoint/2010/main" val="24342513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94122"/>
          </a:xfrm>
          <a:solidFill>
            <a:srgbClr val="C00000"/>
          </a:solidFill>
        </p:spPr>
        <p:txBody>
          <a:bodyPr>
            <a:noAutofit/>
          </a:bodyPr>
          <a:lstStyle/>
          <a:p>
            <a:r>
              <a:rPr lang="pt-BR" sz="3600" b="1" dirty="0" smtClean="0">
                <a:solidFill>
                  <a:schemeClr val="bg1"/>
                </a:solidFill>
              </a:rPr>
              <a:t>Outras formas de organização </a:t>
            </a:r>
            <a:br>
              <a:rPr lang="pt-BR" sz="3600" b="1" dirty="0" smtClean="0">
                <a:solidFill>
                  <a:schemeClr val="bg1"/>
                </a:solidFill>
              </a:rPr>
            </a:br>
            <a:r>
              <a:rPr lang="pt-BR" sz="3600" b="1" dirty="0" smtClean="0">
                <a:solidFill>
                  <a:schemeClr val="bg1"/>
                </a:solidFill>
              </a:rPr>
              <a:t>dos cristãos leigos</a:t>
            </a:r>
            <a:endParaRPr lang="pt-BR" sz="3600" b="1" dirty="0">
              <a:solidFill>
                <a:schemeClr val="bg1"/>
              </a:solidFill>
            </a:endParaRPr>
          </a:p>
        </p:txBody>
      </p:sp>
      <p:sp>
        <p:nvSpPr>
          <p:cNvPr id="3" name="Espaço Reservado para Conteúdo 2"/>
          <p:cNvSpPr>
            <a:spLocks noGrp="1"/>
          </p:cNvSpPr>
          <p:nvPr>
            <p:ph sz="half" idx="1"/>
          </p:nvPr>
        </p:nvSpPr>
        <p:spPr>
          <a:xfrm>
            <a:off x="395536" y="1412776"/>
            <a:ext cx="4038600" cy="4968552"/>
          </a:xfrm>
        </p:spPr>
        <p:txBody>
          <a:bodyPr>
            <a:normAutofit fontScale="25000" lnSpcReduction="20000"/>
          </a:bodyPr>
          <a:lstStyle/>
          <a:p>
            <a:pPr marL="0" indent="0" algn="just">
              <a:buNone/>
            </a:pPr>
            <a:r>
              <a:rPr lang="pt-BR" dirty="0"/>
              <a:t> </a:t>
            </a:r>
            <a:r>
              <a:rPr lang="pt-BR" sz="6400" b="1" dirty="0">
                <a:solidFill>
                  <a:srgbClr val="C00000"/>
                </a:solidFill>
              </a:rPr>
              <a:t>As Comunidades Eclesiais de Base (CEBs) </a:t>
            </a:r>
            <a:r>
              <a:rPr lang="pt-BR" sz="6400" dirty="0"/>
              <a:t>vêm sendo espaço privilegiado de participação de cristãos leigos e leigas em comunhão com os pastores. </a:t>
            </a:r>
          </a:p>
          <a:p>
            <a:pPr marL="0" indent="0" algn="just">
              <a:buNone/>
            </a:pPr>
            <a:r>
              <a:rPr lang="pt-BR" sz="7200" dirty="0"/>
              <a:t>Outro espaço importante, de ação dos cristãos leigos e leigas, são </a:t>
            </a:r>
            <a:r>
              <a:rPr lang="pt-BR" sz="7200" b="1" dirty="0">
                <a:solidFill>
                  <a:srgbClr val="C00000"/>
                </a:solidFill>
              </a:rPr>
              <a:t>as </a:t>
            </a:r>
            <a:r>
              <a:rPr lang="pt-BR" sz="7200" b="1" dirty="0" smtClean="0">
                <a:solidFill>
                  <a:srgbClr val="C00000"/>
                </a:solidFill>
              </a:rPr>
              <a:t>pastorais sociais </a:t>
            </a:r>
            <a:r>
              <a:rPr lang="pt-BR" sz="7200" b="1" dirty="0" smtClean="0"/>
              <a:t>s</a:t>
            </a:r>
            <a:r>
              <a:rPr lang="pt-BR" sz="7200" dirty="0" smtClean="0"/>
              <a:t>ignificam </a:t>
            </a:r>
            <a:r>
              <a:rPr lang="pt-BR" sz="7200" dirty="0"/>
              <a:t>a solicitude e o cuidado de toda a Igreja missionária diante de situações reais de marginalização, exclusão e injustiça. </a:t>
            </a:r>
            <a:endParaRPr lang="pt-BR" sz="7200" dirty="0" smtClean="0"/>
          </a:p>
          <a:p>
            <a:pPr marL="0" indent="0">
              <a:buNone/>
            </a:pPr>
            <a:r>
              <a:rPr lang="pt-BR" sz="6400" b="1" dirty="0"/>
              <a:t>Nesse conjunto, podemos situar, também, várias entidades </a:t>
            </a:r>
            <a:r>
              <a:rPr lang="pt-BR" sz="6400" dirty="0"/>
              <a:t>:</a:t>
            </a:r>
          </a:p>
          <a:p>
            <a:pPr lvl="1"/>
            <a:r>
              <a:rPr lang="pt-BR" sz="6400" b="1" dirty="0">
                <a:solidFill>
                  <a:srgbClr val="C00000"/>
                </a:solidFill>
              </a:rPr>
              <a:t>Comissão Brasileira de Justiça e Paz (CBJP); </a:t>
            </a:r>
            <a:endParaRPr lang="pt-BR" sz="6400" dirty="0">
              <a:solidFill>
                <a:srgbClr val="C00000"/>
              </a:solidFill>
            </a:endParaRPr>
          </a:p>
          <a:p>
            <a:pPr lvl="1"/>
            <a:r>
              <a:rPr lang="pt-BR" sz="6400" b="1" dirty="0">
                <a:solidFill>
                  <a:srgbClr val="C00000"/>
                </a:solidFill>
              </a:rPr>
              <a:t>Conselho Indigenista Missionário (CIMI); </a:t>
            </a:r>
            <a:endParaRPr lang="pt-BR" sz="6400" dirty="0">
              <a:solidFill>
                <a:srgbClr val="C00000"/>
              </a:solidFill>
            </a:endParaRPr>
          </a:p>
          <a:p>
            <a:pPr lvl="1"/>
            <a:r>
              <a:rPr lang="pt-BR" sz="6400" b="1" dirty="0">
                <a:solidFill>
                  <a:srgbClr val="C00000"/>
                </a:solidFill>
              </a:rPr>
              <a:t>Comissão Pastoral da Terra (CPT); </a:t>
            </a:r>
            <a:endParaRPr lang="pt-BR" sz="6400" dirty="0">
              <a:solidFill>
                <a:srgbClr val="C00000"/>
              </a:solidFill>
            </a:endParaRPr>
          </a:p>
          <a:p>
            <a:pPr lvl="1"/>
            <a:r>
              <a:rPr lang="pt-BR" sz="6400" b="1" dirty="0">
                <a:solidFill>
                  <a:srgbClr val="C00000"/>
                </a:solidFill>
              </a:rPr>
              <a:t>Pastoral Operária, </a:t>
            </a:r>
            <a:endParaRPr lang="pt-BR" sz="6400" dirty="0">
              <a:solidFill>
                <a:srgbClr val="C00000"/>
              </a:solidFill>
            </a:endParaRPr>
          </a:p>
          <a:p>
            <a:pPr lvl="1"/>
            <a:r>
              <a:rPr lang="pt-BR" sz="6400" b="1" dirty="0">
                <a:solidFill>
                  <a:srgbClr val="C00000"/>
                </a:solidFill>
              </a:rPr>
              <a:t>Instituto Brasileiro de Desenvolvimento (IBRADES); </a:t>
            </a:r>
            <a:endParaRPr lang="pt-BR" sz="6400" dirty="0">
              <a:solidFill>
                <a:srgbClr val="C00000"/>
              </a:solidFill>
            </a:endParaRPr>
          </a:p>
          <a:p>
            <a:pPr lvl="1"/>
            <a:r>
              <a:rPr lang="pt-BR" sz="6400" b="1" dirty="0">
                <a:solidFill>
                  <a:srgbClr val="C00000"/>
                </a:solidFill>
              </a:rPr>
              <a:t>Centro Nacional de Fé e Política “</a:t>
            </a:r>
            <a:r>
              <a:rPr lang="pt-BR" sz="6400" b="1" dirty="0" smtClean="0">
                <a:solidFill>
                  <a:srgbClr val="C00000"/>
                </a:solidFill>
              </a:rPr>
              <a:t>Dom Helder </a:t>
            </a:r>
            <a:r>
              <a:rPr lang="pt-BR" sz="6400" b="1" dirty="0">
                <a:solidFill>
                  <a:srgbClr val="C00000"/>
                </a:solidFill>
              </a:rPr>
              <a:t>Câmara” (CEFEP) </a:t>
            </a:r>
            <a:endParaRPr lang="pt-BR" sz="6400" dirty="0">
              <a:solidFill>
                <a:srgbClr val="C00000"/>
              </a:solidFill>
            </a:endParaRPr>
          </a:p>
          <a:p>
            <a:pPr marL="0" indent="0" algn="just">
              <a:buNone/>
            </a:pPr>
            <a:endParaRPr lang="pt-BR" dirty="0">
              <a:solidFill>
                <a:srgbClr val="C00000"/>
              </a:solidFill>
            </a:endParaRPr>
          </a:p>
          <a:p>
            <a:pPr marL="0" indent="0" algn="just">
              <a:buNone/>
            </a:pPr>
            <a:endParaRPr lang="pt-BR" b="1" dirty="0">
              <a:solidFill>
                <a:srgbClr val="C00000"/>
              </a:solidFill>
            </a:endParaRPr>
          </a:p>
          <a:p>
            <a:endParaRPr lang="pt-BR" dirty="0"/>
          </a:p>
          <a:p>
            <a:pPr marL="0" indent="0">
              <a:buNone/>
            </a:pPr>
            <a:r>
              <a:rPr lang="pt-BR" dirty="0"/>
              <a:t> </a:t>
            </a:r>
          </a:p>
          <a:p>
            <a:endParaRPr lang="pt-BR" dirty="0"/>
          </a:p>
        </p:txBody>
      </p:sp>
      <p:sp>
        <p:nvSpPr>
          <p:cNvPr id="4" name="Espaço Reservado para Conteúdo 3"/>
          <p:cNvSpPr>
            <a:spLocks noGrp="1"/>
          </p:cNvSpPr>
          <p:nvPr>
            <p:ph sz="half" idx="2"/>
          </p:nvPr>
        </p:nvSpPr>
        <p:spPr>
          <a:xfrm>
            <a:off x="4648200" y="1412776"/>
            <a:ext cx="4038600" cy="4713387"/>
          </a:xfrm>
        </p:spPr>
        <p:txBody>
          <a:bodyPr>
            <a:normAutofit fontScale="25000" lnSpcReduction="20000"/>
          </a:bodyPr>
          <a:lstStyle/>
          <a:p>
            <a:r>
              <a:rPr lang="pt-BR" sz="7200" dirty="0" smtClean="0"/>
              <a:t>Os </a:t>
            </a:r>
            <a:r>
              <a:rPr lang="pt-BR" sz="7200" dirty="0"/>
              <a:t>trabalhos pastorais com a juventude se reorganizaram por meio das </a:t>
            </a:r>
            <a:r>
              <a:rPr lang="pt-BR" sz="7200" dirty="0" smtClean="0"/>
              <a:t> Pastorais </a:t>
            </a:r>
            <a:r>
              <a:rPr lang="pt-BR" sz="7200" dirty="0"/>
              <a:t>da </a:t>
            </a:r>
            <a:r>
              <a:rPr lang="pt-BR" sz="7200" dirty="0" smtClean="0"/>
              <a:t>Juventude: </a:t>
            </a:r>
            <a:endParaRPr lang="pt-BR" sz="7200" dirty="0"/>
          </a:p>
          <a:p>
            <a:pPr marL="0" lvl="0" indent="0">
              <a:buNone/>
            </a:pPr>
            <a:r>
              <a:rPr lang="pt-BR" sz="6400" b="1" dirty="0" smtClean="0"/>
              <a:t>juventude </a:t>
            </a:r>
            <a:r>
              <a:rPr lang="pt-BR" sz="6400" b="1" dirty="0"/>
              <a:t>do meio popular – PJMP;  	</a:t>
            </a:r>
            <a:endParaRPr lang="pt-BR" sz="6400" dirty="0"/>
          </a:p>
          <a:p>
            <a:pPr marL="0" lvl="0" indent="0">
              <a:buNone/>
            </a:pPr>
            <a:r>
              <a:rPr lang="pt-BR" sz="6400" b="1" dirty="0"/>
              <a:t>juventude de base – PJ; </a:t>
            </a:r>
            <a:endParaRPr lang="pt-BR" sz="6400" dirty="0"/>
          </a:p>
          <a:p>
            <a:pPr marL="0" lvl="0" indent="0">
              <a:buNone/>
            </a:pPr>
            <a:r>
              <a:rPr lang="pt-BR" sz="6400" b="1" dirty="0"/>
              <a:t>juventude estudantil – PJE;  		</a:t>
            </a:r>
            <a:endParaRPr lang="pt-BR" sz="6400" dirty="0"/>
          </a:p>
          <a:p>
            <a:pPr marL="0" lvl="0" indent="0">
              <a:buNone/>
            </a:pPr>
            <a:r>
              <a:rPr lang="pt-BR" sz="6400" b="1" dirty="0"/>
              <a:t>juventude rural – PJR), </a:t>
            </a:r>
            <a:endParaRPr lang="pt-BR" sz="6400" b="1" dirty="0" smtClean="0"/>
          </a:p>
          <a:p>
            <a:pPr algn="just"/>
            <a:r>
              <a:rPr lang="pt-BR" sz="6400" dirty="0"/>
              <a:t>A partir de carismas no seio do Povo de Deus nasceram, como frutos do Concílio Vaticano II, </a:t>
            </a:r>
            <a:r>
              <a:rPr lang="pt-BR" sz="6400" b="1" dirty="0">
                <a:solidFill>
                  <a:srgbClr val="C00000"/>
                </a:solidFill>
              </a:rPr>
              <a:t>novos movimentos, novas comunidades e associações de leigos, serviços e pastorais. São dons do Espírito para Igreja e o mundo. </a:t>
            </a:r>
          </a:p>
          <a:p>
            <a:endParaRPr lang="pt-BR" sz="6400" b="1" dirty="0" smtClean="0"/>
          </a:p>
          <a:p>
            <a:pPr marL="0" indent="0" algn="just">
              <a:buNone/>
            </a:pPr>
            <a:r>
              <a:rPr lang="pt-BR" sz="6400" b="1" dirty="0" smtClean="0"/>
              <a:t>“</a:t>
            </a:r>
            <a:r>
              <a:rPr lang="pt-BR" sz="6400" b="1" dirty="0"/>
              <a:t>U</a:t>
            </a:r>
            <a:r>
              <a:rPr lang="pt-BR" sz="6400" b="1" dirty="0" smtClean="0"/>
              <a:t>m </a:t>
            </a:r>
            <a:r>
              <a:rPr lang="pt-BR" sz="6400" b="1" dirty="0"/>
              <a:t>idêntico espírito de colaboração e corresponsabilidade (...) </a:t>
            </a:r>
            <a:r>
              <a:rPr lang="pt-BR" sz="6400" b="1" dirty="0" smtClean="0"/>
              <a:t>se </a:t>
            </a:r>
            <a:r>
              <a:rPr lang="pt-BR" sz="6400" b="1" dirty="0"/>
              <a:t>difundiu também entre os leigos, não apenas </a:t>
            </a:r>
            <a:r>
              <a:rPr lang="pt-BR" sz="6400" b="1" dirty="0" smtClean="0"/>
              <a:t>confirmando </a:t>
            </a:r>
            <a:r>
              <a:rPr lang="pt-BR" sz="6400" b="1" dirty="0"/>
              <a:t>as organizações de apostolado já existentes, </a:t>
            </a:r>
            <a:r>
              <a:rPr lang="pt-BR" sz="6400" b="1" dirty="0" smtClean="0"/>
              <a:t>mas </a:t>
            </a:r>
            <a:r>
              <a:rPr lang="pt-BR" sz="6400" b="1" dirty="0"/>
              <a:t>criando outras novas, que não raro se apresentam </a:t>
            </a:r>
            <a:r>
              <a:rPr lang="pt-BR" sz="6400" b="1" dirty="0" smtClean="0"/>
              <a:t>com </a:t>
            </a:r>
            <a:r>
              <a:rPr lang="pt-BR" sz="6400" b="1" dirty="0"/>
              <a:t>um aspecto diferente e uma dinâmica especial” </a:t>
            </a:r>
            <a:r>
              <a:rPr lang="pt-BR" sz="6400" dirty="0" smtClean="0"/>
              <a:t>(cf. RH</a:t>
            </a:r>
            <a:r>
              <a:rPr lang="pt-BR" sz="6400" dirty="0"/>
              <a:t>, n. 5).</a:t>
            </a:r>
          </a:p>
          <a:p>
            <a:pPr algn="just"/>
            <a:endParaRPr lang="pt-BR" sz="6400" dirty="0" smtClean="0"/>
          </a:p>
          <a:p>
            <a:r>
              <a:rPr lang="pt-BR" sz="6400" dirty="0"/>
              <a:t> </a:t>
            </a:r>
          </a:p>
          <a:p>
            <a:pPr marL="0" lvl="0" indent="0">
              <a:buNone/>
            </a:pPr>
            <a:endParaRPr lang="pt-BR" sz="6400" dirty="0"/>
          </a:p>
          <a:p>
            <a:r>
              <a:rPr lang="pt-BR" sz="800" dirty="0" smtClean="0"/>
              <a:t>A</a:t>
            </a:r>
            <a:endParaRPr lang="pt-BR" sz="6400" dirty="0"/>
          </a:p>
        </p:txBody>
      </p:sp>
    </p:spTree>
    <p:extLst>
      <p:ext uri="{BB962C8B-B14F-4D97-AF65-F5344CB8AC3E}">
        <p14:creationId xmlns:p14="http://schemas.microsoft.com/office/powerpoint/2010/main" val="40498143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2"/>
          </a:solidFill>
        </p:spPr>
        <p:txBody>
          <a:bodyPr>
            <a:normAutofit fontScale="90000"/>
          </a:bodyPr>
          <a:lstStyle/>
          <a:p>
            <a:r>
              <a:rPr lang="pt-BR" b="1" dirty="0" smtClean="0"/>
              <a:t/>
            </a:r>
            <a:br>
              <a:rPr lang="pt-BR" b="1" dirty="0" smtClean="0"/>
            </a:br>
            <a:r>
              <a:rPr lang="pt-BR" b="1" dirty="0" smtClean="0">
                <a:solidFill>
                  <a:schemeClr val="bg1"/>
                </a:solidFill>
              </a:rPr>
              <a:t>O CONSELHO NACIONAL DO </a:t>
            </a:r>
            <a:br>
              <a:rPr lang="pt-BR" b="1" dirty="0" smtClean="0">
                <a:solidFill>
                  <a:schemeClr val="bg1"/>
                </a:solidFill>
              </a:rPr>
            </a:br>
            <a:r>
              <a:rPr lang="pt-BR" b="1" dirty="0" smtClean="0">
                <a:solidFill>
                  <a:schemeClr val="bg1"/>
                </a:solidFill>
              </a:rPr>
              <a:t>LAICATO DO BRASIL</a:t>
            </a:r>
            <a:r>
              <a:rPr lang="pt-BR" dirty="0" smtClean="0"/>
              <a:t/>
            </a:r>
            <a:br>
              <a:rPr lang="pt-BR" dirty="0" smtClean="0"/>
            </a:br>
            <a:endParaRPr lang="pt-BR" dirty="0"/>
          </a:p>
        </p:txBody>
      </p:sp>
      <p:sp>
        <p:nvSpPr>
          <p:cNvPr id="3" name="Espaço Reservado para Conteúdo 2"/>
          <p:cNvSpPr>
            <a:spLocks noGrp="1"/>
          </p:cNvSpPr>
          <p:nvPr>
            <p:ph sz="half" idx="1"/>
          </p:nvPr>
        </p:nvSpPr>
        <p:spPr/>
        <p:txBody>
          <a:bodyPr>
            <a:normAutofit fontScale="92500" lnSpcReduction="10000"/>
          </a:bodyPr>
          <a:lstStyle/>
          <a:p>
            <a:pPr marL="0" indent="0" algn="just">
              <a:buNone/>
            </a:pPr>
            <a:r>
              <a:rPr lang="pt-BR" sz="2400" dirty="0" smtClean="0"/>
              <a:t>No ano </a:t>
            </a:r>
            <a:r>
              <a:rPr lang="pt-BR" sz="2400" dirty="0"/>
              <a:t>de 1970, como fruto </a:t>
            </a:r>
            <a:r>
              <a:rPr lang="pt-BR" sz="2400" dirty="0" smtClean="0"/>
              <a:t>da eclesiologia do </a:t>
            </a:r>
            <a:r>
              <a:rPr lang="pt-BR" sz="2400" dirty="0"/>
              <a:t>Concílio Vaticano II, na Igreja no Brasil, </a:t>
            </a:r>
            <a:r>
              <a:rPr lang="pt-BR" sz="2400" dirty="0" smtClean="0"/>
              <a:t>a Assembleia dos Bispos, cujo tema foi “Leigos”, sugeriu a criação de </a:t>
            </a:r>
            <a:r>
              <a:rPr lang="pt-BR" sz="2400" dirty="0"/>
              <a:t>organismo de articulação do laicato, o então Conselho Nacional dos Leigos (CNL), hoje Conselho Nacional do Laicato do Brasil (CNLB). </a:t>
            </a:r>
            <a:endParaRPr lang="pt-BR" sz="2400" dirty="0" smtClean="0"/>
          </a:p>
          <a:p>
            <a:pPr marL="0" indent="0" algn="just">
              <a:buNone/>
            </a:pPr>
            <a:r>
              <a:rPr lang="pt-BR" sz="2400" dirty="0" smtClean="0"/>
              <a:t>Esta Assembleia de 1970 significou um momento de reconciliação dos Bispos do Brasil com o laicato após 1964.</a:t>
            </a:r>
            <a:endParaRPr lang="pt-BR" sz="2400" dirty="0"/>
          </a:p>
          <a:p>
            <a:endParaRPr lang="pt-BR" dirty="0"/>
          </a:p>
        </p:txBody>
      </p:sp>
      <p:sp>
        <p:nvSpPr>
          <p:cNvPr id="4" name="Espaço Reservado para Conteúdo 3"/>
          <p:cNvSpPr>
            <a:spLocks noGrp="1"/>
          </p:cNvSpPr>
          <p:nvPr>
            <p:ph sz="half" idx="2"/>
          </p:nvPr>
        </p:nvSpPr>
        <p:spPr/>
        <p:txBody>
          <a:bodyPr>
            <a:normAutofit fontScale="92500" lnSpcReduction="10000"/>
          </a:bodyPr>
          <a:lstStyle/>
          <a:p>
            <a:pPr marL="0" indent="0" algn="just">
              <a:buNone/>
            </a:pPr>
            <a:r>
              <a:rPr lang="pt-BR" sz="2600" dirty="0"/>
              <a:t>O engajamento dos militantes da Ação Católica (AC) na política, no começo da década de 1960, e os conflitos com a hierarquia e outros segmentos leigos, bem como o golpe militar em 1964, com sua repressão, levaram os movimentos, em particular a AC, a viver um período de crise que resultou na extinção da JUC e da JEC. </a:t>
            </a:r>
          </a:p>
          <a:p>
            <a:endParaRPr lang="pt-BR" dirty="0"/>
          </a:p>
        </p:txBody>
      </p:sp>
    </p:spTree>
    <p:extLst>
      <p:ext uri="{BB962C8B-B14F-4D97-AF65-F5344CB8AC3E}">
        <p14:creationId xmlns:p14="http://schemas.microsoft.com/office/powerpoint/2010/main" val="5252110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22114"/>
          </a:xfrm>
          <a:solidFill>
            <a:schemeClr val="accent2"/>
          </a:solidFill>
        </p:spPr>
        <p:txBody>
          <a:bodyPr/>
          <a:lstStyle/>
          <a:p>
            <a:r>
              <a:rPr lang="pt-BR" b="1" dirty="0" smtClean="0">
                <a:solidFill>
                  <a:schemeClr val="bg1"/>
                </a:solidFill>
              </a:rPr>
              <a:t>CAMINHADA DO CNL</a:t>
            </a:r>
            <a:endParaRPr lang="pt-BR" b="1" dirty="0">
              <a:solidFill>
                <a:schemeClr val="bg1"/>
              </a:solidFill>
            </a:endParaRPr>
          </a:p>
        </p:txBody>
      </p:sp>
      <p:sp>
        <p:nvSpPr>
          <p:cNvPr id="3" name="Espaço Reservado para Conteúdo 2"/>
          <p:cNvSpPr>
            <a:spLocks noGrp="1"/>
          </p:cNvSpPr>
          <p:nvPr>
            <p:ph sz="half" idx="1"/>
          </p:nvPr>
        </p:nvSpPr>
        <p:spPr>
          <a:xfrm>
            <a:off x="179512" y="1340768"/>
            <a:ext cx="6408712" cy="4785395"/>
          </a:xfrm>
        </p:spPr>
        <p:txBody>
          <a:bodyPr>
            <a:normAutofit fontScale="70000" lnSpcReduction="20000"/>
          </a:bodyPr>
          <a:lstStyle/>
          <a:p>
            <a:pPr marL="0" indent="0" algn="just">
              <a:buNone/>
            </a:pPr>
            <a:endParaRPr lang="pt-BR" sz="2900" dirty="0" smtClean="0"/>
          </a:p>
          <a:p>
            <a:pPr marL="0" indent="0" algn="just">
              <a:buNone/>
            </a:pPr>
            <a:r>
              <a:rPr lang="pt-BR" sz="2900" dirty="0" smtClean="0"/>
              <a:t>Na </a:t>
            </a:r>
            <a:r>
              <a:rPr lang="pt-BR" sz="2900" dirty="0"/>
              <a:t>11ª  Assembleia Geral da CNBB, </a:t>
            </a:r>
            <a:r>
              <a:rPr lang="pt-BR" sz="2900" dirty="0" smtClean="0"/>
              <a:t>1975, foi </a:t>
            </a:r>
            <a:r>
              <a:rPr lang="pt-BR" sz="2900" dirty="0"/>
              <a:t>aprovada a criação de um futuro organismo de </a:t>
            </a:r>
            <a:r>
              <a:rPr lang="pt-BR" sz="2900" dirty="0" smtClean="0"/>
              <a:t>leigos </a:t>
            </a:r>
            <a:r>
              <a:rPr lang="pt-BR" sz="2900" dirty="0"/>
              <a:t>que culminou na criação do </a:t>
            </a:r>
            <a:r>
              <a:rPr lang="pt-BR" sz="2900" b="1" dirty="0">
                <a:solidFill>
                  <a:srgbClr val="C00000"/>
                </a:solidFill>
              </a:rPr>
              <a:t>Conselho Nacional de </a:t>
            </a:r>
            <a:r>
              <a:rPr lang="pt-BR" sz="2900" b="1" dirty="0" smtClean="0">
                <a:solidFill>
                  <a:srgbClr val="C00000"/>
                </a:solidFill>
              </a:rPr>
              <a:t>Leigos(CNL</a:t>
            </a:r>
            <a:r>
              <a:rPr lang="pt-BR" sz="2900" dirty="0" smtClean="0"/>
              <a:t>). </a:t>
            </a:r>
          </a:p>
          <a:p>
            <a:pPr marL="0" indent="0" algn="just">
              <a:buNone/>
            </a:pPr>
            <a:r>
              <a:rPr lang="pt-BR" sz="2900" dirty="0" smtClean="0"/>
              <a:t>Ao </a:t>
            </a:r>
            <a:r>
              <a:rPr lang="pt-BR" sz="2900" dirty="0"/>
              <a:t>longo da sua história, o CNL foi se estruturando em Conselhos Regionais e Diocesanos e agregando movimentos e associações </a:t>
            </a:r>
            <a:r>
              <a:rPr lang="pt-BR" sz="2900" dirty="0" smtClean="0"/>
              <a:t>laicais. A CNBB tem expressado </a:t>
            </a:r>
            <a:r>
              <a:rPr lang="pt-BR" sz="2900" dirty="0"/>
              <a:t>o reconhecimento dessa articulação do laicato brasileiro em suas Diretrizes e </a:t>
            </a:r>
            <a:r>
              <a:rPr lang="pt-BR" sz="2900" dirty="0" smtClean="0"/>
              <a:t>Planos.  </a:t>
            </a:r>
            <a:endParaRPr lang="pt-BR" sz="2900" dirty="0"/>
          </a:p>
          <a:p>
            <a:pPr marL="0" indent="0" algn="just">
              <a:buNone/>
            </a:pPr>
            <a:r>
              <a:rPr lang="pt-BR" sz="2900" dirty="0" smtClean="0"/>
              <a:t>Na </a:t>
            </a:r>
            <a:r>
              <a:rPr lang="pt-BR" sz="2900" dirty="0"/>
              <a:t>23ª Assembleia, em 1985, foi analisado o tema “Leigos”, como contribuição à preparação do Sínodo sobre os leigos em </a:t>
            </a:r>
            <a:r>
              <a:rPr lang="pt-BR" sz="2900" dirty="0" smtClean="0"/>
              <a:t>1987. </a:t>
            </a:r>
          </a:p>
          <a:p>
            <a:pPr marL="0" indent="0" algn="just">
              <a:buNone/>
            </a:pPr>
            <a:r>
              <a:rPr lang="pt-BR" b="1" dirty="0" smtClean="0">
                <a:solidFill>
                  <a:srgbClr val="C00000"/>
                </a:solidFill>
              </a:rPr>
              <a:t>O </a:t>
            </a:r>
            <a:r>
              <a:rPr lang="pt-BR" b="1" dirty="0">
                <a:solidFill>
                  <a:srgbClr val="C00000"/>
                </a:solidFill>
              </a:rPr>
              <a:t>documento de Aparecida destaca: </a:t>
            </a:r>
            <a:endParaRPr lang="pt-BR" b="1" dirty="0" smtClean="0">
              <a:solidFill>
                <a:srgbClr val="C00000"/>
              </a:solidFill>
            </a:endParaRPr>
          </a:p>
          <a:p>
            <a:pPr marL="0" indent="0" algn="just">
              <a:buNone/>
            </a:pPr>
            <a:r>
              <a:rPr lang="pt-BR" b="1" i="1" dirty="0" smtClean="0"/>
              <a:t>“</a:t>
            </a:r>
            <a:r>
              <a:rPr lang="pt-BR" b="1" i="1" dirty="0"/>
              <a:t>Reconhecemos o valor e a eficácia dos conselhos paroquiais, conselhos diocesanos e nacionais de fiéis leigos, porque incentivam a comunhão e a participação na Igreja e sua presença no mundo” </a:t>
            </a:r>
            <a:r>
              <a:rPr lang="pt-BR" dirty="0"/>
              <a:t>(</a:t>
            </a:r>
            <a:r>
              <a:rPr lang="pt-BR" dirty="0" err="1"/>
              <a:t>DAp</a:t>
            </a:r>
            <a:r>
              <a:rPr lang="pt-BR" dirty="0"/>
              <a:t>, n. 215).</a:t>
            </a:r>
          </a:p>
          <a:p>
            <a:pPr marL="0" indent="0" algn="just">
              <a:buNone/>
            </a:pPr>
            <a:endParaRPr lang="pt-BR" sz="2900" dirty="0"/>
          </a:p>
          <a:p>
            <a:endParaRPr lang="pt-BR" dirty="0"/>
          </a:p>
        </p:txBody>
      </p:sp>
      <p:pic>
        <p:nvPicPr>
          <p:cNvPr id="1026" name="Picture 2" descr="C:\Users\cefep\Pictures\Imagens  Internet\CNLB.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32240" y="2420888"/>
            <a:ext cx="2088232"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110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solidFill>
            <a:srgbClr val="00B050"/>
          </a:solidFill>
        </p:spPr>
        <p:txBody>
          <a:bodyPr>
            <a:normAutofit fontScale="90000"/>
          </a:bodyPr>
          <a:lstStyle/>
          <a:p>
            <a:r>
              <a:rPr lang="pt-BR" dirty="0"/>
              <a:t>O laicato como um todo é um “verdadeiro sujeito eclesial”</a:t>
            </a:r>
          </a:p>
        </p:txBody>
      </p:sp>
      <p:sp>
        <p:nvSpPr>
          <p:cNvPr id="5" name="Espaço Reservado para Conteúdo 4"/>
          <p:cNvSpPr>
            <a:spLocks noGrp="1"/>
          </p:cNvSpPr>
          <p:nvPr>
            <p:ph sz="half" idx="1"/>
          </p:nvPr>
        </p:nvSpPr>
        <p:spPr>
          <a:xfrm>
            <a:off x="457200" y="1600200"/>
            <a:ext cx="5050904" cy="4525963"/>
          </a:xfrm>
        </p:spPr>
        <p:txBody>
          <a:bodyPr>
            <a:normAutofit/>
          </a:bodyPr>
          <a:lstStyle/>
          <a:p>
            <a:pPr marL="0" indent="0" algn="just">
              <a:buNone/>
            </a:pPr>
            <a:r>
              <a:rPr lang="pt-BR" dirty="0"/>
              <a:t>O laicato como um todo é um “verdadeiro sujeito eclesial” (</a:t>
            </a:r>
            <a:r>
              <a:rPr lang="pt-BR" i="1" dirty="0" err="1"/>
              <a:t>DAp</a:t>
            </a:r>
            <a:r>
              <a:rPr lang="pt-BR" i="1" dirty="0"/>
              <a:t>, n. 497a</a:t>
            </a:r>
            <a:r>
              <a:rPr lang="pt-BR" dirty="0"/>
              <a:t>). Cada cristão leigo </a:t>
            </a:r>
            <a:r>
              <a:rPr lang="pt-BR" dirty="0" smtClean="0"/>
              <a:t>e </a:t>
            </a:r>
            <a:r>
              <a:rPr lang="pt-BR" dirty="0"/>
              <a:t>leiga é chamado a ser sujeito eclesial para atuar na Igreja e no mundo. Temos firme esperança de que continuarão dando grande contribuição à renovação da Igreja de Cristo e sua atuação no mundo.(1) </a:t>
            </a:r>
          </a:p>
          <a:p>
            <a:endParaRPr lang="pt-BR" dirty="0"/>
          </a:p>
        </p:txBody>
      </p:sp>
      <p:pic>
        <p:nvPicPr>
          <p:cNvPr id="8194" name="Picture 2" descr="C:\Users\cefep\Pictures\Imagens  Internet\imagesV341R8QS.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68144" y="2420889"/>
            <a:ext cx="2376263" cy="2170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6644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066130"/>
          </a:xfrm>
          <a:solidFill>
            <a:schemeClr val="accent2"/>
          </a:solidFill>
        </p:spPr>
        <p:txBody>
          <a:bodyPr>
            <a:normAutofit fontScale="90000"/>
          </a:bodyPr>
          <a:lstStyle/>
          <a:p>
            <a:r>
              <a:rPr lang="pt-BR" b="1" dirty="0" smtClean="0"/>
              <a:t/>
            </a:r>
            <a:br>
              <a:rPr lang="pt-BR" b="1" dirty="0" smtClean="0"/>
            </a:br>
            <a:r>
              <a:rPr lang="pt-BR" b="1" dirty="0" smtClean="0">
                <a:solidFill>
                  <a:schemeClr val="bg1"/>
                </a:solidFill>
              </a:rPr>
              <a:t>Formação </a:t>
            </a:r>
            <a:r>
              <a:rPr lang="pt-BR" b="1" dirty="0">
                <a:solidFill>
                  <a:schemeClr val="bg1"/>
                </a:solidFill>
              </a:rPr>
              <a:t>dos Leigos e Leigas</a:t>
            </a:r>
            <a:r>
              <a:rPr lang="pt-BR" dirty="0"/>
              <a:t/>
            </a:r>
            <a:br>
              <a:rPr lang="pt-BR" dirty="0"/>
            </a:br>
            <a:endParaRPr lang="pt-BR" dirty="0"/>
          </a:p>
        </p:txBody>
      </p:sp>
      <p:sp>
        <p:nvSpPr>
          <p:cNvPr id="3" name="Espaço Reservado para Conteúdo 2"/>
          <p:cNvSpPr>
            <a:spLocks noGrp="1"/>
          </p:cNvSpPr>
          <p:nvPr>
            <p:ph sz="half" idx="1"/>
          </p:nvPr>
        </p:nvSpPr>
        <p:spPr>
          <a:xfrm>
            <a:off x="457200" y="1600200"/>
            <a:ext cx="4038600" cy="4781128"/>
          </a:xfrm>
        </p:spPr>
        <p:txBody>
          <a:bodyPr>
            <a:normAutofit fontScale="47500" lnSpcReduction="20000"/>
          </a:bodyPr>
          <a:lstStyle/>
          <a:p>
            <a:pPr marL="0" indent="0" algn="just">
              <a:buNone/>
            </a:pPr>
            <a:r>
              <a:rPr lang="pt-BR" b="1" dirty="0" smtClean="0"/>
              <a:t>      </a:t>
            </a:r>
            <a:r>
              <a:rPr lang="pt-BR" sz="3800" b="1" dirty="0" smtClean="0"/>
              <a:t>Dever-se-á </a:t>
            </a:r>
            <a:r>
              <a:rPr lang="pt-BR" sz="3800" b="1" dirty="0"/>
              <a:t>distinguir diferentes níveis de formação no âmbito da comunidade eclesial, de forma a oferecer aos distintos sujeitos o que for conveniente e necessário à sua compreensão e vivência da fé em sua faixa etária biológica ou eclesial, começando com a iniciação à vida cristã e continuando com a formação bíblico-teológica e com as diversas formações específicas. </a:t>
            </a:r>
          </a:p>
          <a:p>
            <a:pPr marL="0" indent="0" algn="just">
              <a:buNone/>
            </a:pPr>
            <a:r>
              <a:rPr lang="pt-BR" sz="3800" b="1" dirty="0" smtClean="0"/>
              <a:t>        A </a:t>
            </a:r>
            <a:r>
              <a:rPr lang="pt-BR" sz="3800" b="1" dirty="0"/>
              <a:t>formação de sujeitos eclesiais, que implica em amadurecimento contínuo da consciência, da liberdade e da capacidade de exercer o discipulado e a missão no mundo, deve ser um compromisso e uma paixão das comunidades eclesiais. </a:t>
            </a:r>
          </a:p>
          <a:p>
            <a:endParaRPr lang="pt-BR" dirty="0"/>
          </a:p>
        </p:txBody>
      </p:sp>
      <p:sp>
        <p:nvSpPr>
          <p:cNvPr id="4" name="Espaço Reservado para Conteúdo 3"/>
          <p:cNvSpPr>
            <a:spLocks noGrp="1"/>
          </p:cNvSpPr>
          <p:nvPr>
            <p:ph sz="half" idx="2"/>
          </p:nvPr>
        </p:nvSpPr>
        <p:spPr>
          <a:xfrm>
            <a:off x="4648200" y="1600200"/>
            <a:ext cx="4038600" cy="4781128"/>
          </a:xfrm>
        </p:spPr>
        <p:txBody>
          <a:bodyPr>
            <a:normAutofit fontScale="47500" lnSpcReduction="20000"/>
          </a:bodyPr>
          <a:lstStyle/>
          <a:p>
            <a:pPr marL="0" indent="0">
              <a:buNone/>
            </a:pPr>
            <a:r>
              <a:rPr lang="pt-BR" sz="3800" dirty="0"/>
              <a:t>O </a:t>
            </a:r>
            <a:r>
              <a:rPr lang="pt-BR" sz="3800" b="1" dirty="0">
                <a:solidFill>
                  <a:srgbClr val="C00000"/>
                </a:solidFill>
              </a:rPr>
              <a:t>Documento de Aparecida </a:t>
            </a:r>
            <a:r>
              <a:rPr lang="pt-BR" sz="3800" dirty="0"/>
              <a:t>dedica especial atenção à temática da formação, ressaltando:</a:t>
            </a:r>
          </a:p>
          <a:p>
            <a:r>
              <a:rPr lang="pt-BR" sz="3800" dirty="0"/>
              <a:t>	</a:t>
            </a:r>
            <a:r>
              <a:rPr lang="pt-BR" sz="3800" b="1" i="1" dirty="0">
                <a:solidFill>
                  <a:srgbClr val="C00000"/>
                </a:solidFill>
              </a:rPr>
              <a:t>os aspectos do processo formativo</a:t>
            </a:r>
            <a:r>
              <a:rPr lang="pt-BR" sz="3800" dirty="0"/>
              <a:t>: caminho longo que requer itinerários diversificados, respeite os processos individuais e comunitários e que sejam graduais (</a:t>
            </a:r>
            <a:r>
              <a:rPr lang="pt-BR" sz="3800" dirty="0" err="1"/>
              <a:t>DAp</a:t>
            </a:r>
            <a:r>
              <a:rPr lang="pt-BR" sz="3800" dirty="0"/>
              <a:t>, n. 281);</a:t>
            </a:r>
          </a:p>
          <a:p>
            <a:r>
              <a:rPr lang="pt-BR" sz="3800" dirty="0"/>
              <a:t>	</a:t>
            </a:r>
            <a:r>
              <a:rPr lang="pt-BR" sz="3800" b="1" i="1" dirty="0">
                <a:solidFill>
                  <a:srgbClr val="C00000"/>
                </a:solidFill>
              </a:rPr>
              <a:t>o acompanhamento do discípulo</a:t>
            </a:r>
            <a:r>
              <a:rPr lang="pt-BR" sz="3800" dirty="0"/>
              <a:t>: na perspectiva do diálogo e da transformação social e atendendo a questões especificas (</a:t>
            </a:r>
            <a:r>
              <a:rPr lang="pt-BR" sz="3800" dirty="0" err="1"/>
              <a:t>DAp</a:t>
            </a:r>
            <a:r>
              <a:rPr lang="pt-BR" sz="3800" dirty="0"/>
              <a:t>, n. 283);</a:t>
            </a:r>
          </a:p>
          <a:p>
            <a:r>
              <a:rPr lang="pt-BR" sz="3800" dirty="0"/>
              <a:t>	</a:t>
            </a:r>
            <a:r>
              <a:rPr lang="pt-BR" sz="3800" b="1" i="1" dirty="0">
                <a:solidFill>
                  <a:srgbClr val="C00000"/>
                </a:solidFill>
              </a:rPr>
              <a:t>a espiritualidade</a:t>
            </a:r>
            <a:r>
              <a:rPr lang="pt-BR" sz="3800" dirty="0"/>
              <a:t>: que transforme a vida de cada discípulo em resposta aos impulsos do Espírito (</a:t>
            </a:r>
            <a:r>
              <a:rPr lang="pt-BR" sz="3800" dirty="0" err="1"/>
              <a:t>DAp</a:t>
            </a:r>
            <a:r>
              <a:rPr lang="pt-BR" sz="3800" dirty="0"/>
              <a:t>, n. 284). </a:t>
            </a:r>
          </a:p>
          <a:p>
            <a:endParaRPr lang="pt-BR" dirty="0"/>
          </a:p>
        </p:txBody>
      </p:sp>
    </p:spTree>
    <p:extLst>
      <p:ext uri="{BB962C8B-B14F-4D97-AF65-F5344CB8AC3E}">
        <p14:creationId xmlns:p14="http://schemas.microsoft.com/office/powerpoint/2010/main" val="20364285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640"/>
            <a:ext cx="8229600" cy="1800200"/>
          </a:xfrm>
          <a:solidFill>
            <a:schemeClr val="accent2"/>
          </a:solidFill>
        </p:spPr>
        <p:txBody>
          <a:bodyPr>
            <a:normAutofit fontScale="90000"/>
          </a:bodyPr>
          <a:lstStyle/>
          <a:p>
            <a:r>
              <a:rPr lang="pt-BR" b="1" dirty="0" smtClean="0"/>
              <a:t/>
            </a:r>
            <a:br>
              <a:rPr lang="pt-BR" b="1" dirty="0" smtClean="0"/>
            </a:br>
            <a:r>
              <a:rPr lang="pt-BR" b="1" dirty="0" smtClean="0">
                <a:solidFill>
                  <a:schemeClr val="bg1"/>
                </a:solidFill>
              </a:rPr>
              <a:t>Fundamentos </a:t>
            </a:r>
            <a:r>
              <a:rPr lang="pt-BR" b="1" dirty="0">
                <a:solidFill>
                  <a:schemeClr val="bg1"/>
                </a:solidFill>
              </a:rPr>
              <a:t>da </a:t>
            </a:r>
            <a:r>
              <a:rPr lang="pt-BR" b="1" dirty="0" smtClean="0">
                <a:solidFill>
                  <a:schemeClr val="bg1"/>
                </a:solidFill>
              </a:rPr>
              <a:t>Formação</a:t>
            </a:r>
            <a:br>
              <a:rPr lang="pt-BR" b="1" dirty="0" smtClean="0">
                <a:solidFill>
                  <a:schemeClr val="bg1"/>
                </a:solidFill>
              </a:rPr>
            </a:br>
            <a:r>
              <a:rPr lang="pt-BR" sz="2200" b="1" i="1" dirty="0">
                <a:solidFill>
                  <a:schemeClr val="bg1"/>
                </a:solidFill>
              </a:rPr>
              <a:t>Os cristãos leigos e leigas  são eles chamados a ser ramos da videira, </a:t>
            </a:r>
            <a:r>
              <a:rPr lang="pt-BR" sz="2200" dirty="0">
                <a:solidFill>
                  <a:schemeClr val="bg1"/>
                </a:solidFill>
              </a:rPr>
              <a:t/>
            </a:r>
            <a:br>
              <a:rPr lang="pt-BR" sz="2200" dirty="0">
                <a:solidFill>
                  <a:schemeClr val="bg1"/>
                </a:solidFill>
              </a:rPr>
            </a:br>
            <a:r>
              <a:rPr lang="pt-BR" sz="2200" b="1" i="1" dirty="0">
                <a:solidFill>
                  <a:schemeClr val="bg1"/>
                </a:solidFill>
              </a:rPr>
              <a:t>chamados a “crescer, amadurecer continuamente, dar cada vez mais fruto</a:t>
            </a:r>
            <a:r>
              <a:rPr lang="pt-BR" sz="2200" b="1" i="1" dirty="0" smtClean="0">
                <a:solidFill>
                  <a:schemeClr val="bg1"/>
                </a:solidFill>
              </a:rPr>
              <a:t>”</a:t>
            </a:r>
            <a:br>
              <a:rPr lang="pt-BR" sz="2200" b="1" i="1" dirty="0" smtClean="0">
                <a:solidFill>
                  <a:schemeClr val="bg1"/>
                </a:solidFill>
              </a:rPr>
            </a:br>
            <a:r>
              <a:rPr lang="pt-BR" sz="2000" b="1" i="1" dirty="0" smtClean="0">
                <a:solidFill>
                  <a:schemeClr val="bg1"/>
                </a:solidFill>
              </a:rPr>
              <a:t> </a:t>
            </a:r>
            <a:r>
              <a:rPr lang="pt-BR" sz="2000" dirty="0">
                <a:solidFill>
                  <a:schemeClr val="bg1"/>
                </a:solidFill>
              </a:rPr>
              <a:t>(</a:t>
            </a:r>
            <a:r>
              <a:rPr lang="pt-BR" sz="2000" dirty="0" err="1">
                <a:solidFill>
                  <a:schemeClr val="bg1"/>
                </a:solidFill>
              </a:rPr>
              <a:t>CfL</a:t>
            </a:r>
            <a:r>
              <a:rPr lang="pt-BR" sz="2000" dirty="0">
                <a:solidFill>
                  <a:schemeClr val="bg1"/>
                </a:solidFill>
              </a:rPr>
              <a:t>, n. 57). </a:t>
            </a:r>
            <a:br>
              <a:rPr lang="pt-BR" sz="2000" dirty="0">
                <a:solidFill>
                  <a:schemeClr val="bg1"/>
                </a:solidFill>
              </a:rPr>
            </a:br>
            <a:r>
              <a:rPr lang="pt-BR" sz="2000" dirty="0">
                <a:solidFill>
                  <a:schemeClr val="bg1"/>
                </a:solidFill>
              </a:rPr>
              <a:t/>
            </a:r>
            <a:br>
              <a:rPr lang="pt-BR" sz="2000" dirty="0">
                <a:solidFill>
                  <a:schemeClr val="bg1"/>
                </a:solidFill>
              </a:rPr>
            </a:br>
            <a:endParaRPr lang="pt-BR" sz="2000" dirty="0">
              <a:solidFill>
                <a:schemeClr val="bg1"/>
              </a:solidFill>
            </a:endParaRPr>
          </a:p>
        </p:txBody>
      </p:sp>
      <p:sp>
        <p:nvSpPr>
          <p:cNvPr id="3" name="Espaço Reservado para Conteúdo 2"/>
          <p:cNvSpPr>
            <a:spLocks noGrp="1"/>
          </p:cNvSpPr>
          <p:nvPr>
            <p:ph sz="half" idx="1"/>
          </p:nvPr>
        </p:nvSpPr>
        <p:spPr>
          <a:xfrm>
            <a:off x="251520" y="2060848"/>
            <a:ext cx="4104456" cy="4248472"/>
          </a:xfrm>
        </p:spPr>
        <p:txBody>
          <a:bodyPr>
            <a:normAutofit fontScale="55000" lnSpcReduction="20000"/>
          </a:bodyPr>
          <a:lstStyle/>
          <a:p>
            <a:pPr marL="0" indent="0" algn="just">
              <a:buNone/>
            </a:pPr>
            <a:r>
              <a:rPr lang="pt-BR" sz="3200" dirty="0"/>
              <a:t>A formação deve contribuir para que os cristãos leigos e leigas vivam o seguimento de Jesus Cristo e deem uma resposta do que significa ser </a:t>
            </a:r>
            <a:r>
              <a:rPr lang="pt-BR" sz="3200" dirty="0" smtClean="0"/>
              <a:t>cristão.</a:t>
            </a:r>
            <a:endParaRPr lang="pt-BR" sz="3200" dirty="0"/>
          </a:p>
          <a:p>
            <a:pPr marL="0" indent="0" algn="just">
              <a:buNone/>
            </a:pPr>
            <a:r>
              <a:rPr lang="pt-BR" sz="3200" dirty="0"/>
              <a:t>Para pensar a formação, devemos fazê-lo a partir dos sinais dos tempos, do nosso continente marcado pela cultura cristã e pela pobreza. </a:t>
            </a:r>
            <a:r>
              <a:rPr lang="pt-BR" sz="3200" dirty="0" smtClean="0"/>
              <a:t>A </a:t>
            </a:r>
            <a:r>
              <a:rPr lang="pt-BR" sz="3200" dirty="0"/>
              <a:t>formação é decisiva para a maturidade dos cristãos leigos e leigas. A formação bíblica, catequética, litúrgica, moral e espiritual é a base de todo o processo formativo. </a:t>
            </a:r>
          </a:p>
          <a:p>
            <a:pPr marL="0" indent="0" algn="just">
              <a:buNone/>
            </a:pPr>
            <a:r>
              <a:rPr lang="pt-BR" sz="3200" dirty="0"/>
              <a:t>Do ponto de vista metodológico é importante contemplar a relação entre teoria e prática, a pedagogia participativa em vista do exercício da liderança, numa perspectiva de </a:t>
            </a:r>
            <a:r>
              <a:rPr lang="pt-BR" sz="3200" dirty="0" err="1"/>
              <a:t>inculturação</a:t>
            </a:r>
            <a:r>
              <a:rPr lang="pt-BR" sz="3200" dirty="0"/>
              <a:t>. </a:t>
            </a:r>
          </a:p>
          <a:p>
            <a:endParaRPr lang="pt-BR" dirty="0"/>
          </a:p>
        </p:txBody>
      </p:sp>
      <p:sp>
        <p:nvSpPr>
          <p:cNvPr id="4" name="Espaço Reservado para Conteúdo 3"/>
          <p:cNvSpPr>
            <a:spLocks noGrp="1"/>
          </p:cNvSpPr>
          <p:nvPr>
            <p:ph sz="half" idx="2"/>
          </p:nvPr>
        </p:nvSpPr>
        <p:spPr>
          <a:xfrm>
            <a:off x="4499992" y="1988840"/>
            <a:ext cx="4186808" cy="4248472"/>
          </a:xfrm>
        </p:spPr>
        <p:txBody>
          <a:bodyPr>
            <a:noAutofit/>
          </a:bodyPr>
          <a:lstStyle/>
          <a:p>
            <a:pPr marL="0" indent="0" algn="just">
              <a:buNone/>
            </a:pPr>
            <a:r>
              <a:rPr lang="pt-BR" sz="2000" dirty="0"/>
              <a:t>A </a:t>
            </a:r>
            <a:r>
              <a:rPr lang="pt-BR" sz="2000" b="1" dirty="0">
                <a:solidFill>
                  <a:srgbClr val="C00000"/>
                </a:solidFill>
              </a:rPr>
              <a:t>Doutrina Social da Igreja </a:t>
            </a:r>
            <a:r>
              <a:rPr lang="pt-BR" sz="2000" dirty="0"/>
              <a:t>é um precioso tesouro que oferece critérios e valores, respostas e rumos para as necessidades, as perguntas, e os questionamentos da ordem social, em vista do bem comum. Fundamentada nas Escrituras, nos Santos Padres, no testemunho de tantos santos e santas, no Concílio Vaticano II e, na América Latina, nas Conferências de Medellín, Puebla, Santo Domingo, Aparecida e agora na </a:t>
            </a:r>
            <a:r>
              <a:rPr lang="pt-BR" sz="2000" b="1" i="1" dirty="0" err="1">
                <a:solidFill>
                  <a:srgbClr val="C00000"/>
                </a:solidFill>
              </a:rPr>
              <a:t>Evangelii</a:t>
            </a:r>
            <a:r>
              <a:rPr lang="pt-BR" sz="2000" b="1" i="1" dirty="0">
                <a:solidFill>
                  <a:srgbClr val="C00000"/>
                </a:solidFill>
              </a:rPr>
              <a:t> </a:t>
            </a:r>
            <a:r>
              <a:rPr lang="pt-BR" sz="2000" b="1" i="1" dirty="0" err="1">
                <a:solidFill>
                  <a:srgbClr val="C00000"/>
                </a:solidFill>
              </a:rPr>
              <a:t>Gaudium</a:t>
            </a:r>
            <a:r>
              <a:rPr lang="pt-BR" sz="2000" dirty="0"/>
              <a:t>. Ilumina a dimensão social da fé e a implantação do Reino na sociedade. </a:t>
            </a:r>
          </a:p>
        </p:txBody>
      </p:sp>
    </p:spTree>
    <p:extLst>
      <p:ext uri="{BB962C8B-B14F-4D97-AF65-F5344CB8AC3E}">
        <p14:creationId xmlns:p14="http://schemas.microsoft.com/office/powerpoint/2010/main" val="32360113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88640"/>
            <a:ext cx="8229600" cy="850106"/>
          </a:xfrm>
          <a:solidFill>
            <a:srgbClr val="FFC000"/>
          </a:solidFill>
        </p:spPr>
        <p:txBody>
          <a:bodyPr>
            <a:normAutofit fontScale="90000"/>
          </a:bodyPr>
          <a:lstStyle/>
          <a:p>
            <a:r>
              <a:rPr lang="pt-BR" b="1" dirty="0" smtClean="0"/>
              <a:t/>
            </a:r>
            <a:br>
              <a:rPr lang="pt-BR" b="1" dirty="0" smtClean="0"/>
            </a:br>
            <a:r>
              <a:rPr lang="pt-BR" b="1" dirty="0" smtClean="0"/>
              <a:t/>
            </a:r>
            <a:br>
              <a:rPr lang="pt-BR" b="1" dirty="0" smtClean="0"/>
            </a:br>
            <a:r>
              <a:rPr lang="pt-BR" b="1" dirty="0" smtClean="0"/>
              <a:t>Projeto </a:t>
            </a:r>
            <a:r>
              <a:rPr lang="pt-BR" b="1" dirty="0"/>
              <a:t>Diocesano de Formação</a:t>
            </a:r>
            <a:r>
              <a:rPr lang="pt-BR" dirty="0"/>
              <a:t/>
            </a:r>
            <a:br>
              <a:rPr lang="pt-BR" dirty="0"/>
            </a:br>
            <a:r>
              <a:rPr lang="pt-BR" dirty="0" smtClean="0"/>
              <a:t> </a:t>
            </a:r>
            <a:r>
              <a:rPr lang="pt-BR" dirty="0"/>
              <a:t/>
            </a:r>
            <a:br>
              <a:rPr lang="pt-BR" dirty="0"/>
            </a:br>
            <a:endParaRPr lang="pt-BR" dirty="0"/>
          </a:p>
        </p:txBody>
      </p:sp>
      <p:sp>
        <p:nvSpPr>
          <p:cNvPr id="3" name="Espaço Reservado para Conteúdo 2"/>
          <p:cNvSpPr>
            <a:spLocks noGrp="1"/>
          </p:cNvSpPr>
          <p:nvPr>
            <p:ph sz="half" idx="1"/>
          </p:nvPr>
        </p:nvSpPr>
        <p:spPr>
          <a:xfrm>
            <a:off x="457200" y="1124744"/>
            <a:ext cx="4038600" cy="5001419"/>
          </a:xfrm>
        </p:spPr>
        <p:txBody>
          <a:bodyPr>
            <a:noAutofit/>
          </a:bodyPr>
          <a:lstStyle/>
          <a:p>
            <a:pPr marL="0" indent="0" algn="just">
              <a:buNone/>
            </a:pPr>
            <a:endParaRPr lang="pt-BR" sz="1800" b="1" i="1" dirty="0" smtClean="0">
              <a:solidFill>
                <a:srgbClr val="C00000"/>
              </a:solidFill>
            </a:endParaRPr>
          </a:p>
          <a:p>
            <a:pPr marL="0" indent="0" algn="just">
              <a:buNone/>
            </a:pPr>
            <a:r>
              <a:rPr lang="pt-BR" sz="1800" b="1" i="1" dirty="0" smtClean="0">
                <a:solidFill>
                  <a:srgbClr val="C00000"/>
                </a:solidFill>
              </a:rPr>
              <a:t>A </a:t>
            </a:r>
            <a:r>
              <a:rPr lang="pt-BR" sz="1800" b="1" i="1" dirty="0">
                <a:solidFill>
                  <a:srgbClr val="C00000"/>
                </a:solidFill>
              </a:rPr>
              <a:t>formação dos leigos e leigas precisa ser uma das prioridades da Igreja Particular</a:t>
            </a:r>
            <a:r>
              <a:rPr lang="pt-BR" sz="1800" dirty="0">
                <a:solidFill>
                  <a:srgbClr val="C00000"/>
                </a:solidFill>
              </a:rPr>
              <a:t>” (Doc. 102, n. 92). </a:t>
            </a:r>
          </a:p>
          <a:p>
            <a:pPr marL="0" indent="0" algn="just">
              <a:buNone/>
            </a:pPr>
            <a:r>
              <a:rPr lang="pt-BR" sz="1800" b="1" dirty="0"/>
              <a:t>Para isto, é indispensável um projeto diocesano de formação que contemple</a:t>
            </a:r>
            <a:r>
              <a:rPr lang="pt-BR" sz="1800" b="1" dirty="0" smtClean="0"/>
              <a:t>:</a:t>
            </a:r>
          </a:p>
          <a:p>
            <a:pPr algn="just"/>
            <a:r>
              <a:rPr lang="pt-BR" sz="1800" dirty="0" smtClean="0"/>
              <a:t> </a:t>
            </a:r>
            <a:r>
              <a:rPr lang="pt-BR" sz="1800" b="1" dirty="0" smtClean="0"/>
              <a:t>objetivos</a:t>
            </a:r>
            <a:r>
              <a:rPr lang="pt-BR" sz="1800" b="1" dirty="0"/>
              <a:t>, diretrizes, prioridades, atividades, lugares e  meios, articulando-os  com o plano de pastoral;</a:t>
            </a:r>
            <a:endParaRPr lang="pt-BR" sz="1800" dirty="0"/>
          </a:p>
          <a:p>
            <a:pPr algn="just"/>
            <a:r>
              <a:rPr lang="pt-BR" sz="1800" b="1" dirty="0" smtClean="0"/>
              <a:t>formação </a:t>
            </a:r>
            <a:r>
              <a:rPr lang="pt-BR" sz="1800" b="1" dirty="0"/>
              <a:t>básica de todos os membros da comunidade; </a:t>
            </a:r>
            <a:endParaRPr lang="pt-BR" sz="1800" dirty="0"/>
          </a:p>
          <a:p>
            <a:pPr algn="just"/>
            <a:r>
              <a:rPr lang="pt-BR" sz="1800" b="1" dirty="0" smtClean="0"/>
              <a:t>formação </a:t>
            </a:r>
            <a:r>
              <a:rPr lang="pt-BR" sz="1800" b="1" dirty="0"/>
              <a:t>específica, conforme os vários campos de missão, especialmente de quem atua na sociedade e dos formadores;</a:t>
            </a:r>
            <a:endParaRPr lang="pt-BR" sz="1800" dirty="0"/>
          </a:p>
          <a:p>
            <a:pPr algn="just"/>
            <a:r>
              <a:rPr lang="pt-BR" sz="1800" b="1" dirty="0" smtClean="0"/>
              <a:t>aprimoramento </a:t>
            </a:r>
            <a:r>
              <a:rPr lang="pt-BR" sz="1800" b="1" dirty="0"/>
              <a:t>bíblico-teológico;</a:t>
            </a:r>
            <a:endParaRPr lang="pt-BR" sz="1800" dirty="0"/>
          </a:p>
          <a:p>
            <a:pPr marL="0" indent="0">
              <a:buNone/>
            </a:pPr>
            <a:r>
              <a:rPr lang="pt-BR" sz="1800" dirty="0"/>
              <a:t> </a:t>
            </a:r>
          </a:p>
        </p:txBody>
      </p:sp>
      <p:sp>
        <p:nvSpPr>
          <p:cNvPr id="4" name="Espaço Reservado para Conteúdo 3"/>
          <p:cNvSpPr>
            <a:spLocks noGrp="1"/>
          </p:cNvSpPr>
          <p:nvPr>
            <p:ph sz="half" idx="2"/>
          </p:nvPr>
        </p:nvSpPr>
        <p:spPr>
          <a:xfrm>
            <a:off x="4648200" y="1052736"/>
            <a:ext cx="4038600" cy="5073427"/>
          </a:xfrm>
        </p:spPr>
        <p:txBody>
          <a:bodyPr>
            <a:normAutofit/>
          </a:bodyPr>
          <a:lstStyle/>
          <a:p>
            <a:pPr lvl="0"/>
            <a:r>
              <a:rPr lang="pt-BR" sz="1900" b="1" dirty="0" smtClean="0"/>
              <a:t>presença </a:t>
            </a:r>
            <a:r>
              <a:rPr lang="pt-BR" sz="1900" b="1" dirty="0"/>
              <a:t>de cristãos leigos e </a:t>
            </a:r>
            <a:r>
              <a:rPr lang="pt-BR" sz="1800" b="1" dirty="0"/>
              <a:t>leigas, na coordenação, e execução do projeto; </a:t>
            </a:r>
            <a:endParaRPr lang="pt-BR" sz="1800" dirty="0"/>
          </a:p>
          <a:p>
            <a:r>
              <a:rPr lang="pt-BR" sz="1800" dirty="0"/>
              <a:t> </a:t>
            </a:r>
            <a:r>
              <a:rPr lang="pt-BR" sz="1800" b="1" dirty="0" smtClean="0"/>
              <a:t>diálogo </a:t>
            </a:r>
            <a:r>
              <a:rPr lang="pt-BR" sz="1800" b="1" dirty="0"/>
              <a:t>com as diferentes formas organizativas dos cristãos leigos e leigas presentes nas dioceses sobre o seu processo </a:t>
            </a:r>
            <a:r>
              <a:rPr lang="pt-BR" sz="1800" b="1" dirty="0" smtClean="0"/>
              <a:t>formativo;</a:t>
            </a:r>
            <a:endParaRPr lang="pt-BR" sz="1800" dirty="0"/>
          </a:p>
          <a:p>
            <a:r>
              <a:rPr lang="pt-BR" sz="1800" dirty="0"/>
              <a:t> </a:t>
            </a:r>
            <a:r>
              <a:rPr lang="pt-BR" sz="1800" b="1" dirty="0" smtClean="0"/>
              <a:t>união </a:t>
            </a:r>
            <a:r>
              <a:rPr lang="pt-BR" sz="1800" b="1" dirty="0"/>
              <a:t>entre fé, vida e liturgia para a autenticidade da vida comunitária e testemunho evangélico na transformação da sociedade. </a:t>
            </a:r>
            <a:endParaRPr lang="pt-BR" sz="1800" dirty="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p:txBody>
      </p:sp>
      <p:pic>
        <p:nvPicPr>
          <p:cNvPr id="2050" name="Picture 2" descr="C:\Users\cefep\Pictures\Imagens  Internet\downloa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221088"/>
            <a:ext cx="239077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3566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C00000"/>
          </a:solidFill>
        </p:spPr>
        <p:txBody>
          <a:bodyPr>
            <a:normAutofit fontScale="90000"/>
          </a:bodyPr>
          <a:lstStyle/>
          <a:p>
            <a:r>
              <a:rPr lang="pt-BR" b="1" dirty="0" smtClean="0"/>
              <a:t/>
            </a:r>
            <a:br>
              <a:rPr lang="pt-BR" b="1" dirty="0" smtClean="0"/>
            </a:br>
            <a:r>
              <a:rPr lang="pt-BR" b="1" dirty="0" smtClean="0">
                <a:solidFill>
                  <a:schemeClr val="bg1"/>
                </a:solidFill>
              </a:rPr>
              <a:t>Ação </a:t>
            </a:r>
            <a:r>
              <a:rPr lang="pt-BR" b="1" dirty="0">
                <a:solidFill>
                  <a:schemeClr val="bg1"/>
                </a:solidFill>
              </a:rPr>
              <a:t>transformadora dos </a:t>
            </a:r>
            <a:r>
              <a:rPr lang="pt-BR" dirty="0">
                <a:solidFill>
                  <a:schemeClr val="bg1"/>
                </a:solidFill>
              </a:rPr>
              <a:t/>
            </a:r>
            <a:br>
              <a:rPr lang="pt-BR" dirty="0">
                <a:solidFill>
                  <a:schemeClr val="bg1"/>
                </a:solidFill>
              </a:rPr>
            </a:br>
            <a:r>
              <a:rPr lang="pt-BR" b="1" dirty="0">
                <a:solidFill>
                  <a:schemeClr val="bg1"/>
                </a:solidFill>
              </a:rPr>
              <a:t>cristãos leigos e leigas no mundo</a:t>
            </a:r>
            <a:r>
              <a:rPr lang="pt-BR" dirty="0"/>
              <a:t/>
            </a:r>
            <a:br>
              <a:rPr lang="pt-BR" dirty="0"/>
            </a:br>
            <a:endParaRPr lang="pt-BR" dirty="0"/>
          </a:p>
        </p:txBody>
      </p:sp>
      <p:sp>
        <p:nvSpPr>
          <p:cNvPr id="3" name="Espaço Reservado para Conteúdo 2"/>
          <p:cNvSpPr>
            <a:spLocks noGrp="1"/>
          </p:cNvSpPr>
          <p:nvPr>
            <p:ph sz="half" idx="1"/>
          </p:nvPr>
        </p:nvSpPr>
        <p:spPr>
          <a:xfrm>
            <a:off x="179512" y="1600200"/>
            <a:ext cx="3888432" cy="4525963"/>
          </a:xfrm>
        </p:spPr>
        <p:txBody>
          <a:bodyPr>
            <a:normAutofit fontScale="70000" lnSpcReduction="20000"/>
          </a:bodyPr>
          <a:lstStyle/>
          <a:p>
            <a:endParaRPr lang="pt-BR" dirty="0" smtClean="0"/>
          </a:p>
          <a:p>
            <a:pPr marL="0" indent="0" algn="just">
              <a:buNone/>
            </a:pPr>
            <a:r>
              <a:rPr lang="pt-BR" dirty="0" smtClean="0"/>
              <a:t>O </a:t>
            </a:r>
            <a:r>
              <a:rPr lang="pt-BR" dirty="0"/>
              <a:t>significado da relação entre a Igreja e o mundo vem de uma grandeza maior que é o Reino de Deus, do qual a Igreja é germe e início, sinal e instrumento (LG, n. 5). </a:t>
            </a:r>
          </a:p>
          <a:p>
            <a:pPr marL="0" indent="0" algn="just">
              <a:buNone/>
            </a:pPr>
            <a:r>
              <a:rPr lang="pt-BR" dirty="0" smtClean="0"/>
              <a:t>A </a:t>
            </a:r>
            <a:r>
              <a:rPr lang="pt-BR" dirty="0"/>
              <a:t>Igreja é chamada a ser sinal e promotora do Reino de Deus. Dessa convicção ela se nutre e nessa direção se organiza em suas estruturas, funções e serviços. </a:t>
            </a:r>
          </a:p>
          <a:p>
            <a:pPr marL="0" indent="0" algn="just">
              <a:buNone/>
            </a:pPr>
            <a:r>
              <a:rPr lang="pt-BR" b="1" dirty="0">
                <a:solidFill>
                  <a:srgbClr val="C00000"/>
                </a:solidFill>
              </a:rPr>
              <a:t>Como</a:t>
            </a:r>
            <a:r>
              <a:rPr lang="pt-BR" dirty="0"/>
              <a:t> </a:t>
            </a:r>
            <a:r>
              <a:rPr lang="pt-BR" b="1" dirty="0">
                <a:solidFill>
                  <a:srgbClr val="C00000"/>
                </a:solidFill>
              </a:rPr>
              <a:t>membros da Igreja e verdadeiros sujeitos eclesiais, os cristãos leigos e leigas, a partir de sua conversão pessoal, tornam-se agentes transformadores da realidade.</a:t>
            </a:r>
          </a:p>
          <a:p>
            <a:endParaRPr lang="pt-BR" dirty="0"/>
          </a:p>
        </p:txBody>
      </p:sp>
      <p:sp>
        <p:nvSpPr>
          <p:cNvPr id="4" name="Espaço Reservado para Conteúdo 3"/>
          <p:cNvSpPr>
            <a:spLocks noGrp="1"/>
          </p:cNvSpPr>
          <p:nvPr>
            <p:ph sz="half" idx="2"/>
          </p:nvPr>
        </p:nvSpPr>
        <p:spPr>
          <a:xfrm>
            <a:off x="4067944" y="1600200"/>
            <a:ext cx="4968552" cy="4781128"/>
          </a:xfrm>
          <a:solidFill>
            <a:schemeClr val="accent2"/>
          </a:solidFill>
          <a:ln>
            <a:solidFill>
              <a:schemeClr val="accent2">
                <a:lumMod val="20000"/>
                <a:lumOff val="80000"/>
              </a:schemeClr>
            </a:solidFill>
          </a:ln>
        </p:spPr>
        <p:txBody>
          <a:bodyPr>
            <a:noAutofit/>
          </a:bodyPr>
          <a:lstStyle/>
          <a:p>
            <a:pPr marL="0" indent="0" algn="just">
              <a:buNone/>
            </a:pPr>
            <a:r>
              <a:rPr lang="pt-BR" sz="2000" b="1" u="sng" dirty="0" smtClean="0">
                <a:solidFill>
                  <a:schemeClr val="bg1"/>
                </a:solidFill>
              </a:rPr>
              <a:t>Modos de ação transformadora</a:t>
            </a:r>
          </a:p>
          <a:p>
            <a:pPr marL="0" indent="0" algn="just">
              <a:buNone/>
            </a:pPr>
            <a:r>
              <a:rPr lang="pt-BR" sz="1700" b="1" dirty="0" smtClean="0">
                <a:solidFill>
                  <a:schemeClr val="bg1"/>
                </a:solidFill>
              </a:rPr>
              <a:t>O </a:t>
            </a:r>
            <a:r>
              <a:rPr lang="pt-BR" sz="1700" b="1" i="1" dirty="0">
                <a:solidFill>
                  <a:schemeClr val="bg1"/>
                </a:solidFill>
              </a:rPr>
              <a:t>testemunho</a:t>
            </a:r>
            <a:r>
              <a:rPr lang="pt-BR" sz="1700" b="1" dirty="0">
                <a:solidFill>
                  <a:schemeClr val="bg1"/>
                </a:solidFill>
              </a:rPr>
              <a:t>, como presença que anuncia Jesus </a:t>
            </a:r>
            <a:r>
              <a:rPr lang="pt-BR" sz="1700" b="1" dirty="0" smtClean="0">
                <a:solidFill>
                  <a:schemeClr val="bg1"/>
                </a:solidFill>
              </a:rPr>
              <a:t>Cristo; A </a:t>
            </a:r>
            <a:r>
              <a:rPr lang="pt-BR" sz="1700" b="1" i="1" dirty="0">
                <a:solidFill>
                  <a:schemeClr val="bg1"/>
                </a:solidFill>
              </a:rPr>
              <a:t>ética e a competência</a:t>
            </a:r>
            <a:r>
              <a:rPr lang="pt-BR" sz="1700" b="1" dirty="0">
                <a:solidFill>
                  <a:schemeClr val="bg1"/>
                </a:solidFill>
              </a:rPr>
              <a:t>, no exercício de sua própria atividade </a:t>
            </a:r>
            <a:r>
              <a:rPr lang="pt-BR" sz="1700" b="1" dirty="0" smtClean="0">
                <a:solidFill>
                  <a:schemeClr val="bg1"/>
                </a:solidFill>
              </a:rPr>
              <a:t>profissional; O </a:t>
            </a:r>
            <a:r>
              <a:rPr lang="pt-BR" sz="1700" b="1" i="1" dirty="0">
                <a:solidFill>
                  <a:schemeClr val="bg1"/>
                </a:solidFill>
              </a:rPr>
              <a:t>anúncio </a:t>
            </a:r>
            <a:r>
              <a:rPr lang="pt-BR" sz="1700" b="1" i="1" dirty="0" err="1">
                <a:solidFill>
                  <a:schemeClr val="bg1"/>
                </a:solidFill>
              </a:rPr>
              <a:t>querigmático</a:t>
            </a:r>
            <a:r>
              <a:rPr lang="pt-BR" sz="1700" b="1" dirty="0">
                <a:solidFill>
                  <a:schemeClr val="bg1"/>
                </a:solidFill>
              </a:rPr>
              <a:t>, nos diversos encontros </a:t>
            </a:r>
            <a:r>
              <a:rPr lang="pt-BR" sz="1700" b="1" dirty="0" err="1" smtClean="0">
                <a:solidFill>
                  <a:schemeClr val="bg1"/>
                </a:solidFill>
              </a:rPr>
              <a:t>pessoais;Os</a:t>
            </a:r>
            <a:r>
              <a:rPr lang="pt-BR" sz="1700" b="1" dirty="0" smtClean="0">
                <a:solidFill>
                  <a:schemeClr val="bg1"/>
                </a:solidFill>
              </a:rPr>
              <a:t> </a:t>
            </a:r>
            <a:r>
              <a:rPr lang="pt-BR" sz="1700" b="1" i="1" dirty="0">
                <a:solidFill>
                  <a:schemeClr val="bg1"/>
                </a:solidFill>
              </a:rPr>
              <a:t>serviços, pastorais, ministérios</a:t>
            </a:r>
            <a:r>
              <a:rPr lang="pt-BR" sz="1700" b="1" dirty="0">
                <a:solidFill>
                  <a:schemeClr val="bg1"/>
                </a:solidFill>
              </a:rPr>
              <a:t> e outras expressões organizadas pela própria </a:t>
            </a:r>
            <a:r>
              <a:rPr lang="pt-BR" sz="1700" b="1" dirty="0" smtClean="0">
                <a:solidFill>
                  <a:schemeClr val="bg1"/>
                </a:solidFill>
              </a:rPr>
              <a:t>Igreja; A </a:t>
            </a:r>
            <a:r>
              <a:rPr lang="pt-BR" sz="1700" b="1" i="1" dirty="0">
                <a:solidFill>
                  <a:schemeClr val="bg1"/>
                </a:solidFill>
              </a:rPr>
              <a:t>inserção na vida social</a:t>
            </a:r>
            <a:r>
              <a:rPr lang="pt-BR" sz="1700" b="1" dirty="0">
                <a:solidFill>
                  <a:schemeClr val="bg1"/>
                </a:solidFill>
              </a:rPr>
              <a:t>, através das pastorais </a:t>
            </a:r>
            <a:r>
              <a:rPr lang="pt-BR" sz="1700" b="1" dirty="0" smtClean="0">
                <a:solidFill>
                  <a:schemeClr val="bg1"/>
                </a:solidFill>
              </a:rPr>
              <a:t>sociais; Os </a:t>
            </a:r>
            <a:r>
              <a:rPr lang="pt-BR" sz="1700" b="1" i="1" dirty="0">
                <a:solidFill>
                  <a:schemeClr val="bg1"/>
                </a:solidFill>
              </a:rPr>
              <a:t>meios de organização e atuação na vida cultural e </a:t>
            </a:r>
            <a:r>
              <a:rPr lang="pt-BR" sz="1700" b="1" i="1" dirty="0" smtClean="0">
                <a:solidFill>
                  <a:schemeClr val="bg1"/>
                </a:solidFill>
              </a:rPr>
              <a:t>política</a:t>
            </a:r>
            <a:r>
              <a:rPr lang="pt-BR" sz="1700" b="1" dirty="0" smtClean="0">
                <a:solidFill>
                  <a:schemeClr val="bg1"/>
                </a:solidFill>
              </a:rPr>
              <a:t>. </a:t>
            </a:r>
            <a:endParaRPr lang="pt-BR" sz="1700" b="1" dirty="0">
              <a:solidFill>
                <a:schemeClr val="bg1"/>
              </a:solidFill>
            </a:endParaRPr>
          </a:p>
          <a:p>
            <a:pPr marL="0" indent="0" algn="just">
              <a:buNone/>
            </a:pPr>
            <a:r>
              <a:rPr lang="pt-BR" sz="1700" b="1" dirty="0" smtClean="0">
                <a:solidFill>
                  <a:schemeClr val="bg1"/>
                </a:solidFill>
              </a:rPr>
              <a:t>Isto </a:t>
            </a:r>
            <a:r>
              <a:rPr lang="pt-BR" sz="1700" b="1" dirty="0">
                <a:solidFill>
                  <a:schemeClr val="bg1"/>
                </a:solidFill>
              </a:rPr>
              <a:t>é tarefa permanente que solicita a atitude profunda de fé e o aprofundamento da razão. </a:t>
            </a:r>
          </a:p>
          <a:p>
            <a:pPr marL="0" indent="0" algn="just">
              <a:buNone/>
            </a:pPr>
            <a:r>
              <a:rPr lang="pt-BR" sz="1700" b="1" dirty="0" smtClean="0">
                <a:solidFill>
                  <a:schemeClr val="bg1"/>
                </a:solidFill>
              </a:rPr>
              <a:t>O </a:t>
            </a:r>
            <a:r>
              <a:rPr lang="pt-BR" sz="1700" b="1" dirty="0">
                <a:solidFill>
                  <a:schemeClr val="bg1"/>
                </a:solidFill>
              </a:rPr>
              <a:t>mundo será sempre um desafio para a ação do cristão, </a:t>
            </a:r>
            <a:r>
              <a:rPr lang="pt-BR" sz="1700" b="1" u="sng" dirty="0">
                <a:solidFill>
                  <a:schemeClr val="bg1"/>
                </a:solidFill>
              </a:rPr>
              <a:t>como sujeito eclesial</a:t>
            </a:r>
            <a:r>
              <a:rPr lang="pt-BR" sz="1700" b="1" dirty="0">
                <a:solidFill>
                  <a:schemeClr val="bg1"/>
                </a:solidFill>
              </a:rPr>
              <a:t>, em vista de sua transformação e um desafio à própria Igreja, para que busque os meios mais coerentes de servir a todos, de modo particular os pobres. </a:t>
            </a:r>
          </a:p>
          <a:p>
            <a:pPr algn="just"/>
            <a:endParaRPr lang="pt-BR" sz="1700" dirty="0"/>
          </a:p>
        </p:txBody>
      </p:sp>
    </p:spTree>
    <p:extLst>
      <p:ext uri="{BB962C8B-B14F-4D97-AF65-F5344CB8AC3E}">
        <p14:creationId xmlns:p14="http://schemas.microsoft.com/office/powerpoint/2010/main" val="24986218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2"/>
          </a:solidFill>
        </p:spPr>
        <p:txBody>
          <a:bodyPr>
            <a:normAutofit fontScale="90000"/>
          </a:bodyPr>
          <a:lstStyle/>
          <a:p>
            <a:r>
              <a:rPr lang="pt-BR" b="1" dirty="0" smtClean="0"/>
              <a:t/>
            </a:r>
            <a:br>
              <a:rPr lang="pt-BR" b="1" dirty="0" smtClean="0"/>
            </a:br>
            <a:r>
              <a:rPr lang="pt-BR" b="1" dirty="0" smtClean="0">
                <a:solidFill>
                  <a:schemeClr val="bg1"/>
                </a:solidFill>
              </a:rPr>
              <a:t>A </a:t>
            </a:r>
            <a:r>
              <a:rPr lang="pt-BR" b="1" dirty="0">
                <a:solidFill>
                  <a:schemeClr val="bg1"/>
                </a:solidFill>
              </a:rPr>
              <a:t>ação dos cristãos leigos e leigas nos areópagos modernos</a:t>
            </a:r>
            <a:r>
              <a:rPr lang="pt-BR" dirty="0">
                <a:solidFill>
                  <a:schemeClr val="bg1"/>
                </a:solidFill>
              </a:rPr>
              <a:t/>
            </a:r>
            <a:br>
              <a:rPr lang="pt-BR" dirty="0">
                <a:solidFill>
                  <a:schemeClr val="bg1"/>
                </a:solidFill>
              </a:rPr>
            </a:br>
            <a:endParaRPr lang="pt-BR" dirty="0">
              <a:solidFill>
                <a:schemeClr val="bg1"/>
              </a:solidFill>
            </a:endParaRPr>
          </a:p>
        </p:txBody>
      </p:sp>
      <p:sp>
        <p:nvSpPr>
          <p:cNvPr id="3" name="Espaço Reservado para Conteúdo 2"/>
          <p:cNvSpPr>
            <a:spLocks noGrp="1"/>
          </p:cNvSpPr>
          <p:nvPr>
            <p:ph sz="half" idx="1"/>
          </p:nvPr>
        </p:nvSpPr>
        <p:spPr>
          <a:xfrm>
            <a:off x="251520" y="1412776"/>
            <a:ext cx="3024336" cy="4824536"/>
          </a:xfrm>
        </p:spPr>
        <p:txBody>
          <a:bodyPr>
            <a:normAutofit fontScale="62500" lnSpcReduction="20000"/>
          </a:bodyPr>
          <a:lstStyle/>
          <a:p>
            <a:pPr marL="0" indent="0" algn="just">
              <a:buNone/>
            </a:pPr>
            <a:endParaRPr lang="pt-BR" sz="2400" b="1" dirty="0" smtClean="0">
              <a:solidFill>
                <a:srgbClr val="C00000"/>
              </a:solidFill>
            </a:endParaRPr>
          </a:p>
          <a:p>
            <a:pPr marL="0" indent="0" algn="just">
              <a:buNone/>
            </a:pPr>
            <a:endParaRPr lang="pt-BR" sz="2400" b="1" dirty="0">
              <a:solidFill>
                <a:srgbClr val="C00000"/>
              </a:solidFill>
            </a:endParaRPr>
          </a:p>
          <a:p>
            <a:pPr marL="0" indent="0" algn="just">
              <a:buNone/>
            </a:pPr>
            <a:endParaRPr lang="pt-BR" sz="2400" b="1" dirty="0" smtClean="0">
              <a:solidFill>
                <a:srgbClr val="C00000"/>
              </a:solidFill>
            </a:endParaRPr>
          </a:p>
          <a:p>
            <a:pPr marL="0" indent="0" algn="just">
              <a:buNone/>
            </a:pPr>
            <a:endParaRPr lang="pt-BR" sz="2400" b="1" dirty="0" smtClean="0">
              <a:solidFill>
                <a:srgbClr val="C00000"/>
              </a:solidFill>
            </a:endParaRPr>
          </a:p>
          <a:p>
            <a:pPr marL="0" indent="0" algn="just">
              <a:buNone/>
            </a:pPr>
            <a:endParaRPr lang="pt-BR" sz="2400" b="1" dirty="0" smtClean="0">
              <a:solidFill>
                <a:srgbClr val="C00000"/>
              </a:solidFill>
            </a:endParaRPr>
          </a:p>
          <a:p>
            <a:pPr marL="0" indent="0" algn="just">
              <a:buNone/>
            </a:pPr>
            <a:endParaRPr lang="pt-BR" sz="2400" b="1" dirty="0" smtClean="0">
              <a:solidFill>
                <a:srgbClr val="C00000"/>
              </a:solidFill>
            </a:endParaRPr>
          </a:p>
          <a:p>
            <a:pPr marL="0" indent="0" algn="just">
              <a:buNone/>
            </a:pPr>
            <a:endParaRPr lang="pt-BR" sz="2400" b="1" dirty="0" smtClean="0">
              <a:solidFill>
                <a:srgbClr val="C00000"/>
              </a:solidFill>
              <a:latin typeface="Arial Narrow" panose="020B0606020202030204" pitchFamily="34" charset="0"/>
            </a:endParaRPr>
          </a:p>
          <a:p>
            <a:pPr marL="0" indent="0" algn="just">
              <a:buNone/>
            </a:pPr>
            <a:endParaRPr lang="pt-BR" sz="2400" b="1" dirty="0">
              <a:solidFill>
                <a:srgbClr val="C00000"/>
              </a:solidFill>
              <a:latin typeface="Arial Narrow" panose="020B0606020202030204" pitchFamily="34" charset="0"/>
            </a:endParaRPr>
          </a:p>
          <a:p>
            <a:pPr marL="0" indent="0" algn="just">
              <a:buNone/>
            </a:pPr>
            <a:endParaRPr lang="pt-BR" sz="2900" b="1" dirty="0" smtClean="0">
              <a:solidFill>
                <a:srgbClr val="C00000"/>
              </a:solidFill>
              <a:latin typeface="Arial Narrow" panose="020B0606020202030204" pitchFamily="34" charset="0"/>
            </a:endParaRPr>
          </a:p>
          <a:p>
            <a:pPr marL="0" indent="0" algn="just">
              <a:buNone/>
            </a:pPr>
            <a:endParaRPr lang="pt-BR" sz="2900" b="1" dirty="0">
              <a:solidFill>
                <a:srgbClr val="C00000"/>
              </a:solidFill>
              <a:latin typeface="Arial Narrow" panose="020B0606020202030204" pitchFamily="34" charset="0"/>
            </a:endParaRPr>
          </a:p>
          <a:p>
            <a:pPr marL="0" indent="0" algn="just">
              <a:buNone/>
            </a:pPr>
            <a:endParaRPr lang="pt-BR" sz="2900" b="1" dirty="0" smtClean="0">
              <a:solidFill>
                <a:srgbClr val="C00000"/>
              </a:solidFill>
              <a:latin typeface="Arial Narrow" panose="020B0606020202030204" pitchFamily="34" charset="0"/>
            </a:endParaRPr>
          </a:p>
          <a:p>
            <a:pPr marL="0" indent="0" algn="just">
              <a:buNone/>
            </a:pPr>
            <a:r>
              <a:rPr lang="pt-BR" sz="3200" b="1" dirty="0" smtClean="0">
                <a:solidFill>
                  <a:srgbClr val="C00000"/>
                </a:solidFill>
                <a:latin typeface="Arial Narrow" panose="020B0606020202030204" pitchFamily="34" charset="0"/>
              </a:rPr>
              <a:t>Os </a:t>
            </a:r>
            <a:r>
              <a:rPr lang="pt-BR" sz="3200" b="1" dirty="0">
                <a:solidFill>
                  <a:srgbClr val="C00000"/>
                </a:solidFill>
                <a:latin typeface="Arial Narrow" panose="020B0606020202030204" pitchFamily="34" charset="0"/>
              </a:rPr>
              <a:t>cristãos leigos são os primeiros membros da Igreja a se sentirem interpelados na missão junto a essas grandes áreas culturais ou “mundos” ou fenômenos sociais ou, mesmo, sinais dos tempos</a:t>
            </a:r>
            <a:r>
              <a:rPr lang="pt-BR" sz="2900" b="1" dirty="0">
                <a:solidFill>
                  <a:srgbClr val="C00000"/>
                </a:solidFill>
                <a:latin typeface="Arial Narrow" panose="020B0606020202030204" pitchFamily="34" charset="0"/>
              </a:rPr>
              <a:t>.</a:t>
            </a:r>
          </a:p>
          <a:p>
            <a:endParaRPr lang="pt-BR" dirty="0"/>
          </a:p>
        </p:txBody>
      </p:sp>
      <p:sp>
        <p:nvSpPr>
          <p:cNvPr id="4" name="Espaço Reservado para Conteúdo 3"/>
          <p:cNvSpPr>
            <a:spLocks noGrp="1"/>
          </p:cNvSpPr>
          <p:nvPr>
            <p:ph sz="half" idx="2"/>
          </p:nvPr>
        </p:nvSpPr>
        <p:spPr>
          <a:xfrm>
            <a:off x="3491880" y="1628800"/>
            <a:ext cx="5410944" cy="4637112"/>
          </a:xfrm>
          <a:ln w="76200">
            <a:solidFill>
              <a:schemeClr val="tx1"/>
            </a:solidFill>
          </a:ln>
        </p:spPr>
        <p:txBody>
          <a:bodyPr>
            <a:normAutofit fontScale="62500" lnSpcReduction="20000"/>
          </a:bodyPr>
          <a:lstStyle/>
          <a:p>
            <a:pPr marL="0" indent="0">
              <a:buNone/>
            </a:pPr>
            <a:r>
              <a:rPr lang="pt-BR" sz="3800" b="1" i="1" dirty="0" smtClean="0">
                <a:solidFill>
                  <a:srgbClr val="C00000"/>
                </a:solidFill>
              </a:rPr>
              <a:t>Bento XVI interpela sobretudo os leigos:</a:t>
            </a:r>
          </a:p>
          <a:p>
            <a:pPr marL="0" indent="0">
              <a:buNone/>
            </a:pPr>
            <a:endParaRPr lang="pt-BR" sz="3800" b="1" i="1" dirty="0">
              <a:solidFill>
                <a:srgbClr val="C00000"/>
              </a:solidFill>
            </a:endParaRPr>
          </a:p>
          <a:p>
            <a:pPr marL="0" indent="0" algn="just">
              <a:buNone/>
            </a:pPr>
            <a:r>
              <a:rPr lang="pt-BR" b="1" i="1" dirty="0" smtClean="0"/>
              <a:t>“</a:t>
            </a:r>
            <a:r>
              <a:rPr lang="pt-BR" sz="3500" b="1" i="1" dirty="0"/>
              <a:t>Dirijo, pois, um apelo a todos os fiéis para que se tornem realmente obreiros da paz e da justiça, num mundo marcado por violências, </a:t>
            </a:r>
            <a:r>
              <a:rPr lang="pt-BR" sz="3500" b="1" i="1" dirty="0" smtClean="0"/>
              <a:t>guerras</a:t>
            </a:r>
            <a:r>
              <a:rPr lang="pt-BR" sz="3500" b="1" i="1" dirty="0"/>
              <a:t>, terrorismo, corrupção econômica e exploração sexual. </a:t>
            </a:r>
            <a:r>
              <a:rPr lang="pt-BR" sz="3500" b="1" i="1" dirty="0" smtClean="0"/>
              <a:t>É </a:t>
            </a:r>
            <a:r>
              <a:rPr lang="pt-BR" sz="3500" b="1" i="1" dirty="0"/>
              <a:t>preciso denunciar as </a:t>
            </a:r>
            <a:r>
              <a:rPr lang="pt-BR" sz="3500" b="1" i="1" dirty="0" smtClean="0"/>
              <a:t>circunstâncias </a:t>
            </a:r>
            <a:r>
              <a:rPr lang="pt-BR" sz="3500" b="1" i="1" dirty="0"/>
              <a:t>que estão em contraste com </a:t>
            </a:r>
            <a:r>
              <a:rPr lang="pt-BR" sz="3500" b="1" i="1" dirty="0" smtClean="0"/>
              <a:t>a </a:t>
            </a:r>
            <a:r>
              <a:rPr lang="pt-BR" sz="3500" b="1" i="1" dirty="0"/>
              <a:t>dignidade do homem. </a:t>
            </a:r>
            <a:r>
              <a:rPr lang="pt-BR" sz="3500" b="1" i="1" dirty="0" smtClean="0"/>
              <a:t>A </a:t>
            </a:r>
            <a:r>
              <a:rPr lang="pt-BR" sz="3500" b="1" i="1" dirty="0"/>
              <a:t>Igreja deve inserir-se na luta pela justiça pela </a:t>
            </a:r>
            <a:r>
              <a:rPr lang="pt-BR" sz="3500" b="1" i="1" dirty="0" smtClean="0"/>
              <a:t>via </a:t>
            </a:r>
            <a:r>
              <a:rPr lang="pt-BR" sz="3500" b="1" i="1" dirty="0"/>
              <a:t>da argumentação racional e deve despertar as forças </a:t>
            </a:r>
            <a:r>
              <a:rPr lang="pt-BR" sz="3500" b="1" i="1" dirty="0" smtClean="0"/>
              <a:t>espirituais sem </a:t>
            </a:r>
            <a:r>
              <a:rPr lang="pt-BR" sz="3500" b="1" i="1" dirty="0"/>
              <a:t>as quais a justiça não poderá afirmar-se, nem prosperar” </a:t>
            </a:r>
            <a:endParaRPr lang="pt-BR" sz="3500" b="1" i="1" dirty="0" smtClean="0"/>
          </a:p>
          <a:p>
            <a:pPr marL="0" indent="0" algn="just">
              <a:buNone/>
            </a:pPr>
            <a:r>
              <a:rPr lang="pt-BR" sz="3500" dirty="0" smtClean="0"/>
              <a:t>(</a:t>
            </a:r>
            <a:r>
              <a:rPr lang="pt-BR" sz="3500" dirty="0" err="1"/>
              <a:t>SCa</a:t>
            </a:r>
            <a:r>
              <a:rPr lang="pt-BR" sz="3500" dirty="0"/>
              <a:t>, n. 89).</a:t>
            </a:r>
          </a:p>
          <a:p>
            <a:endParaRPr lang="pt-BR" dirty="0"/>
          </a:p>
        </p:txBody>
      </p:sp>
      <p:pic>
        <p:nvPicPr>
          <p:cNvPr id="3075" name="Picture 3" descr="C:\Users\cefep\Pictures\Imagens  Internet\sabado_16_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1556792"/>
            <a:ext cx="2880320" cy="2494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9341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22114"/>
          </a:xfrm>
          <a:solidFill>
            <a:srgbClr val="FFC000"/>
          </a:solidFill>
        </p:spPr>
        <p:txBody>
          <a:bodyPr>
            <a:normAutofit fontScale="90000"/>
          </a:bodyPr>
          <a:lstStyle/>
          <a:p>
            <a:r>
              <a:rPr lang="pt-BR" b="1" dirty="0" smtClean="0"/>
              <a:t/>
            </a:r>
            <a:br>
              <a:rPr lang="pt-BR" b="1" dirty="0" smtClean="0"/>
            </a:br>
            <a:r>
              <a:rPr lang="pt-BR" b="1" dirty="0" smtClean="0"/>
              <a:t>A </a:t>
            </a:r>
            <a:r>
              <a:rPr lang="pt-BR" b="1" dirty="0"/>
              <a:t>Família: Areópago primordial</a:t>
            </a:r>
            <a:r>
              <a:rPr lang="pt-BR" dirty="0"/>
              <a:t/>
            </a:r>
            <a:br>
              <a:rPr lang="pt-BR" dirty="0"/>
            </a:br>
            <a:endParaRPr lang="pt-BR" dirty="0"/>
          </a:p>
        </p:txBody>
      </p:sp>
      <p:sp>
        <p:nvSpPr>
          <p:cNvPr id="3" name="Espaço Reservado para Conteúdo 2"/>
          <p:cNvSpPr>
            <a:spLocks noGrp="1"/>
          </p:cNvSpPr>
          <p:nvPr>
            <p:ph sz="half" idx="1"/>
          </p:nvPr>
        </p:nvSpPr>
        <p:spPr>
          <a:xfrm>
            <a:off x="457200" y="1600200"/>
            <a:ext cx="4330824" cy="4525963"/>
          </a:xfrm>
        </p:spPr>
        <p:txBody>
          <a:bodyPr>
            <a:normAutofit fontScale="70000" lnSpcReduction="20000"/>
          </a:bodyPr>
          <a:lstStyle/>
          <a:p>
            <a:pPr marL="0" indent="0">
              <a:buNone/>
            </a:pPr>
            <a:r>
              <a:rPr lang="pt-BR" dirty="0"/>
              <a:t>A família, comunidade de vida e amor, escola de valores e Igreja doméstica, é grande benfeitora da humanidade.</a:t>
            </a:r>
          </a:p>
          <a:p>
            <a:pPr marL="0" indent="0">
              <a:buNone/>
            </a:pPr>
            <a:r>
              <a:rPr lang="pt-BR" dirty="0" smtClean="0"/>
              <a:t>É </a:t>
            </a:r>
            <a:r>
              <a:rPr lang="pt-BR" dirty="0"/>
              <a:t>missão da família abrir-se à transmissão da vida, à educação dos filhos, ao acolhimento dos idosos, aos compromissos sociais. </a:t>
            </a:r>
          </a:p>
          <a:p>
            <a:pPr marL="0" indent="0">
              <a:buNone/>
            </a:pPr>
            <a:r>
              <a:rPr lang="pt-BR" b="1" i="1" dirty="0">
                <a:solidFill>
                  <a:srgbClr val="C00000"/>
                </a:solidFill>
              </a:rPr>
              <a:t>“O desejo de família permanece vivo nas jovens gerações. </a:t>
            </a:r>
            <a:r>
              <a:rPr lang="pt-BR" b="1" i="1" dirty="0" smtClean="0">
                <a:solidFill>
                  <a:srgbClr val="C00000"/>
                </a:solidFill>
              </a:rPr>
              <a:t>Como </a:t>
            </a:r>
            <a:r>
              <a:rPr lang="pt-BR" b="1" i="1" dirty="0">
                <a:solidFill>
                  <a:srgbClr val="C00000"/>
                </a:solidFill>
              </a:rPr>
              <a:t>resposta a este anseio, o anúncio cristão que diz </a:t>
            </a:r>
            <a:r>
              <a:rPr lang="pt-BR" b="1" i="1" dirty="0" smtClean="0">
                <a:solidFill>
                  <a:srgbClr val="C00000"/>
                </a:solidFill>
              </a:rPr>
              <a:t>respeito à </a:t>
            </a:r>
            <a:r>
              <a:rPr lang="pt-BR" b="1" i="1" dirty="0">
                <a:solidFill>
                  <a:srgbClr val="C00000"/>
                </a:solidFill>
              </a:rPr>
              <a:t>família é deveras uma boa notícia” </a:t>
            </a:r>
            <a:r>
              <a:rPr lang="pt-BR" dirty="0">
                <a:solidFill>
                  <a:srgbClr val="C00000"/>
                </a:solidFill>
              </a:rPr>
              <a:t>(AL, n. 1).</a:t>
            </a:r>
          </a:p>
          <a:p>
            <a:pPr marL="0" indent="0">
              <a:buNone/>
            </a:pPr>
            <a:r>
              <a:rPr lang="pt-BR" dirty="0"/>
              <a:t> Recomendamos aos pais e a outros cuidadores que transmitam a fé a seus filhos, que não se omitam em relação à educação religiosa. </a:t>
            </a:r>
          </a:p>
          <a:p>
            <a:endParaRPr lang="pt-BR" dirty="0"/>
          </a:p>
          <a:p>
            <a:endParaRPr lang="pt-BR" dirty="0"/>
          </a:p>
        </p:txBody>
      </p:sp>
      <p:pic>
        <p:nvPicPr>
          <p:cNvPr id="4098" name="Picture 2" descr="C:\Users\cefep\Pictures\Imagens  Internet\Família.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64088" y="1772816"/>
            <a:ext cx="3322712"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381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16632"/>
            <a:ext cx="8229600" cy="864096"/>
          </a:xfrm>
          <a:solidFill>
            <a:srgbClr val="FFC000"/>
          </a:solidFill>
        </p:spPr>
        <p:txBody>
          <a:bodyPr>
            <a:normAutofit fontScale="90000"/>
          </a:bodyPr>
          <a:lstStyle/>
          <a:p>
            <a:r>
              <a:rPr lang="pt-BR" b="1" dirty="0" smtClean="0"/>
              <a:t/>
            </a:r>
            <a:br>
              <a:rPr lang="pt-BR" b="1" dirty="0" smtClean="0"/>
            </a:br>
            <a:r>
              <a:rPr lang="pt-BR" b="1" dirty="0" smtClean="0"/>
              <a:t>O </a:t>
            </a:r>
            <a:r>
              <a:rPr lang="pt-BR" b="1" dirty="0"/>
              <a:t>mundo da Política</a:t>
            </a:r>
            <a:r>
              <a:rPr lang="pt-BR" dirty="0"/>
              <a:t/>
            </a:r>
            <a:br>
              <a:rPr lang="pt-BR" dirty="0"/>
            </a:br>
            <a:endParaRPr lang="pt-BR" dirty="0"/>
          </a:p>
        </p:txBody>
      </p:sp>
      <p:sp>
        <p:nvSpPr>
          <p:cNvPr id="3" name="Espaço Reservado para Conteúdo 2"/>
          <p:cNvSpPr>
            <a:spLocks noGrp="1"/>
          </p:cNvSpPr>
          <p:nvPr>
            <p:ph sz="half" idx="1"/>
          </p:nvPr>
        </p:nvSpPr>
        <p:spPr>
          <a:xfrm>
            <a:off x="251520" y="1052736"/>
            <a:ext cx="4464496" cy="5544616"/>
          </a:xfrm>
          <a:solidFill>
            <a:schemeClr val="accent3">
              <a:lumMod val="40000"/>
              <a:lumOff val="60000"/>
            </a:schemeClr>
          </a:solidFill>
        </p:spPr>
        <p:txBody>
          <a:bodyPr>
            <a:noAutofit/>
          </a:bodyPr>
          <a:lstStyle/>
          <a:p>
            <a:pPr marL="0" indent="0">
              <a:buNone/>
            </a:pPr>
            <a:r>
              <a:rPr lang="pt-BR" sz="1600" b="1" dirty="0">
                <a:solidFill>
                  <a:srgbClr val="C00000"/>
                </a:solidFill>
              </a:rPr>
              <a:t>Três elementos são fundamentais:</a:t>
            </a:r>
          </a:p>
          <a:p>
            <a:pPr marL="0" indent="0">
              <a:buNone/>
            </a:pPr>
            <a:r>
              <a:rPr lang="pt-BR" sz="1600" b="1" dirty="0">
                <a:solidFill>
                  <a:srgbClr val="C00000"/>
                </a:solidFill>
              </a:rPr>
              <a:t>Formação </a:t>
            </a:r>
            <a:r>
              <a:rPr lang="pt-BR" sz="1600" b="1" dirty="0" smtClean="0">
                <a:solidFill>
                  <a:srgbClr val="C00000"/>
                </a:solidFill>
              </a:rPr>
              <a:t>– espiritualidade </a:t>
            </a:r>
            <a:r>
              <a:rPr lang="pt-BR" sz="1600" b="1" dirty="0">
                <a:solidFill>
                  <a:srgbClr val="C00000"/>
                </a:solidFill>
              </a:rPr>
              <a:t>– acompanhamento</a:t>
            </a:r>
          </a:p>
          <a:p>
            <a:pPr marL="0" indent="0">
              <a:buNone/>
            </a:pPr>
            <a:r>
              <a:rPr lang="pt-BR" sz="1600" dirty="0"/>
              <a:t>Para isto, é urgente que as dioceses busquem:</a:t>
            </a:r>
          </a:p>
          <a:p>
            <a:pPr marL="0" lvl="0" indent="0">
              <a:buNone/>
            </a:pPr>
            <a:r>
              <a:rPr lang="pt-BR" sz="1600" b="1" dirty="0"/>
              <a:t>-</a:t>
            </a:r>
            <a:r>
              <a:rPr lang="pt-BR" sz="1600" b="1" dirty="0" smtClean="0"/>
              <a:t>      estimular </a:t>
            </a:r>
            <a:r>
              <a:rPr lang="pt-BR" sz="1600" b="1" dirty="0"/>
              <a:t>a participação dos cristãos </a:t>
            </a:r>
            <a:r>
              <a:rPr lang="pt-BR" sz="1600" b="1" dirty="0" smtClean="0"/>
              <a:t>    leigos </a:t>
            </a:r>
            <a:r>
              <a:rPr lang="pt-BR" sz="1600" b="1" dirty="0"/>
              <a:t>e leigas na política</a:t>
            </a:r>
            <a:endParaRPr lang="pt-BR" sz="1600" dirty="0"/>
          </a:p>
          <a:p>
            <a:pPr marL="0" indent="0" algn="just">
              <a:buNone/>
            </a:pPr>
            <a:r>
              <a:rPr lang="pt-BR" sz="1600" b="1" dirty="0" smtClean="0"/>
              <a:t>- impulsionar </a:t>
            </a:r>
            <a:r>
              <a:rPr lang="pt-BR" sz="1600" dirty="0"/>
              <a:t>os cristãos a construírem </a:t>
            </a:r>
            <a:r>
              <a:rPr lang="pt-BR" sz="1600" dirty="0" smtClean="0"/>
              <a:t>mecanismos  de </a:t>
            </a:r>
            <a:r>
              <a:rPr lang="pt-BR" sz="1600" dirty="0"/>
              <a:t>	participação </a:t>
            </a:r>
            <a:r>
              <a:rPr lang="pt-BR" sz="1600" dirty="0" smtClean="0"/>
              <a:t>popular;</a:t>
            </a:r>
            <a:endParaRPr lang="pt-BR" sz="1600" dirty="0"/>
          </a:p>
          <a:p>
            <a:pPr marL="0" indent="0" algn="just">
              <a:buNone/>
            </a:pPr>
            <a:r>
              <a:rPr lang="pt-BR" sz="1600" b="1" dirty="0" smtClean="0"/>
              <a:t>-     incentivar </a:t>
            </a:r>
            <a:r>
              <a:rPr lang="pt-BR" sz="1600" b="1" dirty="0"/>
              <a:t>e preparar os cristãos leigos e leigas a participarem de partidos políticos </a:t>
            </a:r>
            <a:r>
              <a:rPr lang="pt-BR" sz="1600" dirty="0"/>
              <a:t>e serem candidatos para </a:t>
            </a:r>
            <a:r>
              <a:rPr lang="pt-BR" sz="1600" dirty="0" smtClean="0"/>
              <a:t>o executivo </a:t>
            </a:r>
            <a:r>
              <a:rPr lang="pt-BR" sz="1600" dirty="0"/>
              <a:t>e o legislativo,</a:t>
            </a:r>
          </a:p>
          <a:p>
            <a:pPr marL="0" indent="0" algn="just">
              <a:buNone/>
            </a:pPr>
            <a:r>
              <a:rPr lang="pt-BR" sz="1600" b="1" dirty="0" smtClean="0"/>
              <a:t>-     mostrar </a:t>
            </a:r>
            <a:r>
              <a:rPr lang="pt-BR" sz="1600" dirty="0"/>
              <a:t>aos membros das nossas comunidades e à população em geral, que há várias maneiras de tomar parte na política: nos Conselhos Paritários de Políticas Públicas, nos movimentos sociais, conselhos de escola, coleta de assinaturas.......</a:t>
            </a:r>
          </a:p>
          <a:p>
            <a:pPr marL="0" lvl="0" indent="0" algn="just">
              <a:buNone/>
            </a:pPr>
            <a:r>
              <a:rPr lang="pt-BR" sz="1600" b="1" dirty="0" smtClean="0"/>
              <a:t>-    incentivar </a:t>
            </a:r>
            <a:r>
              <a:rPr lang="pt-BR" sz="1600" b="1" dirty="0"/>
              <a:t>e animar </a:t>
            </a:r>
            <a:r>
              <a:rPr lang="pt-BR" sz="1600" dirty="0"/>
              <a:t>a constituição de Cursos e/ou Escolas de Fé e Política ou Fé e Cidadania, ou com outras denominações, nas Dioceses e Regionais. </a:t>
            </a:r>
          </a:p>
          <a:p>
            <a:pPr algn="just"/>
            <a:endParaRPr lang="pt-BR" sz="1600" dirty="0"/>
          </a:p>
        </p:txBody>
      </p:sp>
      <p:sp>
        <p:nvSpPr>
          <p:cNvPr id="4" name="Espaço Reservado para Conteúdo 3"/>
          <p:cNvSpPr>
            <a:spLocks noGrp="1"/>
          </p:cNvSpPr>
          <p:nvPr>
            <p:ph sz="half" idx="2"/>
          </p:nvPr>
        </p:nvSpPr>
        <p:spPr>
          <a:xfrm>
            <a:off x="4716016" y="1052736"/>
            <a:ext cx="4032448" cy="5544616"/>
          </a:xfrm>
        </p:spPr>
        <p:txBody>
          <a:bodyPr>
            <a:normAutofit fontScale="25000" lnSpcReduction="20000"/>
          </a:bodyPr>
          <a:lstStyle/>
          <a:p>
            <a:pPr marL="0" indent="0">
              <a:buNone/>
            </a:pPr>
            <a:endParaRPr lang="pt-BR" b="1" i="1" dirty="0" smtClean="0"/>
          </a:p>
          <a:p>
            <a:pPr marL="0" indent="0">
              <a:buNone/>
            </a:pPr>
            <a:endParaRPr lang="pt-BR" b="1" i="1" dirty="0"/>
          </a:p>
          <a:p>
            <a:pPr marL="0" indent="0">
              <a:buNone/>
            </a:pPr>
            <a:endParaRPr lang="pt-BR" b="1" i="1" dirty="0" smtClean="0"/>
          </a:p>
          <a:p>
            <a:pPr marL="0" indent="0">
              <a:buNone/>
            </a:pPr>
            <a:endParaRPr lang="pt-BR" b="1" i="1" dirty="0"/>
          </a:p>
          <a:p>
            <a:pPr marL="0" indent="0">
              <a:buNone/>
            </a:pPr>
            <a:endParaRPr lang="pt-BR" b="1" i="1" dirty="0" smtClean="0"/>
          </a:p>
          <a:p>
            <a:pPr marL="0" indent="0">
              <a:buNone/>
            </a:pPr>
            <a:endParaRPr lang="pt-BR" sz="3800" b="1" i="1" dirty="0" smtClean="0"/>
          </a:p>
          <a:p>
            <a:pPr marL="0" indent="0">
              <a:buNone/>
            </a:pPr>
            <a:endParaRPr lang="pt-BR" sz="3800" b="1" i="1" dirty="0"/>
          </a:p>
          <a:p>
            <a:pPr marL="0" indent="0">
              <a:buNone/>
            </a:pPr>
            <a:endParaRPr lang="pt-BR" sz="3800" b="1" i="1" dirty="0" smtClean="0"/>
          </a:p>
          <a:p>
            <a:pPr marL="0" indent="0">
              <a:buNone/>
            </a:pPr>
            <a:endParaRPr lang="pt-BR" sz="3800" b="1" i="1" dirty="0" smtClean="0"/>
          </a:p>
          <a:p>
            <a:pPr marL="0" indent="0">
              <a:buNone/>
            </a:pPr>
            <a:endParaRPr lang="pt-BR" sz="3800" b="1" i="1" dirty="0"/>
          </a:p>
          <a:p>
            <a:pPr marL="0" indent="0">
              <a:buNone/>
            </a:pPr>
            <a:endParaRPr lang="pt-BR" sz="3800" b="1" i="1" dirty="0" smtClean="0"/>
          </a:p>
          <a:p>
            <a:pPr marL="0" indent="0">
              <a:buNone/>
            </a:pPr>
            <a:endParaRPr lang="pt-BR" sz="3800" b="1" i="1" dirty="0" smtClean="0"/>
          </a:p>
          <a:p>
            <a:pPr marL="0" indent="0" algn="just">
              <a:buNone/>
            </a:pPr>
            <a:r>
              <a:rPr lang="pt-BR" sz="7200" b="1" i="1" dirty="0" smtClean="0"/>
              <a:t>Os </a:t>
            </a:r>
            <a:r>
              <a:rPr lang="pt-BR" sz="7200" b="1" i="1" dirty="0"/>
              <a:t>fiéis leigos não podem absolutamente abdicar da participação </a:t>
            </a:r>
            <a:r>
              <a:rPr lang="pt-BR" sz="7200" b="1" i="1" dirty="0" smtClean="0"/>
              <a:t>na </a:t>
            </a:r>
            <a:r>
              <a:rPr lang="pt-BR" sz="7200" b="1" i="1" dirty="0"/>
              <a:t>política destinada a promover o bem comum” </a:t>
            </a:r>
            <a:r>
              <a:rPr lang="pt-BR" sz="7200" dirty="0"/>
              <a:t>(</a:t>
            </a:r>
            <a:r>
              <a:rPr lang="pt-BR" sz="7200" dirty="0" err="1"/>
              <a:t>CfL</a:t>
            </a:r>
            <a:r>
              <a:rPr lang="pt-BR" sz="7200" dirty="0"/>
              <a:t>, n. 42</a:t>
            </a:r>
            <a:r>
              <a:rPr lang="pt-BR" sz="7200" dirty="0" smtClean="0"/>
              <a:t>).</a:t>
            </a:r>
          </a:p>
          <a:p>
            <a:pPr algn="just"/>
            <a:r>
              <a:rPr lang="pt-BR" sz="7200" b="1" i="1" dirty="0" smtClean="0"/>
              <a:t>“</a:t>
            </a:r>
            <a:r>
              <a:rPr lang="pt-BR" sz="7200" b="1" i="1" dirty="0"/>
              <a:t>A militância política é missão específica dos fieis leigos que não </a:t>
            </a:r>
            <a:r>
              <a:rPr lang="pt-BR" sz="7200" b="1" i="1" dirty="0" smtClean="0"/>
              <a:t> se </a:t>
            </a:r>
            <a:r>
              <a:rPr lang="pt-BR" sz="7200" b="1" i="1" dirty="0"/>
              <a:t>devem furtar às suas obrigações nesse campo” </a:t>
            </a:r>
            <a:r>
              <a:rPr lang="pt-BR" sz="7200" dirty="0"/>
              <a:t>(CNBB, Eleições 2006, p. 27</a:t>
            </a:r>
            <a:r>
              <a:rPr lang="pt-BR" sz="7200" dirty="0" smtClean="0"/>
              <a:t>).</a:t>
            </a:r>
          </a:p>
          <a:p>
            <a:pPr marL="0" indent="0" algn="just">
              <a:buNone/>
            </a:pPr>
            <a:r>
              <a:rPr lang="pt-BR" sz="7200" b="1" i="1" dirty="0" smtClean="0"/>
              <a:t>“</a:t>
            </a:r>
            <a:r>
              <a:rPr lang="pt-BR" sz="7200" b="1" i="1" dirty="0"/>
              <a:t>Os católicos versados em política e </a:t>
            </a:r>
            <a:r>
              <a:rPr lang="pt-BR" sz="7200" b="1" i="1" dirty="0" smtClean="0"/>
              <a:t>devidamente </a:t>
            </a:r>
            <a:r>
              <a:rPr lang="pt-BR" sz="7200" b="1" i="1" dirty="0"/>
              <a:t>firmes na fé e na </a:t>
            </a:r>
            <a:r>
              <a:rPr lang="pt-BR" sz="7200" b="1" i="1" dirty="0" smtClean="0"/>
              <a:t> doutrina </a:t>
            </a:r>
            <a:r>
              <a:rPr lang="pt-BR" sz="7200" b="1" i="1" dirty="0"/>
              <a:t>cristã, não recusem cargos públicos, se puderem por uma </a:t>
            </a:r>
            <a:r>
              <a:rPr lang="pt-BR" sz="7200" b="1" i="1" dirty="0" smtClean="0"/>
              <a:t> digna </a:t>
            </a:r>
            <a:r>
              <a:rPr lang="pt-BR" sz="7200" b="1" i="1" dirty="0"/>
              <a:t>administração prover o bem comum e ao mesmo </a:t>
            </a:r>
            <a:r>
              <a:rPr lang="pt-BR" sz="7200" b="1" i="1" dirty="0" smtClean="0"/>
              <a:t>tempo  </a:t>
            </a:r>
            <a:r>
              <a:rPr lang="pt-BR" sz="7200" b="1" i="1" dirty="0"/>
              <a:t>abrir caminho para o Evangelho” </a:t>
            </a:r>
            <a:r>
              <a:rPr lang="pt-BR" sz="7200" dirty="0"/>
              <a:t>(AA, n. 14).</a:t>
            </a:r>
          </a:p>
          <a:p>
            <a:endParaRPr lang="pt-BR" sz="7200" dirty="0"/>
          </a:p>
        </p:txBody>
      </p:sp>
      <p:pic>
        <p:nvPicPr>
          <p:cNvPr id="5122" name="Picture 2" descr="C:\Users\cefep\Pictures\Imagens  Internet\images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954" y="1052736"/>
            <a:ext cx="2771775"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300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332656"/>
            <a:ext cx="8229600" cy="1008112"/>
          </a:xfrm>
          <a:solidFill>
            <a:schemeClr val="accent3">
              <a:lumMod val="50000"/>
            </a:schemeClr>
          </a:solidFill>
        </p:spPr>
        <p:txBody>
          <a:bodyPr>
            <a:normAutofit fontScale="90000"/>
          </a:bodyPr>
          <a:lstStyle/>
          <a:p>
            <a:r>
              <a:rPr lang="pt-BR" b="1" dirty="0" smtClean="0">
                <a:solidFill>
                  <a:schemeClr val="bg1"/>
                </a:solidFill>
              </a:rPr>
              <a:t/>
            </a:r>
            <a:br>
              <a:rPr lang="pt-BR" b="1" dirty="0" smtClean="0">
                <a:solidFill>
                  <a:schemeClr val="bg1"/>
                </a:solidFill>
              </a:rPr>
            </a:br>
            <a:r>
              <a:rPr lang="pt-BR" sz="4900" b="1" dirty="0" smtClean="0">
                <a:solidFill>
                  <a:schemeClr val="bg1"/>
                </a:solidFill>
              </a:rPr>
              <a:t>O </a:t>
            </a:r>
            <a:r>
              <a:rPr lang="pt-BR" sz="4900" b="1" dirty="0">
                <a:solidFill>
                  <a:schemeClr val="bg1"/>
                </a:solidFill>
              </a:rPr>
              <a:t>mundo do Trabalho</a:t>
            </a:r>
            <a:r>
              <a:rPr lang="pt-BR" sz="4900" dirty="0">
                <a:solidFill>
                  <a:schemeClr val="bg1"/>
                </a:solidFill>
              </a:rPr>
              <a:t/>
            </a:r>
            <a:br>
              <a:rPr lang="pt-BR" sz="4900" dirty="0">
                <a:solidFill>
                  <a:schemeClr val="bg1"/>
                </a:solidFill>
              </a:rPr>
            </a:br>
            <a:endParaRPr lang="pt-BR" sz="4900" dirty="0">
              <a:solidFill>
                <a:schemeClr val="bg1"/>
              </a:solidFill>
            </a:endParaRPr>
          </a:p>
        </p:txBody>
      </p:sp>
      <p:sp>
        <p:nvSpPr>
          <p:cNvPr id="3" name="Espaço Reservado para Conteúdo 2"/>
          <p:cNvSpPr>
            <a:spLocks noGrp="1"/>
          </p:cNvSpPr>
          <p:nvPr>
            <p:ph sz="half" idx="1"/>
          </p:nvPr>
        </p:nvSpPr>
        <p:spPr>
          <a:xfrm>
            <a:off x="251520" y="1412776"/>
            <a:ext cx="6408712" cy="5040560"/>
          </a:xfrm>
        </p:spPr>
        <p:txBody>
          <a:bodyPr>
            <a:normAutofit fontScale="55000" lnSpcReduction="20000"/>
          </a:bodyPr>
          <a:lstStyle/>
          <a:p>
            <a:pPr marL="0" indent="0">
              <a:buNone/>
            </a:pPr>
            <a:r>
              <a:rPr lang="pt-BR" sz="3500" b="1" dirty="0"/>
              <a:t>No mundo do trabalho, a pessoa e o trabalho são elementos chaves no ensino social da Igreja.  </a:t>
            </a:r>
            <a:endParaRPr lang="pt-BR" sz="3500" b="1" dirty="0" smtClean="0"/>
          </a:p>
          <a:p>
            <a:pPr marL="0" indent="0">
              <a:buNone/>
            </a:pPr>
            <a:r>
              <a:rPr lang="pt-BR" sz="3500" b="1" dirty="0" smtClean="0"/>
              <a:t>O </a:t>
            </a:r>
            <a:r>
              <a:rPr lang="pt-BR" sz="3500" b="1" dirty="0"/>
              <a:t>trabalho é um direito fundamental da pessoa humana. </a:t>
            </a:r>
          </a:p>
          <a:p>
            <a:pPr marL="0" indent="0">
              <a:buNone/>
            </a:pPr>
            <a:r>
              <a:rPr lang="pt-BR" sz="3500" dirty="0"/>
              <a:t>Diante dessa realidade, as Igrejas Particulares se esforcem para:</a:t>
            </a:r>
          </a:p>
          <a:p>
            <a:pPr marL="0" lvl="0" indent="0">
              <a:buNone/>
            </a:pPr>
            <a:r>
              <a:rPr lang="pt-BR" sz="3500" b="1" dirty="0" smtClean="0"/>
              <a:t>- criar</a:t>
            </a:r>
            <a:r>
              <a:rPr lang="pt-BR" sz="3500" dirty="0" smtClean="0"/>
              <a:t> </a:t>
            </a:r>
            <a:r>
              <a:rPr lang="pt-BR" sz="3500" dirty="0"/>
              <a:t>e/ou fortalecer as pastorais do Mundo do Trabalho urbano e rural (PO e CPT), e outros movimentos;  </a:t>
            </a:r>
          </a:p>
          <a:p>
            <a:pPr marL="0" lvl="0" indent="0">
              <a:buNone/>
            </a:pPr>
            <a:r>
              <a:rPr lang="pt-BR" sz="3500" b="1" dirty="0" smtClean="0"/>
              <a:t>- criar</a:t>
            </a:r>
            <a:r>
              <a:rPr lang="pt-BR" sz="3500" dirty="0" smtClean="0"/>
              <a:t> </a:t>
            </a:r>
            <a:r>
              <a:rPr lang="pt-BR" sz="3500" dirty="0"/>
              <a:t>e motivar grupos de partilha e de reflexão para os diferentes profissionais e empresários,</a:t>
            </a:r>
          </a:p>
          <a:p>
            <a:pPr marL="0" lvl="0" indent="0">
              <a:buNone/>
            </a:pPr>
            <a:r>
              <a:rPr lang="pt-BR" sz="3500" b="1" dirty="0" smtClean="0"/>
              <a:t>- animar</a:t>
            </a:r>
            <a:r>
              <a:rPr lang="pt-BR" sz="3500" dirty="0" smtClean="0"/>
              <a:t> </a:t>
            </a:r>
            <a:r>
              <a:rPr lang="pt-BR" sz="3500" dirty="0"/>
              <a:t>e manifestar nossa solidariedade aos trabalhadores e trabalhadoras na conquista e preservação de seus direitos;</a:t>
            </a:r>
          </a:p>
          <a:p>
            <a:pPr marL="0" lvl="0" indent="0">
              <a:buNone/>
            </a:pPr>
            <a:r>
              <a:rPr lang="pt-BR" sz="3500" b="1" dirty="0" smtClean="0"/>
              <a:t>- Incentivar</a:t>
            </a:r>
            <a:r>
              <a:rPr lang="pt-BR" sz="3500" dirty="0" smtClean="0"/>
              <a:t> </a:t>
            </a:r>
            <a:r>
              <a:rPr lang="pt-BR" sz="3500" dirty="0"/>
              <a:t>os cristãos  a participarem dos sindicatos e outras organizações e a se articularem em vista de avanços   nas políticas públicas em prol do bem comum;</a:t>
            </a:r>
          </a:p>
          <a:p>
            <a:pPr marL="0" lvl="0" indent="0">
              <a:buNone/>
            </a:pPr>
            <a:r>
              <a:rPr lang="pt-BR" sz="3500" b="1" dirty="0" smtClean="0"/>
              <a:t>- acolher</a:t>
            </a:r>
            <a:r>
              <a:rPr lang="pt-BR" sz="3500" dirty="0" smtClean="0"/>
              <a:t> </a:t>
            </a:r>
            <a:r>
              <a:rPr lang="pt-BR" sz="3500" dirty="0"/>
              <a:t>os trabalhadores e trabalhadoras em nossas comunidades eclesiais;</a:t>
            </a:r>
          </a:p>
          <a:p>
            <a:pPr marL="0" lvl="0" indent="0">
              <a:buNone/>
            </a:pPr>
            <a:r>
              <a:rPr lang="pt-BR" sz="3500" b="1" dirty="0" smtClean="0"/>
              <a:t>- apoiar </a:t>
            </a:r>
            <a:r>
              <a:rPr lang="pt-BR" sz="3500" dirty="0"/>
              <a:t>e participar de iniciativas de combate ao trabalho escravo e/ou infantil no campo e na cidade. </a:t>
            </a:r>
          </a:p>
          <a:p>
            <a:endParaRPr lang="pt-BR" dirty="0"/>
          </a:p>
        </p:txBody>
      </p:sp>
      <p:pic>
        <p:nvPicPr>
          <p:cNvPr id="6147" name="Picture 3" descr="C:\Users\cefep\Pictures\Imagens  Internet\imagemtrabalho.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32240" y="1916832"/>
            <a:ext cx="1954560"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5595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C00000"/>
          </a:solidFill>
        </p:spPr>
        <p:txBody>
          <a:bodyPr>
            <a:normAutofit fontScale="90000"/>
          </a:bodyPr>
          <a:lstStyle/>
          <a:p>
            <a:r>
              <a:rPr lang="pt-BR" dirty="0" smtClean="0"/>
              <a:t>	</a:t>
            </a:r>
            <a:r>
              <a:rPr lang="pt-BR" sz="4000" b="1" dirty="0" smtClean="0">
                <a:solidFill>
                  <a:schemeClr val="bg1"/>
                </a:solidFill>
              </a:rPr>
              <a:t>OUTROS AREOPAGOS MODERNOS</a:t>
            </a:r>
            <a:endParaRPr lang="pt-BR" sz="4000" b="1" dirty="0">
              <a:solidFill>
                <a:schemeClr val="bg1"/>
              </a:solidFill>
            </a:endParaRPr>
          </a:p>
        </p:txBody>
      </p:sp>
      <p:sp>
        <p:nvSpPr>
          <p:cNvPr id="3" name="Espaço Reservado para Conteúdo 2"/>
          <p:cNvSpPr>
            <a:spLocks noGrp="1"/>
          </p:cNvSpPr>
          <p:nvPr>
            <p:ph sz="half" idx="1"/>
          </p:nvPr>
        </p:nvSpPr>
        <p:spPr>
          <a:xfrm>
            <a:off x="457200" y="1412776"/>
            <a:ext cx="3538736" cy="4896544"/>
          </a:xfrm>
          <a:solidFill>
            <a:schemeClr val="accent3">
              <a:lumMod val="60000"/>
              <a:lumOff val="40000"/>
            </a:schemeClr>
          </a:solidFill>
        </p:spPr>
        <p:txBody>
          <a:bodyPr>
            <a:normAutofit fontScale="77500" lnSpcReduction="20000"/>
          </a:bodyPr>
          <a:lstStyle/>
          <a:p>
            <a:r>
              <a:rPr lang="pt-BR" sz="5100" b="1" dirty="0">
                <a:latin typeface="Arial Narrow" panose="020B0606020202030204" pitchFamily="34" charset="0"/>
              </a:rPr>
              <a:t>O mundo da Cultura e da Educação</a:t>
            </a:r>
            <a:endParaRPr lang="pt-BR" sz="5100" dirty="0">
              <a:latin typeface="Arial Narrow" panose="020B0606020202030204" pitchFamily="34" charset="0"/>
            </a:endParaRPr>
          </a:p>
          <a:p>
            <a:r>
              <a:rPr lang="pt-BR" sz="5100" b="1" dirty="0">
                <a:latin typeface="Arial Narrow" panose="020B0606020202030204" pitchFamily="34" charset="0"/>
              </a:rPr>
              <a:t>O mundo das Comunicações</a:t>
            </a:r>
            <a:endParaRPr lang="pt-BR" sz="5100" dirty="0">
              <a:latin typeface="Arial Narrow" panose="020B0606020202030204" pitchFamily="34" charset="0"/>
            </a:endParaRPr>
          </a:p>
          <a:p>
            <a:r>
              <a:rPr lang="pt-BR" sz="5100" b="1" dirty="0">
                <a:latin typeface="Arial Narrow" panose="020B0606020202030204" pitchFamily="34" charset="0"/>
              </a:rPr>
              <a:t>O cuidado com a nossa CASA COMUM</a:t>
            </a:r>
            <a:endParaRPr lang="pt-BR" sz="5100" dirty="0">
              <a:latin typeface="Arial Narrow" panose="020B0606020202030204" pitchFamily="34" charset="0"/>
            </a:endParaRPr>
          </a:p>
          <a:p>
            <a:endParaRPr lang="pt-BR" dirty="0"/>
          </a:p>
        </p:txBody>
      </p:sp>
      <p:sp>
        <p:nvSpPr>
          <p:cNvPr id="4" name="Espaço Reservado para Conteúdo 3"/>
          <p:cNvSpPr>
            <a:spLocks noGrp="1"/>
          </p:cNvSpPr>
          <p:nvPr>
            <p:ph sz="half" idx="2"/>
          </p:nvPr>
        </p:nvSpPr>
        <p:spPr>
          <a:xfrm>
            <a:off x="4139952" y="1412776"/>
            <a:ext cx="4752528" cy="4968552"/>
          </a:xfrm>
        </p:spPr>
        <p:txBody>
          <a:bodyPr>
            <a:noAutofit/>
          </a:bodyPr>
          <a:lstStyle/>
          <a:p>
            <a:pPr marL="0" indent="0">
              <a:buNone/>
            </a:pPr>
            <a:r>
              <a:rPr lang="pt-BR" sz="1800" b="1" dirty="0">
                <a:solidFill>
                  <a:srgbClr val="C00000"/>
                </a:solidFill>
                <a:latin typeface="Arial Narrow" panose="020B0606020202030204" pitchFamily="34" charset="0"/>
              </a:rPr>
              <a:t>Outros campos de ação ou Areópagos Modernos:</a:t>
            </a:r>
          </a:p>
          <a:p>
            <a:pPr marL="0" lvl="0" indent="0">
              <a:buNone/>
            </a:pPr>
            <a:r>
              <a:rPr lang="pt-BR" sz="1600" b="1" dirty="0" smtClean="0">
                <a:latin typeface="Arial Narrow" panose="020B0606020202030204" pitchFamily="34" charset="0"/>
              </a:rPr>
              <a:t>as </a:t>
            </a:r>
            <a:r>
              <a:rPr lang="pt-BR" sz="1600" b="1" dirty="0">
                <a:latin typeface="Arial Narrow" panose="020B0606020202030204" pitchFamily="34" charset="0"/>
              </a:rPr>
              <a:t>grandes cidades; </a:t>
            </a:r>
          </a:p>
          <a:p>
            <a:pPr marL="0" lvl="0" indent="0">
              <a:buNone/>
            </a:pPr>
            <a:r>
              <a:rPr lang="pt-BR" sz="1600" b="1" dirty="0">
                <a:latin typeface="Arial Narrow" panose="020B0606020202030204" pitchFamily="34" charset="0"/>
              </a:rPr>
              <a:t>as migrações; os refugiados políticos. de guerra ou de catástrofes </a:t>
            </a:r>
            <a:r>
              <a:rPr lang="pt-BR" sz="1600" b="1" dirty="0" smtClean="0">
                <a:latin typeface="Arial Narrow" panose="020B0606020202030204" pitchFamily="34" charset="0"/>
              </a:rPr>
              <a:t>naturais</a:t>
            </a:r>
            <a:r>
              <a:rPr lang="pt-BR" sz="1600" b="1" dirty="0">
                <a:latin typeface="Arial Narrow" panose="020B0606020202030204" pitchFamily="34" charset="0"/>
              </a:rPr>
              <a:t>; </a:t>
            </a:r>
            <a:r>
              <a:rPr lang="pt-BR" sz="1600" b="1" dirty="0" smtClean="0">
                <a:latin typeface="Arial Narrow" panose="020B0606020202030204" pitchFamily="34" charset="0"/>
              </a:rPr>
              <a:t> a </a:t>
            </a:r>
            <a:r>
              <a:rPr lang="pt-BR" sz="1600" b="1" dirty="0">
                <a:latin typeface="Arial Narrow" panose="020B0606020202030204" pitchFamily="34" charset="0"/>
              </a:rPr>
              <a:t>pobreza; </a:t>
            </a:r>
          </a:p>
          <a:p>
            <a:pPr marL="0" lvl="0" indent="0">
              <a:buNone/>
            </a:pPr>
            <a:r>
              <a:rPr lang="pt-BR" sz="1600" b="1" dirty="0">
                <a:latin typeface="Arial Narrow" panose="020B0606020202030204" pitchFamily="34" charset="0"/>
              </a:rPr>
              <a:t>o empenho pela paz; </a:t>
            </a:r>
          </a:p>
          <a:p>
            <a:pPr marL="0" lvl="0" indent="0">
              <a:buNone/>
            </a:pPr>
            <a:r>
              <a:rPr lang="pt-BR" sz="1600" b="1" dirty="0">
                <a:latin typeface="Arial Narrow" panose="020B0606020202030204" pitchFamily="34" charset="0"/>
              </a:rPr>
              <a:t>o desenvolvimento e a libertação dos povos, </a:t>
            </a:r>
            <a:endParaRPr lang="pt-BR" sz="1600" b="1" dirty="0" smtClean="0">
              <a:latin typeface="Arial Narrow" panose="020B0606020202030204" pitchFamily="34" charset="0"/>
            </a:endParaRPr>
          </a:p>
          <a:p>
            <a:pPr marL="0" lvl="0" indent="0">
              <a:buNone/>
            </a:pPr>
            <a:r>
              <a:rPr lang="pt-BR" sz="1600" b="1" dirty="0" smtClean="0">
                <a:latin typeface="Arial Narrow" panose="020B0606020202030204" pitchFamily="34" charset="0"/>
              </a:rPr>
              <a:t>sobretudo </a:t>
            </a:r>
            <a:r>
              <a:rPr lang="pt-BR" sz="1600" b="1" dirty="0">
                <a:latin typeface="Arial Narrow" panose="020B0606020202030204" pitchFamily="34" charset="0"/>
              </a:rPr>
              <a:t>o das </a:t>
            </a:r>
            <a:r>
              <a:rPr lang="pt-BR" sz="1600" b="1" dirty="0" smtClean="0">
                <a:latin typeface="Arial Narrow" panose="020B0606020202030204" pitchFamily="34" charset="0"/>
              </a:rPr>
              <a:t>minorias</a:t>
            </a:r>
            <a:r>
              <a:rPr lang="pt-BR" sz="1600" b="1" dirty="0">
                <a:latin typeface="Arial Narrow" panose="020B0606020202030204" pitchFamily="34" charset="0"/>
              </a:rPr>
              <a:t>; </a:t>
            </a:r>
          </a:p>
          <a:p>
            <a:pPr marL="0" lvl="0" indent="0">
              <a:buNone/>
            </a:pPr>
            <a:r>
              <a:rPr lang="pt-BR" sz="1600" b="1" dirty="0">
                <a:latin typeface="Arial Narrow" panose="020B0606020202030204" pitchFamily="34" charset="0"/>
              </a:rPr>
              <a:t>a promoção da mulher e da criança; </a:t>
            </a:r>
          </a:p>
          <a:p>
            <a:pPr marL="0" lvl="0" indent="0">
              <a:buNone/>
            </a:pPr>
            <a:r>
              <a:rPr lang="pt-BR" sz="1600" b="1" dirty="0">
                <a:latin typeface="Arial Narrow" panose="020B0606020202030204" pitchFamily="34" charset="0"/>
              </a:rPr>
              <a:t>a força da juventude;; </a:t>
            </a:r>
          </a:p>
          <a:p>
            <a:pPr marL="0" lvl="0" indent="0">
              <a:buNone/>
            </a:pPr>
            <a:r>
              <a:rPr lang="pt-BR" sz="1600" b="1" dirty="0">
                <a:latin typeface="Arial Narrow" panose="020B0606020202030204" pitchFamily="34" charset="0"/>
              </a:rPr>
              <a:t>as escolas, as universidades; </a:t>
            </a:r>
          </a:p>
          <a:p>
            <a:pPr marL="0" lvl="0" indent="0">
              <a:buNone/>
            </a:pPr>
            <a:r>
              <a:rPr lang="pt-BR" sz="1600" b="1" dirty="0">
                <a:latin typeface="Arial Narrow" panose="020B0606020202030204" pitchFamily="34" charset="0"/>
              </a:rPr>
              <a:t>a pesquisa científica; </a:t>
            </a:r>
          </a:p>
          <a:p>
            <a:pPr marL="0" lvl="0" indent="0">
              <a:buNone/>
            </a:pPr>
            <a:r>
              <a:rPr lang="pt-BR" sz="1600" b="1" dirty="0">
                <a:latin typeface="Arial Narrow" panose="020B0606020202030204" pitchFamily="34" charset="0"/>
              </a:rPr>
              <a:t>as relações internacionais; </a:t>
            </a:r>
          </a:p>
          <a:p>
            <a:pPr marL="0" lvl="0" indent="0">
              <a:buNone/>
            </a:pPr>
            <a:r>
              <a:rPr lang="pt-BR" sz="1600" b="1" dirty="0">
                <a:latin typeface="Arial Narrow" panose="020B0606020202030204" pitchFamily="34" charset="0"/>
              </a:rPr>
              <a:t>o turismo, </a:t>
            </a:r>
          </a:p>
          <a:p>
            <a:pPr marL="0" lvl="0" indent="0">
              <a:buNone/>
            </a:pPr>
            <a:r>
              <a:rPr lang="pt-BR" sz="1600" b="1" dirty="0">
                <a:latin typeface="Arial Narrow" panose="020B0606020202030204" pitchFamily="34" charset="0"/>
              </a:rPr>
              <a:t>os militares e outros. </a:t>
            </a:r>
          </a:p>
          <a:p>
            <a:pPr marL="0" lvl="0" indent="0">
              <a:buNone/>
            </a:pPr>
            <a:r>
              <a:rPr lang="pt-BR" sz="1600" b="1" dirty="0">
                <a:latin typeface="Arial Narrow" panose="020B0606020202030204" pitchFamily="34" charset="0"/>
              </a:rPr>
              <a:t>são outros tantos mundos a serem iluminados e transformados pela ação evangélica dos cristãos leigos e leigas numa “Igreja em saída”. </a:t>
            </a:r>
          </a:p>
        </p:txBody>
      </p:sp>
    </p:spTree>
    <p:extLst>
      <p:ext uri="{BB962C8B-B14F-4D97-AF65-F5344CB8AC3E}">
        <p14:creationId xmlns:p14="http://schemas.microsoft.com/office/powerpoint/2010/main" val="40723551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3">
              <a:lumMod val="50000"/>
            </a:schemeClr>
          </a:solidFill>
        </p:spPr>
        <p:txBody>
          <a:bodyPr>
            <a:normAutofit fontScale="90000"/>
          </a:bodyPr>
          <a:lstStyle/>
          <a:p>
            <a:r>
              <a:rPr lang="pt-BR" b="1" dirty="0" smtClean="0"/>
              <a:t/>
            </a:r>
            <a:br>
              <a:rPr lang="pt-BR" b="1" dirty="0" smtClean="0"/>
            </a:br>
            <a:r>
              <a:rPr lang="pt-BR" b="1" dirty="0" smtClean="0">
                <a:solidFill>
                  <a:schemeClr val="bg1"/>
                </a:solidFill>
              </a:rPr>
              <a:t>Indicativos </a:t>
            </a:r>
            <a:r>
              <a:rPr lang="pt-BR" b="1" dirty="0">
                <a:solidFill>
                  <a:schemeClr val="bg1"/>
                </a:solidFill>
              </a:rPr>
              <a:t>e encaminhamentos </a:t>
            </a:r>
            <a:r>
              <a:rPr lang="pt-BR" b="1" dirty="0" smtClean="0">
                <a:solidFill>
                  <a:schemeClr val="bg1"/>
                </a:solidFill>
              </a:rPr>
              <a:t/>
            </a:r>
            <a:br>
              <a:rPr lang="pt-BR" b="1" dirty="0" smtClean="0">
                <a:solidFill>
                  <a:schemeClr val="bg1"/>
                </a:solidFill>
              </a:rPr>
            </a:br>
            <a:r>
              <a:rPr lang="pt-BR" b="1" dirty="0" smtClean="0">
                <a:solidFill>
                  <a:schemeClr val="bg1"/>
                </a:solidFill>
              </a:rPr>
              <a:t>de </a:t>
            </a:r>
            <a:r>
              <a:rPr lang="pt-BR" b="1" dirty="0">
                <a:solidFill>
                  <a:schemeClr val="bg1"/>
                </a:solidFill>
              </a:rPr>
              <a:t>ações pastorais</a:t>
            </a:r>
            <a:r>
              <a:rPr lang="pt-BR" dirty="0">
                <a:solidFill>
                  <a:schemeClr val="bg1"/>
                </a:solidFill>
              </a:rPr>
              <a:t/>
            </a:r>
            <a:br>
              <a:rPr lang="pt-BR" dirty="0">
                <a:solidFill>
                  <a:schemeClr val="bg1"/>
                </a:solidFill>
              </a:rPr>
            </a:br>
            <a:endParaRPr lang="pt-BR" dirty="0">
              <a:solidFill>
                <a:schemeClr val="bg1"/>
              </a:solidFill>
            </a:endParaRPr>
          </a:p>
        </p:txBody>
      </p:sp>
      <p:sp>
        <p:nvSpPr>
          <p:cNvPr id="5" name="Espaço Reservado para Conteúdo 4"/>
          <p:cNvSpPr>
            <a:spLocks noGrp="1"/>
          </p:cNvSpPr>
          <p:nvPr>
            <p:ph idx="1"/>
          </p:nvPr>
        </p:nvSpPr>
        <p:spPr>
          <a:xfrm>
            <a:off x="323528" y="1600200"/>
            <a:ext cx="8363272" cy="4853136"/>
          </a:xfrm>
          <a:solidFill>
            <a:schemeClr val="accent3">
              <a:lumMod val="60000"/>
              <a:lumOff val="40000"/>
            </a:schemeClr>
          </a:solidFill>
        </p:spPr>
        <p:txBody>
          <a:bodyPr>
            <a:normAutofit fontScale="70000" lnSpcReduction="20000"/>
          </a:bodyPr>
          <a:lstStyle/>
          <a:p>
            <a:pPr algn="just"/>
            <a:r>
              <a:rPr lang="pt-BR" b="1" dirty="0"/>
              <a:t>Conscientizar os cristãos leigos e leigas quanto à sua identidade, vocação, espiritualidade e missão, incentivando-os a assumir seu compromisso batismal no dia a dia, como testemunhas do Evangelho nas realidades do mundo.</a:t>
            </a:r>
          </a:p>
          <a:p>
            <a:pPr algn="just"/>
            <a:r>
              <a:rPr lang="pt-BR" b="1" dirty="0" smtClean="0"/>
              <a:t> </a:t>
            </a:r>
            <a:r>
              <a:rPr lang="pt-BR" b="1" dirty="0"/>
              <a:t>Convocar os cristãos leigos e leigas  a participar consciente dos processos de planejamento, decisão e execução da vida eclesial e da ação pastoral por meio das assembleias paroquiais, diocesanas, regionais e nacionais, e dos conselhos pastorais, econômico-administrativos, missionários e outros.</a:t>
            </a:r>
          </a:p>
          <a:p>
            <a:pPr algn="just"/>
            <a:r>
              <a:rPr lang="pt-BR" b="1" dirty="0" smtClean="0"/>
              <a:t>Efetivar </a:t>
            </a:r>
            <a:r>
              <a:rPr lang="pt-BR" b="1" dirty="0"/>
              <a:t>o processo de participação, dos vários sujeitos eclesiais, contribuindo para a consciência e o testemunho de comunhão como Igreja, tornando regulares as Assembleias Nacionais dos Organismos do Povo de Deus </a:t>
            </a:r>
          </a:p>
          <a:p>
            <a:pPr algn="just"/>
            <a:r>
              <a:rPr lang="pt-BR" b="1" dirty="0" smtClean="0"/>
              <a:t>Reconhecer </a:t>
            </a:r>
            <a:r>
              <a:rPr lang="pt-BR" b="1" dirty="0"/>
              <a:t>a dignidade da mulher e a sua indispensável contribuição na Igreja e na sociedade (</a:t>
            </a:r>
            <a:r>
              <a:rPr lang="pt-BR" b="1" dirty="0" err="1"/>
              <a:t>CfL</a:t>
            </a:r>
            <a:r>
              <a:rPr lang="pt-BR" b="1" dirty="0"/>
              <a:t>, n. 49), ampliando sua presença, especialmente, na formação e nos espaços decisórios (EG, n. 103</a:t>
            </a:r>
            <a:r>
              <a:rPr lang="pt-BR" b="1" dirty="0" smtClean="0"/>
              <a:t>) e OUTROS</a:t>
            </a:r>
            <a:endParaRPr lang="pt-BR" b="1" dirty="0"/>
          </a:p>
        </p:txBody>
      </p:sp>
    </p:spTree>
    <p:extLst>
      <p:ext uri="{BB962C8B-B14F-4D97-AF65-F5344CB8AC3E}">
        <p14:creationId xmlns:p14="http://schemas.microsoft.com/office/powerpoint/2010/main" val="1452589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tx1"/>
          </a:solidFill>
        </p:spPr>
        <p:txBody>
          <a:bodyPr>
            <a:normAutofit fontScale="90000"/>
          </a:bodyPr>
          <a:lstStyle/>
          <a:p>
            <a:r>
              <a:rPr lang="pt-BR" b="1" dirty="0">
                <a:solidFill>
                  <a:schemeClr val="bg1"/>
                </a:solidFill>
              </a:rPr>
              <a:t>a índole secular </a:t>
            </a:r>
            <a:r>
              <a:rPr lang="pt-BR" b="1" dirty="0" smtClean="0">
                <a:solidFill>
                  <a:schemeClr val="bg1"/>
                </a:solidFill>
              </a:rPr>
              <a:t>caracteriza </a:t>
            </a:r>
            <a:br>
              <a:rPr lang="pt-BR" b="1" dirty="0" smtClean="0">
                <a:solidFill>
                  <a:schemeClr val="bg1"/>
                </a:solidFill>
              </a:rPr>
            </a:br>
            <a:r>
              <a:rPr lang="pt-BR" b="1" dirty="0" smtClean="0">
                <a:solidFill>
                  <a:schemeClr val="bg1"/>
                </a:solidFill>
              </a:rPr>
              <a:t>o </a:t>
            </a:r>
            <a:r>
              <a:rPr lang="pt-BR" b="1" dirty="0">
                <a:solidFill>
                  <a:schemeClr val="bg1"/>
                </a:solidFill>
              </a:rPr>
              <a:t>ser e </a:t>
            </a:r>
            <a:r>
              <a:rPr lang="pt-BR" b="1" dirty="0" smtClean="0">
                <a:solidFill>
                  <a:schemeClr val="bg1"/>
                </a:solidFill>
              </a:rPr>
              <a:t>agir do cristão leigo</a:t>
            </a:r>
            <a:endParaRPr lang="pt-BR" dirty="0">
              <a:solidFill>
                <a:schemeClr val="bg1"/>
              </a:solidFill>
            </a:endParaRPr>
          </a:p>
        </p:txBody>
      </p:sp>
      <p:sp>
        <p:nvSpPr>
          <p:cNvPr id="3" name="Espaço Reservado para Conteúdo 2"/>
          <p:cNvSpPr>
            <a:spLocks noGrp="1"/>
          </p:cNvSpPr>
          <p:nvPr>
            <p:ph sz="half" idx="1"/>
          </p:nvPr>
        </p:nvSpPr>
        <p:spPr>
          <a:xfrm>
            <a:off x="251520" y="1600200"/>
            <a:ext cx="5832648" cy="4997152"/>
          </a:xfrm>
        </p:spPr>
        <p:txBody>
          <a:bodyPr>
            <a:normAutofit fontScale="70000" lnSpcReduction="20000"/>
          </a:bodyPr>
          <a:lstStyle/>
          <a:p>
            <a:pPr marL="0" indent="0" algn="just">
              <a:buNone/>
            </a:pPr>
            <a:r>
              <a:rPr lang="pt-BR" sz="3400" dirty="0"/>
              <a:t>Queremos enfatizar a índole secular que caracteriza seu ser e agir, como propõe o Concílio Vaticano II: ( 5) </a:t>
            </a:r>
          </a:p>
          <a:p>
            <a:pPr marL="0" indent="0" algn="just">
              <a:buNone/>
            </a:pPr>
            <a:r>
              <a:rPr lang="pt-BR" sz="3400" i="1" dirty="0" smtClean="0"/>
              <a:t>“A </a:t>
            </a:r>
            <a:r>
              <a:rPr lang="pt-BR" sz="3400" i="1" dirty="0"/>
              <a:t>sua primeira e imediata tarefa não é a instituição e o desenvolvimento da comunidade eclesial – esse é o papel específico dos pastores – mas sim [...] o vasto e complicado mundo da política, da realidade social e da economia, como também o da cultura, das ciências e das artes, da vida internacional, dos </a:t>
            </a:r>
            <a:r>
              <a:rPr lang="pt-BR" sz="3400" i="1" dirty="0" err="1"/>
              <a:t>mass</a:t>
            </a:r>
            <a:r>
              <a:rPr lang="pt-BR" sz="3400" i="1" dirty="0"/>
              <a:t> media e, ainda, outras realidades abertas à evangelização, como sejam o amor, a família, a educação das crianças e dos adolescentes, o trabalho profissional e o sofrimento”</a:t>
            </a:r>
            <a:r>
              <a:rPr lang="pt-BR" sz="3400" dirty="0"/>
              <a:t> </a:t>
            </a:r>
            <a:endParaRPr lang="pt-BR" sz="3400" dirty="0" smtClean="0"/>
          </a:p>
          <a:p>
            <a:pPr marL="0" indent="0" algn="r">
              <a:buNone/>
            </a:pPr>
            <a:r>
              <a:rPr lang="pt-BR" sz="3400" dirty="0" smtClean="0"/>
              <a:t>(</a:t>
            </a:r>
            <a:r>
              <a:rPr lang="pt-BR" sz="3400" dirty="0"/>
              <a:t>Paulo VI, EN, n. 70).(6)</a:t>
            </a:r>
          </a:p>
          <a:p>
            <a:endParaRPr lang="pt-BR" dirty="0"/>
          </a:p>
        </p:txBody>
      </p:sp>
      <p:pic>
        <p:nvPicPr>
          <p:cNvPr id="3074" name="Picture 2" descr="C:\Users\cefep\Pictures\Imagens  Internet\PENTECOSTES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27763" y="1844824"/>
            <a:ext cx="2459037"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7819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467544" y="0"/>
            <a:ext cx="8208912" cy="836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b="1" dirty="0" smtClean="0">
                <a:solidFill>
                  <a:schemeClr val="bg1"/>
                </a:solidFill>
              </a:rPr>
              <a:t>C O M P R O M I S </a:t>
            </a:r>
            <a:r>
              <a:rPr lang="pt-BR" sz="4000" b="1" dirty="0" err="1" smtClean="0">
                <a:solidFill>
                  <a:schemeClr val="bg1"/>
                </a:solidFill>
              </a:rPr>
              <a:t>S</a:t>
            </a:r>
            <a:r>
              <a:rPr lang="pt-BR" sz="4000" b="1" dirty="0" smtClean="0">
                <a:solidFill>
                  <a:schemeClr val="bg1"/>
                </a:solidFill>
              </a:rPr>
              <a:t> O S</a:t>
            </a:r>
            <a:endParaRPr lang="pt-BR" sz="4000" b="1" dirty="0">
              <a:solidFill>
                <a:schemeClr val="bg1"/>
              </a:solidFill>
            </a:endParaRPr>
          </a:p>
        </p:txBody>
      </p:sp>
      <p:sp>
        <p:nvSpPr>
          <p:cNvPr id="3" name="CaixaDeTexto 2"/>
          <p:cNvSpPr txBox="1"/>
          <p:nvPr/>
        </p:nvSpPr>
        <p:spPr>
          <a:xfrm>
            <a:off x="0" y="980728"/>
            <a:ext cx="8748464" cy="3139321"/>
          </a:xfrm>
          <a:prstGeom prst="rect">
            <a:avLst/>
          </a:prstGeom>
          <a:noFill/>
        </p:spPr>
        <p:txBody>
          <a:bodyPr wrap="square" rtlCol="0">
            <a:spAutoFit/>
          </a:bodyPr>
          <a:lstStyle/>
          <a:p>
            <a:r>
              <a:rPr lang="pt-BR" dirty="0" smtClean="0">
                <a:solidFill>
                  <a:prstClr val="black"/>
                </a:solidFill>
              </a:rPr>
              <a:t>:</a:t>
            </a:r>
          </a:p>
          <a:p>
            <a:endParaRPr lang="pt-BR" sz="2000" b="1" dirty="0" smtClean="0">
              <a:solidFill>
                <a:prstClr val="black"/>
              </a:solidFill>
            </a:endParaRPr>
          </a:p>
          <a:p>
            <a:endParaRPr lang="pt-BR" sz="2000" b="1" dirty="0" smtClean="0">
              <a:solidFill>
                <a:prstClr val="black"/>
              </a:solidFill>
            </a:endParaRPr>
          </a:p>
          <a:p>
            <a:endParaRPr lang="pt-BR" sz="2000" b="1" dirty="0" smtClean="0">
              <a:solidFill>
                <a:prstClr val="black"/>
              </a:solidFill>
            </a:endParaRPr>
          </a:p>
          <a:p>
            <a:endParaRPr lang="pt-BR" sz="2000" b="1" dirty="0" smtClean="0">
              <a:solidFill>
                <a:prstClr val="black"/>
              </a:solidFill>
            </a:endParaRPr>
          </a:p>
          <a:p>
            <a:endParaRPr lang="pt-BR" sz="2000" b="1" dirty="0" smtClean="0">
              <a:solidFill>
                <a:prstClr val="black"/>
              </a:solidFill>
            </a:endParaRPr>
          </a:p>
          <a:p>
            <a:endParaRPr lang="pt-BR" sz="2000" b="1" dirty="0" smtClean="0">
              <a:solidFill>
                <a:prstClr val="black"/>
              </a:solidFill>
            </a:endParaRPr>
          </a:p>
          <a:p>
            <a:endParaRPr lang="pt-BR" sz="2000" b="1" dirty="0" smtClean="0">
              <a:solidFill>
                <a:srgbClr val="00B050"/>
              </a:solidFill>
            </a:endParaRPr>
          </a:p>
          <a:p>
            <a:endParaRPr lang="pt-BR" sz="2000" b="1" dirty="0" smtClean="0">
              <a:solidFill>
                <a:srgbClr val="FF0000"/>
              </a:solidFill>
            </a:endParaRPr>
          </a:p>
          <a:p>
            <a:endParaRPr lang="pt-BR" sz="2000" b="1" dirty="0" smtClean="0">
              <a:solidFill>
                <a:srgbClr val="C0504D">
                  <a:lumMod val="75000"/>
                </a:srgbClr>
              </a:solidFill>
            </a:endParaRPr>
          </a:p>
        </p:txBody>
      </p:sp>
      <p:sp>
        <p:nvSpPr>
          <p:cNvPr id="4" name="Retângulo de cantos arredondados 3"/>
          <p:cNvSpPr/>
          <p:nvPr/>
        </p:nvSpPr>
        <p:spPr>
          <a:xfrm>
            <a:off x="251520" y="1196752"/>
            <a:ext cx="3240360" cy="18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bg2"/>
                </a:solidFill>
              </a:rPr>
              <a:t>Envolver regionais, dioceses, paróquias, organismos, pastorais e as diversas expressões laicais na reflexão e aplicação deste documento.</a:t>
            </a:r>
          </a:p>
        </p:txBody>
      </p:sp>
      <p:sp>
        <p:nvSpPr>
          <p:cNvPr id="5" name="Retângulo de cantos arredondados 4"/>
          <p:cNvSpPr/>
          <p:nvPr/>
        </p:nvSpPr>
        <p:spPr>
          <a:xfrm>
            <a:off x="4788024" y="1268760"/>
            <a:ext cx="3707904" cy="165618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rgbClr val="FFFF00"/>
                </a:solidFill>
                <a:latin typeface="Times New Roman" pitchFamily="18" charset="0"/>
                <a:cs typeface="Times New Roman" pitchFamily="18" charset="0"/>
              </a:rPr>
              <a:t>Celebrar o Dia Nacional dos Cristãos Leigos e Leigas na solenidade de Cristo Rei, a cada ano.</a:t>
            </a:r>
          </a:p>
        </p:txBody>
      </p:sp>
      <p:sp>
        <p:nvSpPr>
          <p:cNvPr id="7" name="Retângulo de cantos arredondados 6"/>
          <p:cNvSpPr/>
          <p:nvPr/>
        </p:nvSpPr>
        <p:spPr>
          <a:xfrm>
            <a:off x="539552" y="3068960"/>
            <a:ext cx="8208912" cy="18002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bg2"/>
                </a:solidFill>
              </a:rPr>
              <a:t>Estimular que no decorrer do mês de novembro de cada ano, haja uma programação com momentos de reflexão, de espiritualidade e de gestos concretos envolvendo as comunidades, paróquias e todas as formas organizativas do laicato.</a:t>
            </a:r>
          </a:p>
        </p:txBody>
      </p:sp>
      <p:sp>
        <p:nvSpPr>
          <p:cNvPr id="8" name="Retângulo de cantos arredondados 7"/>
          <p:cNvSpPr/>
          <p:nvPr/>
        </p:nvSpPr>
        <p:spPr>
          <a:xfrm>
            <a:off x="1349896" y="5013176"/>
            <a:ext cx="6048672" cy="158417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bg2"/>
                </a:solidFill>
              </a:rPr>
              <a:t>Celebrar o dia 1º de maio – São José Operário – e outras datas significativas para as diversas profissões, como valorização do trabalho e denunciando tudo o que contradiz a dignidade da pessoa</a:t>
            </a:r>
            <a:r>
              <a:rPr lang="pt-BR" sz="2000" b="1" dirty="0" smtClean="0">
                <a:solidFill>
                  <a:srgbClr val="002060"/>
                </a:solidFill>
              </a:rPr>
              <a:t>.</a:t>
            </a:r>
          </a:p>
        </p:txBody>
      </p:sp>
    </p:spTree>
    <p:extLst>
      <p:ext uri="{BB962C8B-B14F-4D97-AF65-F5344CB8AC3E}">
        <p14:creationId xmlns:p14="http://schemas.microsoft.com/office/powerpoint/2010/main" val="10244105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0" y="0"/>
            <a:ext cx="2987824" cy="378904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bg2"/>
                </a:solidFill>
              </a:rPr>
              <a:t>Recuperar e divulgar o testemunho de cristãos leigos e leigas mártires e daqueles que viveram o seu compromisso batismal no cotidiano da vida e se tornaram ou são referências. </a:t>
            </a:r>
          </a:p>
        </p:txBody>
      </p:sp>
      <p:sp>
        <p:nvSpPr>
          <p:cNvPr id="5" name="Elipse 4"/>
          <p:cNvSpPr/>
          <p:nvPr/>
        </p:nvSpPr>
        <p:spPr>
          <a:xfrm>
            <a:off x="3131840" y="0"/>
            <a:ext cx="5616624" cy="230425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b="1" dirty="0" smtClean="0">
              <a:solidFill>
                <a:srgbClr val="FFFF00"/>
              </a:solidFill>
            </a:endParaRPr>
          </a:p>
          <a:p>
            <a:pPr algn="ctr"/>
            <a:r>
              <a:rPr lang="pt-BR" b="1" dirty="0" smtClean="0">
                <a:solidFill>
                  <a:schemeClr val="bg2"/>
                </a:solidFill>
              </a:rPr>
              <a:t>Criar e/ou fortalecer os </a:t>
            </a:r>
            <a:r>
              <a:rPr lang="pt-BR" sz="2000" b="1" dirty="0" smtClean="0">
                <a:solidFill>
                  <a:schemeClr val="bg2"/>
                </a:solidFill>
              </a:rPr>
              <a:t>Conselhos Regionais e Diocesanos de Leigos</a:t>
            </a:r>
            <a:r>
              <a:rPr lang="pt-BR" b="1" dirty="0" smtClean="0">
                <a:solidFill>
                  <a:schemeClr val="bg2"/>
                </a:solidFill>
              </a:rPr>
              <a:t>;</a:t>
            </a:r>
          </a:p>
          <a:p>
            <a:pPr algn="ctr"/>
            <a:r>
              <a:rPr lang="pt-BR" b="1" dirty="0" smtClean="0">
                <a:solidFill>
                  <a:schemeClr val="bg2"/>
                </a:solidFill>
              </a:rPr>
              <a:t>Fortalecer e ampliar o diálogo e trabalho junto às diferentes formas de expressão do laicato.</a:t>
            </a:r>
          </a:p>
        </p:txBody>
      </p:sp>
      <p:sp>
        <p:nvSpPr>
          <p:cNvPr id="6" name="Retângulo 5"/>
          <p:cNvSpPr/>
          <p:nvPr/>
        </p:nvSpPr>
        <p:spPr>
          <a:xfrm>
            <a:off x="3419872" y="2348880"/>
            <a:ext cx="5472608" cy="12241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bg2"/>
                </a:solidFill>
              </a:rPr>
              <a:t>Apoiar e acompanhar os encontros do laicato, organizados pelo CNLB, com a participação das diversas expressões do laicato.</a:t>
            </a:r>
          </a:p>
        </p:txBody>
      </p:sp>
      <p:sp>
        <p:nvSpPr>
          <p:cNvPr id="7" name="Retângulo 6"/>
          <p:cNvSpPr/>
          <p:nvPr/>
        </p:nvSpPr>
        <p:spPr>
          <a:xfrm>
            <a:off x="179512" y="3717032"/>
            <a:ext cx="8712968" cy="2808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000" dirty="0" smtClean="0">
              <a:solidFill>
                <a:prstClr val="white"/>
              </a:solidFill>
            </a:endParaRPr>
          </a:p>
          <a:p>
            <a:endParaRPr lang="pt-BR" sz="2000" dirty="0" smtClean="0">
              <a:solidFill>
                <a:prstClr val="white"/>
              </a:solidFill>
            </a:endParaRPr>
          </a:p>
          <a:p>
            <a:pPr algn="ctr"/>
            <a:r>
              <a:rPr lang="pt-BR" sz="2000" b="1" dirty="0" smtClean="0">
                <a:solidFill>
                  <a:prstClr val="white"/>
                </a:solidFill>
                <a:latin typeface="Arial Narrow" panose="020B0606020202030204" pitchFamily="34" charset="0"/>
              </a:rPr>
              <a:t>Realizar </a:t>
            </a:r>
            <a:r>
              <a:rPr lang="pt-BR" b="1" dirty="0" smtClean="0">
                <a:solidFill>
                  <a:prstClr val="white"/>
                </a:solidFill>
                <a:latin typeface="Arial Narrow" panose="020B0606020202030204" pitchFamily="34" charset="0"/>
              </a:rPr>
              <a:t>o </a:t>
            </a:r>
            <a:r>
              <a:rPr lang="pt-BR" sz="2400" b="1" dirty="0" smtClean="0">
                <a:solidFill>
                  <a:prstClr val="white"/>
                </a:solidFill>
                <a:latin typeface="Arial Narrow" panose="020B0606020202030204" pitchFamily="34" charset="0"/>
              </a:rPr>
              <a:t>Ano do Laicato, iniciando na solenidade de Cristo Rei de 2017 e com término na solenidade de Cristo Rei de 2018.  Comemoraremos assim os 30 anos do Sínodo Ordinário sobre os Leigos (1987) e 30 anos da publicação da Exortação Apostólica </a:t>
            </a:r>
            <a:r>
              <a:rPr lang="pt-BR" sz="2400" b="1" i="1" dirty="0" err="1" smtClean="0">
                <a:solidFill>
                  <a:prstClr val="white"/>
                </a:solidFill>
                <a:latin typeface="Arial Narrow" panose="020B0606020202030204" pitchFamily="34" charset="0"/>
              </a:rPr>
              <a:t>Christifideles</a:t>
            </a:r>
            <a:r>
              <a:rPr lang="pt-BR" sz="2400" b="1" i="1" dirty="0" smtClean="0">
                <a:solidFill>
                  <a:prstClr val="white"/>
                </a:solidFill>
                <a:latin typeface="Arial Narrow" panose="020B0606020202030204" pitchFamily="34" charset="0"/>
              </a:rPr>
              <a:t> </a:t>
            </a:r>
            <a:r>
              <a:rPr lang="pt-BR" sz="2400" b="1" i="1" dirty="0" err="1" smtClean="0">
                <a:solidFill>
                  <a:prstClr val="white"/>
                </a:solidFill>
                <a:latin typeface="Arial Narrow" panose="020B0606020202030204" pitchFamily="34" charset="0"/>
              </a:rPr>
              <a:t>Laici</a:t>
            </a:r>
            <a:r>
              <a:rPr lang="pt-BR" sz="2400" b="1" dirty="0" smtClean="0">
                <a:solidFill>
                  <a:prstClr val="white"/>
                </a:solidFill>
                <a:latin typeface="Arial Narrow" panose="020B0606020202030204" pitchFamily="34" charset="0"/>
              </a:rPr>
              <a:t>, de São João Paulo II, sobre a vocação e missão dos leigos na Igreja e no mundo (1988). O Ano do Laicato terá como eixo central a presença e a atuação dos cristãos leigos e leigas como “ramos, sal, luz e fermento” na Igreja e na sociedade. </a:t>
            </a:r>
          </a:p>
          <a:p>
            <a:endParaRPr lang="pt-BR" sz="2000" dirty="0" smtClean="0">
              <a:solidFill>
                <a:prstClr val="white"/>
              </a:solidFill>
            </a:endParaRPr>
          </a:p>
          <a:p>
            <a:endParaRPr lang="pt-BR" dirty="0">
              <a:solidFill>
                <a:prstClr val="white"/>
              </a:solidFill>
            </a:endParaRPr>
          </a:p>
        </p:txBody>
      </p:sp>
    </p:spTree>
    <p:extLst>
      <p:ext uri="{BB962C8B-B14F-4D97-AF65-F5344CB8AC3E}">
        <p14:creationId xmlns:p14="http://schemas.microsoft.com/office/powerpoint/2010/main" val="3245823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5">
              <a:lumMod val="40000"/>
              <a:lumOff val="60000"/>
            </a:schemeClr>
          </a:solidFill>
        </p:spPr>
        <p:txBody>
          <a:bodyPr>
            <a:noAutofit/>
          </a:bodyPr>
          <a:lstStyle/>
          <a:p>
            <a:r>
              <a:rPr lang="pt-BR" sz="3200" b="1" i="1" dirty="0" smtClean="0"/>
              <a:t/>
            </a:r>
            <a:br>
              <a:rPr lang="pt-BR" sz="3200" b="1" i="1" dirty="0" smtClean="0"/>
            </a:br>
            <a:r>
              <a:rPr lang="pt-BR" sz="3200" b="1" i="1" dirty="0" smtClean="0">
                <a:solidFill>
                  <a:srgbClr val="0070C0"/>
                </a:solidFill>
              </a:rPr>
              <a:t>“</a:t>
            </a:r>
            <a:r>
              <a:rPr lang="pt-BR" sz="3200" b="1" i="1" dirty="0">
                <a:solidFill>
                  <a:srgbClr val="0070C0"/>
                </a:solidFill>
              </a:rPr>
              <a:t>os leigos também são chamados a participar na ação pastoral da Igreja</a:t>
            </a:r>
            <a:r>
              <a:rPr lang="pt-BR" sz="3200" i="1" dirty="0">
                <a:solidFill>
                  <a:srgbClr val="0070C0"/>
                </a:solidFill>
              </a:rPr>
              <a:t>” (</a:t>
            </a:r>
            <a:r>
              <a:rPr lang="pt-BR" sz="3200" dirty="0" err="1">
                <a:solidFill>
                  <a:srgbClr val="0070C0"/>
                </a:solidFill>
              </a:rPr>
              <a:t>DAp</a:t>
            </a:r>
            <a:r>
              <a:rPr lang="pt-BR" sz="3200" dirty="0">
                <a:solidFill>
                  <a:srgbClr val="0070C0"/>
                </a:solidFill>
              </a:rPr>
              <a:t>, n. 211). (7)</a:t>
            </a:r>
            <a:br>
              <a:rPr lang="pt-BR" sz="3200" dirty="0">
                <a:solidFill>
                  <a:srgbClr val="0070C0"/>
                </a:solidFill>
              </a:rPr>
            </a:br>
            <a:endParaRPr lang="pt-BR" sz="3200" dirty="0">
              <a:solidFill>
                <a:srgbClr val="0070C0"/>
              </a:solidFill>
            </a:endParaRPr>
          </a:p>
        </p:txBody>
      </p:sp>
      <p:sp>
        <p:nvSpPr>
          <p:cNvPr id="3" name="Espaço Reservado para Conteúdo 2"/>
          <p:cNvSpPr>
            <a:spLocks noGrp="1"/>
          </p:cNvSpPr>
          <p:nvPr>
            <p:ph sz="half" idx="1"/>
          </p:nvPr>
        </p:nvSpPr>
        <p:spPr>
          <a:xfrm>
            <a:off x="457200" y="1600200"/>
            <a:ext cx="4978896" cy="4525963"/>
          </a:xfrm>
        </p:spPr>
        <p:txBody>
          <a:bodyPr>
            <a:normAutofit fontScale="92500" lnSpcReduction="20000"/>
          </a:bodyPr>
          <a:lstStyle/>
          <a:p>
            <a:pPr marL="0" indent="0" algn="just">
              <a:buNone/>
            </a:pPr>
            <a:r>
              <a:rPr lang="pt-BR" dirty="0" smtClean="0"/>
              <a:t>Assim </a:t>
            </a:r>
            <a:r>
              <a:rPr lang="pt-BR" dirty="0"/>
              <a:t>como o leigo não pode substituir o pastor, o pastor não pode substituir os leigos e leigas naquilo que lhes compete por vocação e missão. Além disso, a ação dos cristãos leigos e leigas não se limita à suplência em situação de emergência e de necessidades crônicas da pastoral e da vida da Igreja. É uma ação específica da “responsabilidade laical que nasce do Batismo e da Crisma” (EG, n. 102).</a:t>
            </a:r>
          </a:p>
          <a:p>
            <a:endParaRPr lang="pt-BR" dirty="0"/>
          </a:p>
        </p:txBody>
      </p:sp>
      <p:pic>
        <p:nvPicPr>
          <p:cNvPr id="4098" name="Picture 2" descr="C:\Users\cefep\Pictures\Imagens  Internet\imagesE26XC55C.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04706" y="1772816"/>
            <a:ext cx="2457450"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784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722313" y="4406900"/>
            <a:ext cx="7772400" cy="1470372"/>
          </a:xfrm>
          <a:solidFill>
            <a:schemeClr val="accent3">
              <a:lumMod val="75000"/>
            </a:schemeClr>
          </a:solidFill>
        </p:spPr>
        <p:txBody>
          <a:bodyPr>
            <a:noAutofit/>
          </a:bodyPr>
          <a:lstStyle/>
          <a:p>
            <a:r>
              <a:rPr lang="pt-BR" sz="3200" dirty="0" smtClean="0">
                <a:latin typeface="Agency FB" panose="020B0503020202020204" pitchFamily="34" charset="0"/>
              </a:rPr>
              <a:t>Vós </a:t>
            </a:r>
            <a:r>
              <a:rPr lang="pt-BR" sz="3200" dirty="0">
                <a:latin typeface="Agency FB" panose="020B0503020202020204" pitchFamily="34" charset="0"/>
              </a:rPr>
              <a:t>sois o sal da terra e luz do mundo” </a:t>
            </a:r>
            <a:r>
              <a:rPr lang="pt-BR" sz="3200" dirty="0" smtClean="0">
                <a:latin typeface="Agency FB" panose="020B0503020202020204" pitchFamily="34" charset="0"/>
              </a:rPr>
              <a:t>.</a:t>
            </a:r>
            <a:br>
              <a:rPr lang="pt-BR" sz="3200" dirty="0" smtClean="0">
                <a:latin typeface="Agency FB" panose="020B0503020202020204" pitchFamily="34" charset="0"/>
              </a:rPr>
            </a:br>
            <a:r>
              <a:rPr lang="pt-BR" sz="3200" dirty="0" smtClean="0">
                <a:latin typeface="Agency FB" panose="020B0503020202020204" pitchFamily="34" charset="0"/>
              </a:rPr>
              <a:t> </a:t>
            </a:r>
            <a:r>
              <a:rPr lang="pt-BR" sz="3200" dirty="0">
                <a:latin typeface="Agency FB" panose="020B0503020202020204" pitchFamily="34" charset="0"/>
              </a:rPr>
              <a:t>“Se o sal perde seu sabor, com que se salgará?” </a:t>
            </a:r>
            <a:r>
              <a:rPr lang="pt-BR" sz="3200" i="1" dirty="0"/>
              <a:t>(</a:t>
            </a:r>
            <a:r>
              <a:rPr lang="pt-BR" sz="3200" i="1" dirty="0" err="1"/>
              <a:t>Mt</a:t>
            </a:r>
            <a:r>
              <a:rPr lang="pt-BR" sz="3200" i="1" dirty="0"/>
              <a:t> 5,13-14</a:t>
            </a:r>
            <a:r>
              <a:rPr lang="pt-BR" sz="3200" i="1" dirty="0" smtClean="0"/>
              <a:t>)</a:t>
            </a:r>
            <a:br>
              <a:rPr lang="pt-BR" sz="3200" i="1" dirty="0" smtClean="0"/>
            </a:br>
            <a:r>
              <a:rPr lang="pt-BR" sz="3200" i="1" dirty="0" smtClean="0"/>
              <a:t>,</a:t>
            </a:r>
            <a:r>
              <a:rPr lang="pt-BR" sz="3200" dirty="0"/>
              <a:t/>
            </a:r>
            <a:br>
              <a:rPr lang="pt-BR" sz="3200" dirty="0"/>
            </a:br>
            <a:endParaRPr lang="pt-BR" sz="3200" dirty="0"/>
          </a:p>
        </p:txBody>
      </p:sp>
      <p:sp>
        <p:nvSpPr>
          <p:cNvPr id="6" name="Espaço Reservado para Texto 5"/>
          <p:cNvSpPr>
            <a:spLocks noGrp="1"/>
          </p:cNvSpPr>
          <p:nvPr>
            <p:ph type="body" idx="1"/>
          </p:nvPr>
        </p:nvSpPr>
        <p:spPr>
          <a:xfrm>
            <a:off x="722313" y="620689"/>
            <a:ext cx="7772400" cy="3528391"/>
          </a:xfrm>
          <a:solidFill>
            <a:schemeClr val="accent3">
              <a:lumMod val="60000"/>
              <a:lumOff val="40000"/>
            </a:schemeClr>
          </a:solidFill>
        </p:spPr>
        <p:txBody>
          <a:bodyPr>
            <a:normAutofit fontScale="92500"/>
          </a:bodyPr>
          <a:lstStyle/>
          <a:p>
            <a:pPr algn="ctr"/>
            <a:r>
              <a:rPr lang="pt-BR" sz="4000" b="1" dirty="0">
                <a:solidFill>
                  <a:srgbClr val="C00000"/>
                </a:solidFill>
                <a:latin typeface="Arial Black" panose="020B0A04020102020204" pitchFamily="34" charset="0"/>
              </a:rPr>
              <a:t>CAPÍTULO I</a:t>
            </a:r>
            <a:endParaRPr lang="pt-BR" sz="4000" dirty="0">
              <a:solidFill>
                <a:srgbClr val="C00000"/>
              </a:solidFill>
              <a:latin typeface="Arial Black" panose="020B0A04020102020204" pitchFamily="34" charset="0"/>
            </a:endParaRPr>
          </a:p>
          <a:p>
            <a:r>
              <a:rPr lang="pt-BR" sz="4000" b="1" dirty="0">
                <a:solidFill>
                  <a:schemeClr val="tx1"/>
                </a:solidFill>
                <a:latin typeface="Arial Black" panose="020B0A04020102020204" pitchFamily="34" charset="0"/>
              </a:rPr>
              <a:t>O CRISTÃO LEIGO, SUJEITO NA IGREJA E NO MUNDO: </a:t>
            </a:r>
            <a:endParaRPr lang="pt-BR" sz="4000" b="1" dirty="0" smtClean="0">
              <a:solidFill>
                <a:schemeClr val="tx1"/>
              </a:solidFill>
              <a:latin typeface="Arial Black" panose="020B0A04020102020204" pitchFamily="34" charset="0"/>
            </a:endParaRPr>
          </a:p>
          <a:p>
            <a:r>
              <a:rPr lang="pt-BR" sz="4000" b="1" dirty="0" smtClean="0">
                <a:solidFill>
                  <a:schemeClr val="tx1"/>
                </a:solidFill>
                <a:latin typeface="Arial Black" panose="020B0A04020102020204" pitchFamily="34" charset="0"/>
              </a:rPr>
              <a:t>ESPERANÇAS </a:t>
            </a:r>
            <a:r>
              <a:rPr lang="pt-BR" sz="4000" b="1" dirty="0">
                <a:solidFill>
                  <a:schemeClr val="tx1"/>
                </a:solidFill>
                <a:latin typeface="Arial Black" panose="020B0A04020102020204" pitchFamily="34" charset="0"/>
              </a:rPr>
              <a:t>E ANGÚSTIAS</a:t>
            </a:r>
            <a:endParaRPr lang="pt-BR" sz="4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2750000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solidFill>
            <a:schemeClr val="accent3"/>
          </a:solidFill>
        </p:spPr>
        <p:txBody>
          <a:bodyPr>
            <a:normAutofit fontScale="90000"/>
          </a:bodyPr>
          <a:lstStyle/>
          <a:p>
            <a:r>
              <a:rPr lang="pt-BR" b="1" dirty="0" smtClean="0"/>
              <a:t/>
            </a:r>
            <a:br>
              <a:rPr lang="pt-BR" b="1" dirty="0" smtClean="0"/>
            </a:br>
            <a:r>
              <a:rPr lang="pt-BR" b="1" dirty="0" smtClean="0"/>
              <a:t>Marco </a:t>
            </a:r>
            <a:r>
              <a:rPr lang="pt-BR" b="1" dirty="0"/>
              <a:t>Histórico-eclesial</a:t>
            </a:r>
            <a:br>
              <a:rPr lang="pt-BR" b="1" dirty="0"/>
            </a:br>
            <a:endParaRPr lang="pt-BR" b="1" dirty="0"/>
          </a:p>
        </p:txBody>
      </p:sp>
      <p:sp>
        <p:nvSpPr>
          <p:cNvPr id="5" name="Espaço Reservado para Conteúdo 4"/>
          <p:cNvSpPr>
            <a:spLocks noGrp="1"/>
          </p:cNvSpPr>
          <p:nvPr>
            <p:ph sz="half" idx="1"/>
          </p:nvPr>
        </p:nvSpPr>
        <p:spPr>
          <a:solidFill>
            <a:schemeClr val="accent3">
              <a:lumMod val="40000"/>
              <a:lumOff val="60000"/>
            </a:schemeClr>
          </a:solidFill>
        </p:spPr>
        <p:txBody>
          <a:bodyPr>
            <a:normAutofit fontScale="92500" lnSpcReduction="20000"/>
          </a:bodyPr>
          <a:lstStyle/>
          <a:p>
            <a:pPr marL="0" indent="0" algn="just">
              <a:buNone/>
            </a:pPr>
            <a:r>
              <a:rPr lang="pt-BR" b="1" dirty="0"/>
              <a:t>“Eu sou a verdadeira videira... Vós sois os ramos” (</a:t>
            </a:r>
            <a:r>
              <a:rPr lang="pt-BR" b="1" dirty="0" err="1"/>
              <a:t>Jo</a:t>
            </a:r>
            <a:r>
              <a:rPr lang="pt-BR" b="1" dirty="0"/>
              <a:t> 15,1-8).</a:t>
            </a:r>
            <a:endParaRPr lang="pt-BR" dirty="0"/>
          </a:p>
          <a:p>
            <a:pPr marL="0" indent="0" algn="just">
              <a:buNone/>
            </a:pPr>
            <a:endParaRPr lang="pt-BR" b="1" dirty="0" smtClean="0"/>
          </a:p>
          <a:p>
            <a:pPr marL="0" indent="0" algn="just">
              <a:buNone/>
            </a:pPr>
            <a:r>
              <a:rPr lang="pt-BR" b="1" dirty="0" smtClean="0"/>
              <a:t>A </a:t>
            </a:r>
            <a:r>
              <a:rPr lang="pt-BR" b="1" dirty="0"/>
              <a:t>vitalidade dos ramos depende de sua ligação à videira, que é Jesus Cristo: </a:t>
            </a:r>
            <a:endParaRPr lang="pt-BR" dirty="0"/>
          </a:p>
          <a:p>
            <a:pPr marL="0" indent="0" algn="just">
              <a:buNone/>
            </a:pPr>
            <a:r>
              <a:rPr lang="pt-BR" b="1" dirty="0"/>
              <a:t>“quem permanece em mim e eu nele, dá muito fruto, porque sem mim não podeis fazer nada” (</a:t>
            </a:r>
            <a:r>
              <a:rPr lang="pt-BR" b="1" dirty="0" err="1"/>
              <a:t>Jo</a:t>
            </a:r>
            <a:r>
              <a:rPr lang="pt-BR" b="1" dirty="0"/>
              <a:t> 15,5)”</a:t>
            </a:r>
            <a:endParaRPr lang="pt-BR" dirty="0"/>
          </a:p>
        </p:txBody>
      </p:sp>
      <p:sp>
        <p:nvSpPr>
          <p:cNvPr id="6" name="Espaço Reservado para Conteúdo 5"/>
          <p:cNvSpPr>
            <a:spLocks noGrp="1"/>
          </p:cNvSpPr>
          <p:nvPr>
            <p:ph sz="half" idx="2"/>
          </p:nvPr>
        </p:nvSpPr>
        <p:spPr>
          <a:solidFill>
            <a:schemeClr val="accent3">
              <a:lumMod val="60000"/>
              <a:lumOff val="40000"/>
            </a:schemeClr>
          </a:solidFill>
        </p:spPr>
        <p:txBody>
          <a:bodyPr>
            <a:normAutofit fontScale="92500" lnSpcReduction="20000"/>
          </a:bodyPr>
          <a:lstStyle/>
          <a:p>
            <a:pPr marL="0" indent="0">
              <a:buNone/>
            </a:pPr>
            <a:endParaRPr lang="pt-BR" dirty="0" smtClean="0"/>
          </a:p>
          <a:p>
            <a:pPr marL="0" indent="0">
              <a:buNone/>
            </a:pPr>
            <a:endParaRPr lang="pt-BR" dirty="0"/>
          </a:p>
          <a:p>
            <a:pPr marL="0" indent="0" algn="just">
              <a:buNone/>
            </a:pPr>
            <a:r>
              <a:rPr lang="pt-BR" sz="3500" b="1" dirty="0" smtClean="0">
                <a:solidFill>
                  <a:srgbClr val="C00000"/>
                </a:solidFill>
                <a:latin typeface="Agency FB" panose="020B0503020202020204" pitchFamily="34" charset="0"/>
              </a:rPr>
              <a:t>A</a:t>
            </a:r>
            <a:r>
              <a:rPr lang="pt-BR" sz="3500" b="1" dirty="0" smtClean="0">
                <a:latin typeface="Agency FB" panose="020B0503020202020204" pitchFamily="34" charset="0"/>
              </a:rPr>
              <a:t> </a:t>
            </a:r>
            <a:r>
              <a:rPr lang="pt-BR" sz="3500" b="1" dirty="0">
                <a:solidFill>
                  <a:srgbClr val="C00000"/>
                </a:solidFill>
                <a:latin typeface="Agency FB" panose="020B0503020202020204" pitchFamily="34" charset="0"/>
              </a:rPr>
              <a:t>renovação eclesiológica conciliar</a:t>
            </a:r>
            <a:r>
              <a:rPr lang="pt-BR" sz="3500" b="1" dirty="0">
                <a:latin typeface="Agency FB" panose="020B0503020202020204" pitchFamily="34" charset="0"/>
              </a:rPr>
              <a:t> </a:t>
            </a:r>
            <a:r>
              <a:rPr lang="pt-BR" sz="3000" b="1" dirty="0">
                <a:latin typeface="Agency FB" panose="020B0503020202020204" pitchFamily="34" charset="0"/>
              </a:rPr>
              <a:t>compreendeu o cristão leigo plenamente como membro efetivo da Igreja e não como um fiel de pertença menor ou inferior, a quem faltasse algo da comum dignidade cristã (LG, cap. 4).</a:t>
            </a:r>
          </a:p>
        </p:txBody>
      </p:sp>
    </p:spTree>
    <p:extLst>
      <p:ext uri="{BB962C8B-B14F-4D97-AF65-F5344CB8AC3E}">
        <p14:creationId xmlns:p14="http://schemas.microsoft.com/office/powerpoint/2010/main" val="752240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395536" y="1095889"/>
            <a:ext cx="8352928" cy="5262979"/>
          </a:xfrm>
          <a:prstGeom prst="rect">
            <a:avLst/>
          </a:prstGeom>
          <a:solidFill>
            <a:schemeClr val="accent3">
              <a:lumMod val="40000"/>
              <a:lumOff val="60000"/>
            </a:schemeClr>
          </a:solidFill>
        </p:spPr>
        <p:txBody>
          <a:bodyPr wrap="square">
            <a:spAutoFit/>
          </a:bodyPr>
          <a:lstStyle/>
          <a:p>
            <a:endParaRPr lang="pt-BR" sz="2400" b="1" i="1" dirty="0" smtClean="0"/>
          </a:p>
          <a:p>
            <a:pPr algn="just"/>
            <a:r>
              <a:rPr lang="pt-BR" sz="2400" b="1" i="1" dirty="0" smtClean="0"/>
              <a:t>“</a:t>
            </a:r>
            <a:r>
              <a:rPr lang="pt-BR" sz="2400" b="1" i="1" dirty="0"/>
              <a:t>os leigos cumprirão mais cabalmente sua missão de fazer com que a Igreja ‘aconteça’ no mundo, na tarefa humana e na história”</a:t>
            </a:r>
            <a:r>
              <a:rPr lang="pt-BR" sz="2400" dirty="0"/>
              <a:t> (Medellín, n. 10,2.6)</a:t>
            </a:r>
          </a:p>
          <a:p>
            <a:endParaRPr lang="pt-BR" sz="2400" b="1" i="1" dirty="0" smtClean="0"/>
          </a:p>
          <a:p>
            <a:r>
              <a:rPr lang="pt-BR" sz="2400" b="1" i="1" dirty="0" smtClean="0"/>
              <a:t>“Homens </a:t>
            </a:r>
            <a:r>
              <a:rPr lang="pt-BR" sz="2400" b="1" i="1" dirty="0"/>
              <a:t>e mulheres da Igreja no coração do mundo </a:t>
            </a:r>
            <a:endParaRPr lang="pt-BR" sz="2400" dirty="0"/>
          </a:p>
          <a:p>
            <a:r>
              <a:rPr lang="pt-BR" sz="2400" b="1" i="1" dirty="0"/>
              <a:t>e homens e mulheres do mundo no coração da </a:t>
            </a:r>
            <a:r>
              <a:rPr lang="pt-BR" sz="2400" b="1" i="1" dirty="0" smtClean="0"/>
              <a:t>Igreja”</a:t>
            </a:r>
            <a:r>
              <a:rPr lang="pt-BR" sz="2400" dirty="0" smtClean="0"/>
              <a:t> (Puebla, </a:t>
            </a:r>
            <a:r>
              <a:rPr lang="pt-BR" sz="2400" dirty="0"/>
              <a:t>n. 786</a:t>
            </a:r>
          </a:p>
          <a:p>
            <a:r>
              <a:rPr lang="pt-BR" sz="2400" b="1" i="1" dirty="0"/>
              <a:t> </a:t>
            </a:r>
            <a:r>
              <a:rPr lang="pt-BR" sz="2400" b="1" i="1" dirty="0" smtClean="0"/>
              <a:t>“Protagonistas </a:t>
            </a:r>
            <a:r>
              <a:rPr lang="pt-BR" sz="2400" b="1" i="1" dirty="0"/>
              <a:t>da transformação da sociedade”</a:t>
            </a:r>
            <a:r>
              <a:rPr lang="pt-BR" sz="2400" dirty="0"/>
              <a:t> (DSD, n. 98).</a:t>
            </a:r>
          </a:p>
          <a:p>
            <a:r>
              <a:rPr lang="pt-BR" sz="2400" dirty="0"/>
              <a:t> </a:t>
            </a:r>
            <a:r>
              <a:rPr lang="pt-BR" sz="2400" dirty="0" smtClean="0"/>
              <a:t> </a:t>
            </a:r>
          </a:p>
          <a:p>
            <a:pPr algn="just"/>
            <a:r>
              <a:rPr lang="pt-BR" sz="2400" b="1" i="1" dirty="0" smtClean="0"/>
              <a:t>“</a:t>
            </a:r>
            <a:r>
              <a:rPr lang="pt-BR" sz="2400" b="1" i="1" dirty="0"/>
              <a:t>M</a:t>
            </a:r>
            <a:r>
              <a:rPr lang="pt-BR" sz="2400" b="1" i="1" dirty="0" smtClean="0"/>
              <a:t>aior </a:t>
            </a:r>
            <a:r>
              <a:rPr lang="pt-BR" sz="2400" b="1" i="1" dirty="0"/>
              <a:t>abertura de mentalidade para entender e acolher o ‘ser’ e o ‘fazer’ do leigo na Igreja, que por seu batismo e sua confirmação é discípulo e missionário de Jesus Cristo”</a:t>
            </a:r>
            <a:r>
              <a:rPr lang="pt-BR" sz="2400" b="1" dirty="0"/>
              <a:t> </a:t>
            </a:r>
            <a:r>
              <a:rPr lang="pt-BR" sz="2400" dirty="0"/>
              <a:t>(</a:t>
            </a:r>
            <a:r>
              <a:rPr lang="pt-BR" sz="2400" dirty="0" err="1"/>
              <a:t>DAp</a:t>
            </a:r>
            <a:r>
              <a:rPr lang="pt-BR" sz="2400" dirty="0"/>
              <a:t>, n. 213).</a:t>
            </a:r>
          </a:p>
        </p:txBody>
      </p:sp>
      <p:sp>
        <p:nvSpPr>
          <p:cNvPr id="6" name="Título 5"/>
          <p:cNvSpPr>
            <a:spLocks noGrp="1"/>
          </p:cNvSpPr>
          <p:nvPr>
            <p:ph type="title"/>
          </p:nvPr>
        </p:nvSpPr>
        <p:spPr>
          <a:xfrm>
            <a:off x="457200" y="274638"/>
            <a:ext cx="8229600" cy="1210146"/>
          </a:xfrm>
          <a:solidFill>
            <a:srgbClr val="C00000"/>
          </a:solidFill>
        </p:spPr>
        <p:txBody>
          <a:bodyPr>
            <a:normAutofit/>
          </a:bodyPr>
          <a:lstStyle/>
          <a:p>
            <a:r>
              <a:rPr lang="pt-BR" sz="3600" b="1" dirty="0" smtClean="0">
                <a:solidFill>
                  <a:schemeClr val="bg1"/>
                </a:solidFill>
              </a:rPr>
              <a:t>Cristãos Leigos nas conferências </a:t>
            </a:r>
            <a:br>
              <a:rPr lang="pt-BR" sz="3600" b="1" dirty="0" smtClean="0">
                <a:solidFill>
                  <a:schemeClr val="bg1"/>
                </a:solidFill>
              </a:rPr>
            </a:br>
            <a:r>
              <a:rPr lang="pt-BR" sz="3600" b="1" dirty="0" smtClean="0">
                <a:solidFill>
                  <a:schemeClr val="bg1"/>
                </a:solidFill>
              </a:rPr>
              <a:t>da América Latina</a:t>
            </a:r>
            <a:endParaRPr lang="pt-BR" sz="3600" b="1" dirty="0">
              <a:solidFill>
                <a:schemeClr val="bg1"/>
              </a:solidFill>
            </a:endParaRPr>
          </a:p>
        </p:txBody>
      </p:sp>
    </p:spTree>
    <p:extLst>
      <p:ext uri="{BB962C8B-B14F-4D97-AF65-F5344CB8AC3E}">
        <p14:creationId xmlns:p14="http://schemas.microsoft.com/office/powerpoint/2010/main" val="3673089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1193</TotalTime>
  <Words>5846</Words>
  <Application>Microsoft Office PowerPoint</Application>
  <PresentationFormat>Apresentação na tela (4:3)</PresentationFormat>
  <Paragraphs>464</Paragraphs>
  <Slides>51</Slides>
  <Notes>0</Notes>
  <HiddenSlides>0</HiddenSlides>
  <MMClips>0</MMClips>
  <ScaleCrop>false</ScaleCrop>
  <HeadingPairs>
    <vt:vector size="6" baseType="variant">
      <vt:variant>
        <vt:lpstr>Fontes usadas</vt:lpstr>
      </vt:variant>
      <vt:variant>
        <vt:i4>10</vt:i4>
      </vt:variant>
      <vt:variant>
        <vt:lpstr>Tema</vt:lpstr>
      </vt:variant>
      <vt:variant>
        <vt:i4>3</vt:i4>
      </vt:variant>
      <vt:variant>
        <vt:lpstr>Títulos de slides</vt:lpstr>
      </vt:variant>
      <vt:variant>
        <vt:i4>51</vt:i4>
      </vt:variant>
    </vt:vector>
  </HeadingPairs>
  <TitlesOfParts>
    <vt:vector size="64" baseType="lpstr">
      <vt:lpstr>Batang</vt:lpstr>
      <vt:lpstr>Agency FB</vt:lpstr>
      <vt:lpstr>Arial</vt:lpstr>
      <vt:lpstr>Arial Black</vt:lpstr>
      <vt:lpstr>Arial Narrow</vt:lpstr>
      <vt:lpstr>Arial Rounded MT Bold</vt:lpstr>
      <vt:lpstr>Baskerville Old Face</vt:lpstr>
      <vt:lpstr>Calibri</vt:lpstr>
      <vt:lpstr>Times New Roman</vt:lpstr>
      <vt:lpstr>Wingdings</vt:lpstr>
      <vt:lpstr>Tema do Office</vt:lpstr>
      <vt:lpstr>1_Tema do Office</vt:lpstr>
      <vt:lpstr>2_Tema do Office</vt:lpstr>
      <vt:lpstr>Apresentação do PowerPoint</vt:lpstr>
      <vt:lpstr>CRISTÃOS LEIGOS E LEIGAS,  NA IGREJA E NA SOCIEDADE SAL DA TERRA E LUZ DO MUNDO (Mt 5,13-14)</vt:lpstr>
      <vt:lpstr>Apresentação – Secretário Geral  da CNBB</vt:lpstr>
      <vt:lpstr>O laicato como um todo é um “verdadeiro sujeito eclesial”</vt:lpstr>
      <vt:lpstr>a índole secular caracteriza  o ser e agir do cristão leigo</vt:lpstr>
      <vt:lpstr> “os leigos também são chamados a participar na ação pastoral da Igreja” (DAp, n. 211). (7) </vt:lpstr>
      <vt:lpstr>Vós sois o sal da terra e luz do mundo” .  “Se o sal perde seu sabor, com que se salgará?” (Mt 5,13-14) , </vt:lpstr>
      <vt:lpstr> Marco Histórico-eclesial </vt:lpstr>
      <vt:lpstr>Cristãos Leigos nas conferências  da América Latina</vt:lpstr>
      <vt:lpstr>  A teologia do laicato alcançou  avanços nos últimos anos: </vt:lpstr>
      <vt:lpstr>Recuos no campo do laicato</vt:lpstr>
      <vt:lpstr>Os rostos do laicato</vt:lpstr>
      <vt:lpstr>Campo específico de ação: o mundo</vt:lpstr>
      <vt:lpstr>VER o MUNDO GLOBALIZADO </vt:lpstr>
      <vt:lpstr>  </vt:lpstr>
      <vt:lpstr>A necessária mudança de Mentalidade</vt:lpstr>
      <vt:lpstr>  CAPÍTULO II </vt:lpstr>
      <vt:lpstr>Jesus nos ensina a ser sujeitos de nossa vida</vt:lpstr>
      <vt:lpstr>A Igreja, povo e Deus peregrino e evangelizador</vt:lpstr>
      <vt:lpstr> A Igreja é chamada a ser  Corpo de Cristo na História </vt:lpstr>
      <vt:lpstr> Identidade e Dignidade da  vocação laical </vt:lpstr>
      <vt:lpstr>Vocação Universal à Santidade</vt:lpstr>
      <vt:lpstr> O cristão leigo como sujeito eclesial </vt:lpstr>
      <vt:lpstr> Entraves à vivência do cristão como sujeito na Igreja e no mundo  </vt:lpstr>
      <vt:lpstr> Âmbitos de comunhão eclesial e atuação do leigo como sujeito </vt:lpstr>
      <vt:lpstr> Carismas, Serviços e Ministérios  na Igreja </vt:lpstr>
      <vt:lpstr>Serviço Cristão ao Mundo</vt:lpstr>
      <vt:lpstr>A AÇÃO TRANFORMADORA NA IGREJA e NO MUNDO  E a massa toda fica fermentada (Mt 13,33) “ Ide pelo mundo inteiro e anunciai a boa nova a toda criatura!” (Mc 16,15)  </vt:lpstr>
      <vt:lpstr> Igreja Comunidade Missionária </vt:lpstr>
      <vt:lpstr>A Igreja missionária é  semeadora de esperança</vt:lpstr>
      <vt:lpstr> Igreja pobre, para os pobres  e com os pobres </vt:lpstr>
      <vt:lpstr> Uma Espiritualidade Encarnada </vt:lpstr>
      <vt:lpstr> Místicas que não servem </vt:lpstr>
      <vt:lpstr> O Mundanismo Espiritual </vt:lpstr>
      <vt:lpstr> A presença e organização dos  cristãos leigos e leigas no Brasil </vt:lpstr>
      <vt:lpstr>Os leigos Pré e pós Vaticano II</vt:lpstr>
      <vt:lpstr>Outras formas de organização  dos cristãos leigos</vt:lpstr>
      <vt:lpstr> O CONSELHO NACIONAL DO  LAICATO DO BRASIL </vt:lpstr>
      <vt:lpstr>CAMINHADA DO CNL</vt:lpstr>
      <vt:lpstr> Formação dos Leigos e Leigas </vt:lpstr>
      <vt:lpstr> Fundamentos da Formação Os cristãos leigos e leigas  são eles chamados a ser ramos da videira,  chamados a “crescer, amadurecer continuamente, dar cada vez mais fruto”  (CfL, n. 57).   </vt:lpstr>
      <vt:lpstr>  Projeto Diocesano de Formação   </vt:lpstr>
      <vt:lpstr> Ação transformadora dos  cristãos leigos e leigas no mundo </vt:lpstr>
      <vt:lpstr> A ação dos cristãos leigos e leigas nos areópagos modernos </vt:lpstr>
      <vt:lpstr> A Família: Areópago primordial </vt:lpstr>
      <vt:lpstr> O mundo da Política </vt:lpstr>
      <vt:lpstr> O mundo do Trabalho </vt:lpstr>
      <vt:lpstr> OUTROS AREOPAGOS MODERNOS</vt:lpstr>
      <vt:lpstr> Indicativos e encaminhamentos  de ações pastorais </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CRISTÃOS LEIGOS E LEIGAS,  NA IGREJA E NA SOCIEDADE SAL DA TERRA E LUZ DO MUNDO (Mt 5,13-14)</dc:title>
  <dc:creator>Portal Kairós; Pe. José Ernanne Pinheiro</dc:creator>
  <cp:lastModifiedBy>Usuario</cp:lastModifiedBy>
  <cp:revision>75</cp:revision>
  <dcterms:created xsi:type="dcterms:W3CDTF">2016-07-12T01:05:59Z</dcterms:created>
  <dcterms:modified xsi:type="dcterms:W3CDTF">2016-09-24T21:06:47Z</dcterms:modified>
</cp:coreProperties>
</file>