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C533-A42F-4562-A232-574591A36EB0}" type="datetimeFigureOut">
              <a:rPr lang="pt-BR" smtClean="0"/>
              <a:t>24/06/2016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5952-44DB-488B-9E44-C0CAE0C37E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836712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CRISTÃOS LEIGOS E LEIGAS, </a:t>
            </a:r>
            <a:r>
              <a:rPr lang="pt-BR" sz="4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4400" b="1" dirty="0">
                <a:latin typeface="Arial Black" pitchFamily="34" charset="0"/>
                <a:cs typeface="Arial" pitchFamily="34" charset="0"/>
              </a:rPr>
              <a:t>NA IGREJA E NA </a:t>
            </a:r>
            <a:r>
              <a:rPr lang="pt-BR" sz="4400" b="1" dirty="0" smtClean="0">
                <a:latin typeface="Arial Black" pitchFamily="34" charset="0"/>
                <a:cs typeface="Arial" pitchFamily="34" charset="0"/>
              </a:rPr>
              <a:t>SOCIEDADE</a:t>
            </a:r>
          </a:p>
          <a:p>
            <a:endParaRPr lang="pt-BR" sz="4400" b="1" dirty="0">
              <a:latin typeface="Arial Black" pitchFamily="34" charset="0"/>
              <a:cs typeface="Arial" pitchFamily="34" charset="0"/>
            </a:endParaRPr>
          </a:p>
          <a:p>
            <a:endParaRPr lang="pt-BR" sz="44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SAL DA TERRA E LUZ DO MUNDO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5,13-14)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0"/>
            <a:ext cx="7704856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O CAMPO ESPECÍFICO:  O MUNDO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34076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C00000"/>
                </a:solidFill>
              </a:rPr>
              <a:t>“</a:t>
            </a:r>
            <a:r>
              <a:rPr lang="pt-BR" sz="2000" b="1" i="1" dirty="0">
                <a:solidFill>
                  <a:srgbClr val="C00000"/>
                </a:solidFill>
              </a:rPr>
              <a:t>A sua [dos leigos] primeira e imediata tarefa não é a instituição e o desenvolvimento da comunidade eclesial [...], mas sim, o pôr em prática todas as possibilidades cristãs e evangélicas escondidas, mas já presentes e operantes nas coisas do mundo” </a:t>
            </a:r>
            <a:r>
              <a:rPr lang="pt-BR" dirty="0" smtClean="0"/>
              <a:t>(Paulo VI - EN</a:t>
            </a:r>
            <a:r>
              <a:rPr lang="pt-BR" dirty="0"/>
              <a:t>, n. 70).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2924944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i="1" dirty="0" smtClean="0">
                <a:solidFill>
                  <a:srgbClr val="00B050"/>
                </a:solidFill>
              </a:rPr>
              <a:t>“</a:t>
            </a:r>
            <a:r>
              <a:rPr lang="pt-BR" sz="2000" b="1" i="1" dirty="0">
                <a:solidFill>
                  <a:srgbClr val="00B050"/>
                </a:solidFill>
              </a:rPr>
              <a:t>Com seu peculiar modo de agir, [os cristãos leigos] levam o Evangelho para dentro das estruturas do mundo e agindo em toda parte santamente, consagram a Deus o próprio mundo. A secularidade é a nota característica e própria do leigo e da sua espiritualidade nos vários âmbitos da vida em vista da evangelização. Deles se espera uma grande força criadora em gestos e obras em coerência com o Evangelho. A Igreja necessita de cristãos leigos que assumam cargos de dirigentes formados e fundamentados nos princípios e valores da Doutrina Social da Igreja e na teologia do laicato” </a:t>
            </a:r>
            <a:r>
              <a:rPr lang="pt-BR" sz="1600" dirty="0" smtClean="0"/>
              <a:t>(João Paulo II - EA</a:t>
            </a:r>
            <a:r>
              <a:rPr lang="pt-BR" sz="1600" dirty="0"/>
              <a:t>, n. 44).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0"/>
            <a:ext cx="72008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Ver o MUNDO GLOBALIZADO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26876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rgbClr val="C00000"/>
                </a:solidFill>
              </a:rPr>
              <a:t>O cristão leigo, como sujeito no mundo, é chamado a agir de forma consciente, responsável, autônoma e livre. Age como sujeito histórico e discípulo missionário, sempre em diálogo e abertura com as culturas e as religiões, com filosofias do tempo e da história humana e com o Magistério da Igreja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 smtClean="0"/>
              <a:t>O </a:t>
            </a:r>
            <a:r>
              <a:rPr lang="pt-BR" b="1" dirty="0"/>
              <a:t>mundo tornou-se, pela encarnação, lugar da ação redentora do próprio Deus feito homem </a:t>
            </a:r>
            <a:r>
              <a:rPr lang="pt-BR" dirty="0"/>
              <a:t>(GS, n. 22).  </a:t>
            </a:r>
            <a:endParaRPr lang="pt-BR" dirty="0" smtClean="0"/>
          </a:p>
          <a:p>
            <a:pPr lvl="0"/>
            <a:endParaRPr lang="pt-BR" b="1" dirty="0">
              <a:solidFill>
                <a:srgbClr val="002060"/>
              </a:solidFill>
            </a:endParaRPr>
          </a:p>
          <a:p>
            <a:pPr lvl="0"/>
            <a:r>
              <a:rPr lang="pt-BR" b="1" dirty="0" smtClean="0">
                <a:solidFill>
                  <a:srgbClr val="002060"/>
                </a:solidFill>
              </a:rPr>
              <a:t>Cada </a:t>
            </a:r>
            <a:r>
              <a:rPr lang="pt-BR" b="1" dirty="0">
                <a:solidFill>
                  <a:srgbClr val="002060"/>
                </a:solidFill>
              </a:rPr>
              <a:t>cristão participa da história humana como sinal de salvação pelo testemunho e ação, como sujeito que colabora na transformação da sociedade.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51720" y="4209181"/>
            <a:ext cx="6984776" cy="20005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000" dirty="0" smtClean="0"/>
              <a:t>Sistema Tecnológico		Sistema Jurídico e Financeiro</a:t>
            </a:r>
          </a:p>
          <a:p>
            <a:pPr marL="342900" indent="-342900"/>
            <a:r>
              <a:rPr lang="pt-BR" sz="2000" dirty="0" smtClean="0"/>
              <a:t>Sistema </a:t>
            </a:r>
            <a:r>
              <a:rPr lang="pt-BR" sz="2000" dirty="0" err="1" smtClean="0"/>
              <a:t>Sócio-Espacial</a:t>
            </a:r>
            <a:r>
              <a:rPr lang="pt-BR" sz="2000" dirty="0" smtClean="0"/>
              <a:t>		Sistema cultural: Consumo</a:t>
            </a:r>
          </a:p>
          <a:p>
            <a:pPr marL="342900" indent="-342900"/>
            <a:r>
              <a:rPr lang="pt-BR" sz="2000" dirty="0" smtClean="0"/>
              <a:t>Sistema Informacional		Pode trazer o Bem mas traz 					também o mal. </a:t>
            </a:r>
          </a:p>
          <a:p>
            <a:pPr marL="342900" indent="-342900"/>
            <a:r>
              <a:rPr lang="pt-BR" sz="2000" dirty="0" smtClean="0"/>
              <a:t>Francisco: A globalização da indiferença!</a:t>
            </a:r>
          </a:p>
          <a:p>
            <a:pPr marL="342900" indent="-342900">
              <a:buAutoNum type="alphaLcParenR"/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4408081"/>
            <a:ext cx="1907704" cy="1469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As bases do mundo globalizado</a:t>
            </a: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212976"/>
            <a:ext cx="4499992" cy="357427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07504" y="0"/>
            <a:ext cx="828092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i="1" dirty="0" smtClean="0"/>
              <a:t>Lógica individualista do mundo globalizado:</a:t>
            </a:r>
            <a:endParaRPr lang="pt-BR" sz="3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cristão que não tem a consciência de ser sujeito corre o risco da alienação, da acomodação e da </a:t>
            </a:r>
            <a:r>
              <a:rPr lang="pt-BR" dirty="0" smtClean="0"/>
              <a:t>indiferença, de ser objeto, coisa.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cristão, sujeito na Igreja e no mundo, vence a indiferença à luz do Evangelho, do Reino de Deus e da Doutrina Social da Igreja.</a:t>
            </a:r>
          </a:p>
          <a:p>
            <a:pPr lvl="0"/>
            <a:endParaRPr lang="pt-BR" dirty="0" smtClean="0"/>
          </a:p>
          <a:p>
            <a:pPr lvl="0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consumo se torna o modo de vida comum cada vez mais universalizado. </a:t>
            </a:r>
          </a:p>
          <a:p>
            <a:pPr lvl="0"/>
            <a:endParaRPr lang="pt-BR" dirty="0" smtClean="0"/>
          </a:p>
          <a:p>
            <a:pPr lvl="0"/>
            <a:endParaRPr lang="pt-BR" i="1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BR" i="1" dirty="0" smtClean="0">
                <a:latin typeface="Arial Black" panose="020B0A04020102020204" pitchFamily="34" charset="0"/>
              </a:rPr>
              <a:t>Satisfação </a:t>
            </a:r>
            <a:r>
              <a:rPr lang="pt-BR" i="1" dirty="0">
                <a:latin typeface="Arial Black" panose="020B0A04020102020204" pitchFamily="34" charset="0"/>
              </a:rPr>
              <a:t>individual </a:t>
            </a:r>
            <a:endParaRPr lang="pt-BR" i="1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r>
              <a:rPr lang="pt-BR" i="1" dirty="0">
                <a:latin typeface="Arial Black" panose="020B0A04020102020204" pitchFamily="34" charset="0"/>
              </a:rPr>
              <a:t>	</a:t>
            </a:r>
            <a:r>
              <a:rPr lang="pt-BR" i="1" dirty="0" smtClean="0">
                <a:latin typeface="Arial Black" panose="020B0A04020102020204" pitchFamily="34" charset="0"/>
              </a:rPr>
              <a:t>e </a:t>
            </a:r>
            <a:r>
              <a:rPr lang="pt-BR" i="1" dirty="0">
                <a:latin typeface="Arial Black" panose="020B0A04020102020204" pitchFamily="34" charset="0"/>
              </a:rPr>
              <a:t>indiferença pelo </a:t>
            </a:r>
            <a:r>
              <a:rPr lang="pt-BR" i="1" dirty="0" smtClean="0">
                <a:latin typeface="Arial Black" panose="020B0A04020102020204" pitchFamily="34" charset="0"/>
              </a:rPr>
              <a:t>outro</a:t>
            </a:r>
            <a:endParaRPr lang="pt-BR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BR" i="1" dirty="0" smtClean="0">
                <a:latin typeface="Arial Black" panose="020B0A04020102020204" pitchFamily="34" charset="0"/>
              </a:rPr>
              <a:t>Supremacia </a:t>
            </a:r>
            <a:r>
              <a:rPr lang="pt-BR" i="1" dirty="0">
                <a:latin typeface="Arial Black" panose="020B0A04020102020204" pitchFamily="34" charset="0"/>
              </a:rPr>
              <a:t>do desejo </a:t>
            </a:r>
            <a:endParaRPr lang="pt-BR" i="1" dirty="0" smtClean="0">
              <a:latin typeface="Arial Black" panose="020B0A040201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pt-BR" i="1" dirty="0" smtClean="0">
                <a:latin typeface="Arial Black" panose="020B0A04020102020204" pitchFamily="34" charset="0"/>
              </a:rPr>
              <a:t>em </a:t>
            </a:r>
            <a:r>
              <a:rPr lang="pt-BR" i="1" dirty="0">
                <a:latin typeface="Arial Black" panose="020B0A04020102020204" pitchFamily="34" charset="0"/>
              </a:rPr>
              <a:t>relação às </a:t>
            </a:r>
            <a:r>
              <a:rPr lang="pt-BR" i="1" dirty="0" smtClean="0">
                <a:latin typeface="Arial Black" panose="020B0A04020102020204" pitchFamily="34" charset="0"/>
              </a:rPr>
              <a:t>necessidades</a:t>
            </a:r>
            <a:endParaRPr lang="pt-BR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BR" i="1" dirty="0" smtClean="0">
                <a:latin typeface="Arial Black" panose="020B0A04020102020204" pitchFamily="34" charset="0"/>
              </a:rPr>
              <a:t>Predomínio </a:t>
            </a:r>
            <a:r>
              <a:rPr lang="pt-BR" i="1" dirty="0">
                <a:latin typeface="Arial Black" panose="020B0A04020102020204" pitchFamily="34" charset="0"/>
              </a:rPr>
              <a:t>da aparência </a:t>
            </a:r>
            <a:endParaRPr lang="pt-BR" i="1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r>
              <a:rPr lang="pt-BR" i="1" dirty="0">
                <a:latin typeface="Arial Black" panose="020B0A04020102020204" pitchFamily="34" charset="0"/>
              </a:rPr>
              <a:t>	</a:t>
            </a:r>
            <a:r>
              <a:rPr lang="pt-BR" i="1" dirty="0" smtClean="0">
                <a:latin typeface="Arial Black" panose="020B0A04020102020204" pitchFamily="34" charset="0"/>
              </a:rPr>
              <a:t>em </a:t>
            </a:r>
            <a:r>
              <a:rPr lang="pt-BR" i="1" dirty="0">
                <a:latin typeface="Arial Black" panose="020B0A04020102020204" pitchFamily="34" charset="0"/>
              </a:rPr>
              <a:t>relação à </a:t>
            </a:r>
            <a:r>
              <a:rPr lang="pt-BR" i="1" dirty="0" smtClean="0">
                <a:latin typeface="Arial Black" panose="020B0A04020102020204" pitchFamily="34" charset="0"/>
              </a:rPr>
              <a:t>realidade</a:t>
            </a:r>
            <a:endParaRPr lang="pt-BR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BR" i="1" dirty="0" smtClean="0">
                <a:latin typeface="Arial Black" panose="020B0A04020102020204" pitchFamily="34" charset="0"/>
              </a:rPr>
              <a:t>Inclusão perversa</a:t>
            </a:r>
            <a:endParaRPr lang="pt-BR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BR" i="1" dirty="0" smtClean="0">
                <a:latin typeface="Arial Black" panose="020B0A04020102020204" pitchFamily="34" charset="0"/>
              </a:rPr>
              <a:t>Falsa satisfação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Texto explicativo em elipse 3"/>
          <p:cNvSpPr/>
          <p:nvPr/>
        </p:nvSpPr>
        <p:spPr>
          <a:xfrm>
            <a:off x="4860032" y="3284984"/>
            <a:ext cx="4104456" cy="2592288"/>
          </a:xfrm>
          <a:prstGeom prst="wedgeEllipseCallout">
            <a:avLst>
              <a:gd name="adj1" fmla="val -58636"/>
              <a:gd name="adj2" fmla="val 49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200" dirty="0" smtClean="0"/>
              <a:t>Características da </a:t>
            </a:r>
            <a:r>
              <a:rPr lang="pt-BR" sz="4000" dirty="0" smtClean="0">
                <a:solidFill>
                  <a:srgbClr val="FFFF00"/>
                </a:solidFill>
              </a:rPr>
              <a:t>lógica individualista</a:t>
            </a:r>
            <a:endParaRPr lang="pt-B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5356373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 </a:t>
            </a:r>
            <a:r>
              <a:rPr lang="pt-BR" sz="2800" dirty="0" smtClean="0">
                <a:latin typeface="Algerian" pitchFamily="82" charset="0"/>
              </a:rPr>
              <a:t>É </a:t>
            </a:r>
            <a:r>
              <a:rPr lang="pt-BR" sz="2800" dirty="0">
                <a:latin typeface="Algerian" pitchFamily="82" charset="0"/>
              </a:rPr>
              <a:t>preciso dizer “não” a tudo isso, como exorta o Papa Francisco </a:t>
            </a:r>
            <a:r>
              <a:rPr lang="pt-BR" sz="1600" dirty="0" smtClean="0"/>
              <a:t>(</a:t>
            </a:r>
            <a:r>
              <a:rPr lang="pt-BR" sz="1600" dirty="0"/>
              <a:t>EG, </a:t>
            </a:r>
            <a:r>
              <a:rPr lang="pt-BR" sz="1600" dirty="0" err="1"/>
              <a:t>nn</a:t>
            </a:r>
            <a:r>
              <a:rPr lang="pt-BR" sz="1600" dirty="0"/>
              <a:t>. </a:t>
            </a:r>
            <a:r>
              <a:rPr lang="pt-BR" sz="1600" dirty="0" smtClean="0"/>
              <a:t>53-60)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07504" y="144016"/>
            <a:ext cx="828092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pt-BR" sz="3600" b="1" i="1" dirty="0" smtClean="0"/>
              <a:t>Contradições do mundo globalizado:</a:t>
            </a:r>
            <a:endParaRPr lang="pt-BR" sz="3600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6156176" y="815597"/>
            <a:ext cx="2775430" cy="2124236"/>
            <a:chOff x="5004048" y="836712"/>
            <a:chExt cx="3063462" cy="2304256"/>
          </a:xfrm>
        </p:grpSpPr>
        <p:pic>
          <p:nvPicPr>
            <p:cNvPr id="1028" name="Picture 4" descr="https://observatoriodasdesigualdade.files.wordpress.com/2015/08/1042014urbanpoor-400-300.jpg?w=230&amp;h=1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529" y="836712"/>
              <a:ext cx="2983981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5004048" y="2780928"/>
              <a:ext cx="306346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/>
              <a:r>
                <a:rPr lang="pt-BR" sz="1600" i="1" dirty="0"/>
                <a:t>a) Desenvolvimento x pobreza</a:t>
              </a:r>
              <a:endParaRPr lang="pt-BR" sz="16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30044" y="1010009"/>
            <a:ext cx="3233892" cy="1714308"/>
            <a:chOff x="-1542212" y="1010009"/>
            <a:chExt cx="3233892" cy="1714308"/>
          </a:xfrm>
        </p:grpSpPr>
        <p:pic>
          <p:nvPicPr>
            <p:cNvPr id="1036" name="Picture 12" descr="http://imguol.com/c/noticias/2014/11/26/joseph-safra-dono-do-grupo-safra-e-sua-mulhervicky-safra-em-jantar-em-sao-paulo-apos-a-morte-de-seus-dois-irmaos-edmond-e-moses-ele-e-o-unico-no-comando-da-empresa-safra-esta-investindo-em-1417008787717_956x5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0204" y="1104640"/>
              <a:ext cx="3155416" cy="161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2.bp.blogspot.com/_YmwJ9ylLbCg/TPgzglw956I/AAAAAAAAAAU/IWB4OWKFHo8/S748/Imagem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0204" y="1085841"/>
              <a:ext cx="1788368" cy="160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-1542212" y="1010009"/>
              <a:ext cx="3233892" cy="258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pt-BR" sz="1400" dirty="0" smtClean="0"/>
            </a:p>
            <a:p>
              <a:pPr lvl="0"/>
              <a:r>
                <a:rPr lang="pt-BR" sz="1400" dirty="0" smtClean="0"/>
                <a:t>d</a:t>
              </a:r>
              <a:r>
                <a:rPr lang="pt-BR" sz="1400" dirty="0"/>
                <a:t>) </a:t>
              </a:r>
              <a:r>
                <a:rPr lang="pt-BR" sz="1400" i="1" dirty="0"/>
                <a:t>Bem-estar de uns x exclusão da maioria</a:t>
              </a:r>
              <a:endParaRPr lang="pt-BR" sz="1400" dirty="0"/>
            </a:p>
            <a:p>
              <a:pPr lvl="0"/>
              <a:endParaRPr lang="pt-BR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382533" y="940181"/>
            <a:ext cx="2701635" cy="1999652"/>
            <a:chOff x="1678742" y="2600171"/>
            <a:chExt cx="3070599" cy="2047876"/>
          </a:xfrm>
        </p:grpSpPr>
        <p:pic>
          <p:nvPicPr>
            <p:cNvPr id="1038" name="Picture 14" descr="http://www.institutoliberal.org.br/wp-content/uploads/2015/08/13/indefinida/corrupcao-377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743" y="2600171"/>
              <a:ext cx="3067050" cy="204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1678742" y="2600171"/>
              <a:ext cx="3070599" cy="2983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200" dirty="0"/>
                <a:t>e) </a:t>
              </a:r>
              <a:r>
                <a:rPr lang="pt-BR" sz="1200" i="1" dirty="0"/>
                <a:t>Busca de riqueza x corrupção e tráfico</a:t>
              </a:r>
              <a:endParaRPr lang="pt-BR" sz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4381" y="2773877"/>
            <a:ext cx="2595411" cy="1879259"/>
            <a:chOff x="1115616" y="2134711"/>
            <a:chExt cx="3767903" cy="2734449"/>
          </a:xfrm>
        </p:grpSpPr>
        <p:pic>
          <p:nvPicPr>
            <p:cNvPr id="1030" name="Picture 6" descr="http://2.bp.blogspot.com/-PcThMRLFsBE/T04yDRZAO0I/AAAAAAAAAP4/0uvkbWcd8c4/s1600/Catastr%C3%B3fe-Natura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134711"/>
              <a:ext cx="3767903" cy="259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1115616" y="4365104"/>
              <a:ext cx="376790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dirty="0"/>
                <a:t>c) </a:t>
              </a:r>
              <a:r>
                <a:rPr lang="pt-BR" i="1" dirty="0"/>
                <a:t>Enriquecimento de uns x degradação ambiental</a:t>
              </a:r>
              <a:endParaRPr lang="pt-BR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903844" y="3014239"/>
            <a:ext cx="3144865" cy="1885000"/>
            <a:chOff x="4883519" y="3374265"/>
            <a:chExt cx="3907689" cy="2485733"/>
          </a:xfrm>
        </p:grpSpPr>
        <p:pic>
          <p:nvPicPr>
            <p:cNvPr id="1032" name="Picture 8" descr="http://4.bp.blogspot.com/-P46VknYmy_o/VD_asqnZTcI/AAAAAAAAC-E/EKO7g0dDI2o/s1600/crise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96" y="3374265"/>
              <a:ext cx="3890712" cy="248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4883519" y="3374265"/>
              <a:ext cx="3907689" cy="436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200" i="1" dirty="0"/>
                <a:t>b) Confiança no mercado x crises constantes</a:t>
              </a:r>
              <a:endParaRPr lang="pt-BR" sz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1964" y="4798373"/>
            <a:ext cx="2822930" cy="2127271"/>
            <a:chOff x="-111643" y="4672389"/>
            <a:chExt cx="3029150" cy="2254601"/>
          </a:xfrm>
        </p:grpSpPr>
        <p:pic>
          <p:nvPicPr>
            <p:cNvPr id="1044" name="Picture 20" descr="http://2.bp.blogspot.com/-gMKdaMnjvCg/TibUM53pCBI/AAAAAAAAAKY/YzC0iWqqefA/s1600/istockphotomark-ros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643" y="4672389"/>
              <a:ext cx="3029150" cy="22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upo 21"/>
            <p:cNvGrpSpPr/>
            <p:nvPr/>
          </p:nvGrpSpPr>
          <p:grpSpPr>
            <a:xfrm>
              <a:off x="-42600" y="6241972"/>
              <a:ext cx="2904683" cy="685018"/>
              <a:chOff x="533464" y="5876113"/>
              <a:chExt cx="2904683" cy="685018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533464" y="5936935"/>
                <a:ext cx="2904683" cy="5743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33464" y="5876113"/>
                <a:ext cx="2902314" cy="68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dirty="0" smtClean="0"/>
                  <a:t>g</a:t>
                </a:r>
                <a:r>
                  <a:rPr lang="pt-BR" dirty="0"/>
                  <a:t>) </a:t>
                </a:r>
                <a:r>
                  <a:rPr lang="pt-BR" i="1" dirty="0"/>
                  <a:t>Redes sociais virtuais x indiferença real</a:t>
                </a:r>
                <a:endParaRPr lang="pt-BR" dirty="0"/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6351614" y="2996952"/>
            <a:ext cx="2792386" cy="2093545"/>
            <a:chOff x="6351614" y="3445727"/>
            <a:chExt cx="2792386" cy="2093545"/>
          </a:xfrm>
        </p:grpSpPr>
        <p:pic>
          <p:nvPicPr>
            <p:cNvPr id="1042" name="Picture 18" descr="http://w3.i.uol.com.br/Wap/2011/04/29/midia-indoor-tv-wap-celular-pobreza-miseria-bolsa-familia-campos-belos-caridade-fortaleza-nordeste-1304088781347_1024x76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611" y="3445727"/>
              <a:ext cx="2742711" cy="192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pletz.com/blog/wp-content/uploads/2013/05/safra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403909" y="3463014"/>
              <a:ext cx="1383411" cy="104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6351614" y="4977066"/>
              <a:ext cx="2766708" cy="540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351614" y="5016052"/>
              <a:ext cx="27923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1400" dirty="0"/>
                <a:t>f) </a:t>
              </a:r>
              <a:r>
                <a:rPr lang="pt-BR" sz="1400" i="1" dirty="0" smtClean="0"/>
                <a:t>Grupos </a:t>
              </a:r>
              <a:r>
                <a:rPr lang="pt-BR" sz="1400" i="1" dirty="0"/>
                <a:t>sociais privilegiados x </a:t>
              </a:r>
              <a:r>
                <a:rPr lang="pt-BR" sz="1400" i="1" dirty="0" smtClean="0"/>
                <a:t>em </a:t>
              </a:r>
              <a:r>
                <a:rPr lang="pt-BR" sz="1400" i="1" dirty="0"/>
                <a:t>bolsões de pobreza e </a:t>
              </a:r>
              <a:r>
                <a:rPr lang="pt-BR" sz="1400" i="1" dirty="0" smtClean="0"/>
                <a:t>miséria</a:t>
              </a:r>
              <a:endParaRPr lang="pt-BR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44016"/>
            <a:ext cx="828092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pt-BR" sz="3600" b="1" i="1" dirty="0" smtClean="0"/>
              <a:t>Características do mundo globalizado</a:t>
            </a:r>
            <a:endParaRPr lang="pt-BR" sz="36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0" y="836712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Trata-se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uma sociedade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individualista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Inserção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individual no mercado das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ofertas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Enfraquecimento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das relações de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mutualidade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Afirmação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de identidades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grupais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Comportamento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uniformizador, autoritário e,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		em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muitos casos,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sectário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A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re-institucionalização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 como caminho de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	afirmação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de padrões 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valores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				A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pluralidade ética, cultural 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religiosa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3200" dirty="0" smtClean="0">
                <a:latin typeface="Algerian" pitchFamily="82" charset="0"/>
                <a:sym typeface="Wingdings" panose="05000000000000000000" pitchFamily="2" charset="2"/>
              </a:rPr>
              <a:t></a:t>
            </a:r>
            <a:r>
              <a:rPr lang="pt-BR" sz="2000" dirty="0" smtClean="0">
                <a:latin typeface="Algerian" pitchFamily="82" charset="0"/>
              </a:rPr>
              <a:t>colapso </a:t>
            </a:r>
            <a:r>
              <a:rPr lang="pt-BR" sz="2000" dirty="0">
                <a:latin typeface="Algerian" pitchFamily="82" charset="0"/>
              </a:rPr>
              <a:t>das ideologias tradicionais com o agudo relativismo de valores culturais e religiosos; </a:t>
            </a:r>
            <a:endParaRPr lang="pt-BR" sz="2000" dirty="0" smtClean="0">
              <a:latin typeface="Algerian" pitchFamily="82" charset="0"/>
            </a:endParaRPr>
          </a:p>
          <a:p>
            <a:pPr lvl="0" algn="ctr"/>
            <a:r>
              <a:rPr lang="pt-BR" sz="2000" dirty="0" smtClean="0">
                <a:latin typeface="Algerian" pitchFamily="82" charset="0"/>
                <a:sym typeface="Wingdings" panose="05000000000000000000" pitchFamily="2" charset="2"/>
              </a:rPr>
              <a:t></a:t>
            </a:r>
            <a:r>
              <a:rPr lang="pt-BR" sz="2000" dirty="0" smtClean="0">
                <a:latin typeface="Algerian" pitchFamily="82" charset="0"/>
              </a:rPr>
              <a:t>retorno </a:t>
            </a:r>
            <a:r>
              <a:rPr lang="pt-BR" sz="2000" dirty="0">
                <a:latin typeface="Algerian" pitchFamily="82" charset="0"/>
              </a:rPr>
              <a:t>a práticas religiosas tanto na perspectiva novidadeira da cultura atual, quanto na recuperação de um passado que já </a:t>
            </a:r>
            <a:r>
              <a:rPr lang="pt-BR" sz="2000" dirty="0" smtClean="0">
                <a:latin typeface="Algerian" pitchFamily="82" charset="0"/>
              </a:rPr>
              <a:t>caducou</a:t>
            </a:r>
          </a:p>
          <a:p>
            <a:pPr lvl="0"/>
            <a:endParaRPr lang="pt-BR" sz="2000" dirty="0"/>
          </a:p>
          <a:p>
            <a:endParaRPr lang="pt-BR" dirty="0"/>
          </a:p>
        </p:txBody>
      </p:sp>
      <p:pic>
        <p:nvPicPr>
          <p:cNvPr id="2050" name="Picture 2" descr="http://obviousmag.org/do_ser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3551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pluralidadenascasasenasruas-dr-131129073046-phpapp01/95/pluralidade-nas-casas-e-nas-ruas-dr-andra-pach-19-638.jpg?cb=1385710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" y="2204864"/>
            <a:ext cx="36445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44016"/>
            <a:ext cx="828092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pt-BR" sz="3600" b="1" i="1" dirty="0" smtClean="0"/>
              <a:t>DISCERNIMENTOS NECESSÁRIOS</a:t>
            </a:r>
            <a:endParaRPr lang="pt-BR" sz="36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041023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“É preciso esclarecer o que pode ser fruto do Reino e também o que atenta contra o projeto de Deus. (EG, n. 51). </a:t>
            </a:r>
          </a:p>
          <a:p>
            <a:pPr lvl="0" algn="ctr"/>
            <a:r>
              <a:rPr lang="pt-BR" sz="2000" dirty="0" smtClean="0"/>
              <a:t>Somos chamados a distinguir</a:t>
            </a:r>
            <a:r>
              <a:rPr lang="pt-BR" sz="2000" dirty="0"/>
              <a:t>: </a:t>
            </a:r>
            <a:endParaRPr lang="pt-BR" sz="2000" dirty="0" smtClean="0"/>
          </a:p>
          <a:p>
            <a:pPr lvl="0"/>
            <a:endParaRPr lang="pt-BR" sz="2400" dirty="0"/>
          </a:p>
          <a:p>
            <a:pPr lvl="0">
              <a:spcAft>
                <a:spcPts val="1200"/>
              </a:spcAft>
            </a:pPr>
            <a:r>
              <a:rPr lang="pt-BR" sz="2400" b="1" dirty="0"/>
              <a:t> </a:t>
            </a:r>
            <a:r>
              <a:rPr lang="pt-BR" sz="2400" b="1" dirty="0" smtClean="0"/>
              <a:t>    	A </a:t>
            </a:r>
            <a:r>
              <a:rPr lang="pt-BR" sz="2400" b="1" i="1" dirty="0" smtClean="0"/>
              <a:t>pluralidade         relativismo</a:t>
            </a: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>
                <a:solidFill>
                  <a:srgbClr val="FFC000"/>
                </a:solidFill>
              </a:rPr>
              <a:t>A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smtClean="0">
                <a:solidFill>
                  <a:srgbClr val="FFC000"/>
                </a:solidFill>
              </a:rPr>
              <a:t>secularidade</a:t>
            </a:r>
            <a:r>
              <a:rPr lang="pt-BR" sz="2400" b="1" dirty="0" smtClean="0">
                <a:solidFill>
                  <a:srgbClr val="FFC000"/>
                </a:solidFill>
              </a:rPr>
              <a:t>       </a:t>
            </a:r>
            <a:r>
              <a:rPr lang="pt-BR" sz="2400" b="1" i="1" dirty="0">
                <a:solidFill>
                  <a:srgbClr val="FFC000"/>
                </a:solidFill>
              </a:rPr>
              <a:t>secularismo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rgbClr val="92D050"/>
                </a:solidFill>
              </a:rPr>
              <a:t>Os </a:t>
            </a:r>
            <a:r>
              <a:rPr lang="pt-BR" sz="2400" b="1" i="1" dirty="0">
                <a:solidFill>
                  <a:srgbClr val="92D050"/>
                </a:solidFill>
              </a:rPr>
              <a:t>benefícios da tecnologia</a:t>
            </a:r>
            <a:r>
              <a:rPr lang="pt-BR" sz="2400" b="1" dirty="0">
                <a:solidFill>
                  <a:srgbClr val="92D050"/>
                </a:solidFill>
              </a:rPr>
              <a:t> </a:t>
            </a:r>
            <a:r>
              <a:rPr lang="pt-BR" sz="2400" b="1" dirty="0" smtClean="0">
                <a:solidFill>
                  <a:srgbClr val="92D050"/>
                </a:solidFill>
              </a:rPr>
              <a:t>da </a:t>
            </a:r>
            <a:r>
              <a:rPr lang="pt-BR" sz="2400" b="1" i="1" dirty="0" smtClean="0">
                <a:solidFill>
                  <a:srgbClr val="92D050"/>
                </a:solidFill>
              </a:rPr>
              <a:t>dependência</a:t>
            </a: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rgbClr val="00B0F0"/>
                </a:solidFill>
              </a:rPr>
              <a:t>O </a:t>
            </a:r>
            <a:r>
              <a:rPr lang="pt-BR" sz="2400" b="1" i="1" dirty="0">
                <a:solidFill>
                  <a:srgbClr val="00B0F0"/>
                </a:solidFill>
              </a:rPr>
              <a:t>uso das redes </a:t>
            </a:r>
            <a:r>
              <a:rPr lang="pt-BR" sz="2400" b="1" i="1" dirty="0" smtClean="0">
                <a:solidFill>
                  <a:srgbClr val="00B0F0"/>
                </a:solidFill>
              </a:rPr>
              <a:t>sociais       </a:t>
            </a:r>
            <a:r>
              <a:rPr lang="pt-BR" sz="2400" b="1" dirty="0" smtClean="0">
                <a:solidFill>
                  <a:srgbClr val="00B0F0"/>
                </a:solidFill>
              </a:rPr>
              <a:t>   </a:t>
            </a:r>
            <a:r>
              <a:rPr lang="pt-BR" sz="2400" b="1" i="1" dirty="0">
                <a:solidFill>
                  <a:srgbClr val="00B0F0"/>
                </a:solidFill>
              </a:rPr>
              <a:t>comunicação virtual isolada</a:t>
            </a:r>
            <a:r>
              <a:rPr lang="pt-BR" sz="2400" b="1" dirty="0">
                <a:solidFill>
                  <a:srgbClr val="00B0F0"/>
                </a:solidFill>
              </a:rPr>
              <a:t> </a:t>
            </a:r>
            <a:endParaRPr lang="pt-BR" sz="2400" b="1" dirty="0" smtClean="0">
              <a:solidFill>
                <a:srgbClr val="00B0F0"/>
              </a:solidFill>
            </a:endParaRPr>
          </a:p>
          <a:p>
            <a:pPr lvl="0">
              <a:spcAft>
                <a:spcPts val="1200"/>
              </a:spcAft>
            </a:pPr>
            <a:r>
              <a:rPr lang="pt-BR" sz="2400" b="1" dirty="0" smtClean="0">
                <a:solidFill>
                  <a:srgbClr val="002060"/>
                </a:solidFill>
              </a:rPr>
              <a:t>	O </a:t>
            </a:r>
            <a:r>
              <a:rPr lang="pt-BR" sz="2400" b="1" i="1" dirty="0">
                <a:solidFill>
                  <a:srgbClr val="002060"/>
                </a:solidFill>
              </a:rPr>
              <a:t>uso do dinheiro </a:t>
            </a:r>
            <a:r>
              <a:rPr lang="pt-BR" sz="2400" b="1" i="1" dirty="0" smtClean="0">
                <a:solidFill>
                  <a:srgbClr val="002060"/>
                </a:solidFill>
              </a:rPr>
              <a:t>para a vida                 </a:t>
            </a:r>
            <a:r>
              <a:rPr lang="pt-BR" sz="2400" b="1" dirty="0" smtClean="0">
                <a:solidFill>
                  <a:srgbClr val="002060"/>
                </a:solidFill>
              </a:rPr>
              <a:t>  </a:t>
            </a:r>
            <a:r>
              <a:rPr lang="pt-BR" sz="2400" b="1" i="1" dirty="0">
                <a:solidFill>
                  <a:srgbClr val="002060"/>
                </a:solidFill>
              </a:rPr>
              <a:t>idolatria do dinheiro</a:t>
            </a:r>
            <a:r>
              <a:rPr lang="pt-BR" sz="2400" b="1" dirty="0">
                <a:solidFill>
                  <a:srgbClr val="002060"/>
                </a:solidFill>
              </a:rPr>
              <a:t>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>
                <a:solidFill>
                  <a:srgbClr val="C00000"/>
                </a:solidFill>
              </a:rPr>
              <a:t>A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i="1" dirty="0">
                <a:solidFill>
                  <a:srgbClr val="C00000"/>
                </a:solidFill>
              </a:rPr>
              <a:t>autonomia, a liberdade  e a responsabilidade pessoal</a:t>
            </a:r>
            <a:r>
              <a:rPr lang="pt-BR" sz="2400" b="1" dirty="0">
                <a:solidFill>
                  <a:srgbClr val="C00000"/>
                </a:solidFill>
              </a:rPr>
              <a:t>, </a:t>
            </a:r>
            <a:r>
              <a:rPr lang="pt-BR" sz="2400" b="1" dirty="0" smtClean="0">
                <a:solidFill>
                  <a:srgbClr val="C00000"/>
                </a:solidFill>
              </a:rPr>
              <a:t>                  			</a:t>
            </a:r>
            <a:r>
              <a:rPr lang="pt-BR" sz="2400" b="1" i="1" dirty="0" smtClean="0">
                <a:solidFill>
                  <a:srgbClr val="C00000"/>
                </a:solidFill>
              </a:rPr>
              <a:t>isolamento individualista</a:t>
            </a: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>
                <a:solidFill>
                  <a:srgbClr val="FFC000"/>
                </a:solidFill>
              </a:rPr>
              <a:t>O</a:t>
            </a:r>
            <a:r>
              <a:rPr lang="pt-BR" sz="2400" b="1" dirty="0" smtClean="0">
                <a:solidFill>
                  <a:srgbClr val="FFC000"/>
                </a:solidFill>
              </a:rPr>
              <a:t>s </a:t>
            </a:r>
            <a:r>
              <a:rPr lang="pt-BR" sz="2400" b="1" i="1" dirty="0" smtClean="0">
                <a:solidFill>
                  <a:srgbClr val="FFC000"/>
                </a:solidFill>
              </a:rPr>
              <a:t>valores/instituições tradicionais      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>
                <a:solidFill>
                  <a:srgbClr val="FFC000"/>
                </a:solidFill>
              </a:rPr>
              <a:t>do </a:t>
            </a:r>
            <a:r>
              <a:rPr lang="pt-BR" sz="2400" b="1" dirty="0" smtClean="0">
                <a:solidFill>
                  <a:srgbClr val="FFC000"/>
                </a:solidFill>
              </a:rPr>
              <a:t>      </a:t>
            </a:r>
            <a:r>
              <a:rPr lang="pt-BR" sz="2400" b="1" i="1" dirty="0" smtClean="0">
                <a:solidFill>
                  <a:srgbClr val="FFC000"/>
                </a:solidFill>
              </a:rPr>
              <a:t>tradicionalismo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	</a:t>
            </a:r>
            <a:r>
              <a:rPr lang="pt-BR" sz="2400" b="1" dirty="0">
                <a:solidFill>
                  <a:srgbClr val="92D050"/>
                </a:solidFill>
              </a:rPr>
              <a:t>A</a:t>
            </a:r>
            <a:r>
              <a:rPr lang="pt-BR" sz="2400" b="1" dirty="0" smtClean="0">
                <a:solidFill>
                  <a:srgbClr val="92D050"/>
                </a:solidFill>
              </a:rPr>
              <a:t> </a:t>
            </a:r>
            <a:r>
              <a:rPr lang="pt-BR" sz="2400" b="1" i="1" dirty="0">
                <a:solidFill>
                  <a:srgbClr val="92D050"/>
                </a:solidFill>
              </a:rPr>
              <a:t>vivência comunitária</a:t>
            </a:r>
            <a:r>
              <a:rPr lang="pt-BR" sz="2400" b="1" dirty="0" smtClean="0">
                <a:solidFill>
                  <a:srgbClr val="92D050"/>
                </a:solidFill>
              </a:rPr>
              <a:t>,                    </a:t>
            </a:r>
            <a:r>
              <a:rPr lang="pt-BR" sz="2400" b="1" i="1" dirty="0" err="1" smtClean="0">
                <a:solidFill>
                  <a:srgbClr val="92D050"/>
                </a:solidFill>
              </a:rPr>
              <a:t>comunitarismo</a:t>
            </a:r>
            <a:r>
              <a:rPr lang="pt-BR" sz="2400" b="1" i="1" dirty="0" smtClean="0">
                <a:solidFill>
                  <a:srgbClr val="92D050"/>
                </a:solidFill>
              </a:rPr>
              <a:t> sectário</a:t>
            </a:r>
            <a:endParaRPr lang="pt-BR" sz="2400" b="1" dirty="0">
              <a:solidFill>
                <a:srgbClr val="92D050"/>
              </a:solidFill>
            </a:endParaRPr>
          </a:p>
          <a:p>
            <a:endParaRPr lang="pt-BR" sz="2000" dirty="0"/>
          </a:p>
        </p:txBody>
      </p:sp>
      <p:sp>
        <p:nvSpPr>
          <p:cNvPr id="4" name="Seta para a direita 3"/>
          <p:cNvSpPr/>
          <p:nvPr/>
        </p:nvSpPr>
        <p:spPr>
          <a:xfrm>
            <a:off x="683568" y="2348880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83568" y="2924944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683568" y="3429000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55576" y="3933056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827584" y="4437112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827584" y="5013176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827584" y="6309320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827584" y="5805264"/>
            <a:ext cx="1795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987824" y="2132856"/>
            <a:ext cx="36004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E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059832" y="2780928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E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680012" y="3293723"/>
            <a:ext cx="360040" cy="558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E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283968" y="3742080"/>
            <a:ext cx="360040" cy="558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E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968044" y="4288124"/>
            <a:ext cx="1188132" cy="558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da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727684" y="5301208"/>
            <a:ext cx="1188132" cy="427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688124" y="5809700"/>
            <a:ext cx="1188132" cy="427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175956" y="6301107"/>
            <a:ext cx="1188132" cy="427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do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764704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dirty="0" smtClean="0"/>
          </a:p>
          <a:p>
            <a:pPr lvl="0"/>
            <a:r>
              <a:rPr lang="pt-BR" b="1" i="1" dirty="0" smtClean="0">
                <a:solidFill>
                  <a:srgbClr val="C00000"/>
                </a:solidFill>
              </a:rPr>
              <a:t>Ideologização </a:t>
            </a:r>
            <a:r>
              <a:rPr lang="pt-BR" b="1" i="1" dirty="0">
                <a:solidFill>
                  <a:srgbClr val="C00000"/>
                </a:solidFill>
              </a:rPr>
              <a:t>da mensagem </a:t>
            </a:r>
            <a:r>
              <a:rPr lang="pt-BR" b="1" i="1" dirty="0" smtClean="0">
                <a:solidFill>
                  <a:srgbClr val="C00000"/>
                </a:solidFill>
              </a:rPr>
              <a:t>evangélica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A </a:t>
            </a:r>
            <a:r>
              <a:rPr lang="pt-BR" dirty="0"/>
              <a:t>fé se torna meio e instrumento de exclusão,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b="1" i="1" dirty="0">
                <a:solidFill>
                  <a:srgbClr val="FFC000"/>
                </a:solidFill>
              </a:rPr>
              <a:t>Reducionismo </a:t>
            </a:r>
            <a:r>
              <a:rPr lang="pt-BR" b="1" i="1" dirty="0" smtClean="0">
                <a:solidFill>
                  <a:srgbClr val="FFC000"/>
                </a:solidFill>
              </a:rPr>
              <a:t>socializante</a:t>
            </a:r>
            <a:r>
              <a:rPr lang="pt-BR" b="1" dirty="0" smtClean="0">
                <a:solidFill>
                  <a:srgbClr val="FFC000"/>
                </a:solidFill>
              </a:rPr>
              <a:t>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reduzir </a:t>
            </a:r>
            <a:r>
              <a:rPr lang="pt-BR" dirty="0"/>
              <a:t>a Palavra de Deus a partir da ótica puramente social,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b="1" i="1" dirty="0">
                <a:solidFill>
                  <a:srgbClr val="92D050"/>
                </a:solidFill>
              </a:rPr>
              <a:t>Ideologização </a:t>
            </a:r>
            <a:r>
              <a:rPr lang="pt-BR" b="1" i="1" dirty="0" smtClean="0">
                <a:solidFill>
                  <a:srgbClr val="92D050"/>
                </a:solidFill>
              </a:rPr>
              <a:t>psicológica</a:t>
            </a:r>
            <a:r>
              <a:rPr lang="pt-BR" b="1" dirty="0" smtClean="0">
                <a:solidFill>
                  <a:srgbClr val="92D050"/>
                </a:solidFill>
              </a:rPr>
              <a:t>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O </a:t>
            </a:r>
            <a:r>
              <a:rPr lang="pt-BR" dirty="0"/>
              <a:t>psicologismo afasta da missão.</a:t>
            </a:r>
          </a:p>
          <a:p>
            <a:pPr lvl="0"/>
            <a:endParaRPr lang="pt-BR" i="1" dirty="0" smtClean="0"/>
          </a:p>
          <a:p>
            <a:pPr lvl="0"/>
            <a:r>
              <a:rPr lang="pt-BR" b="1" i="1" dirty="0" smtClean="0">
                <a:solidFill>
                  <a:srgbClr val="00B0F0"/>
                </a:solidFill>
              </a:rPr>
              <a:t>Funcionalismo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</a:t>
            </a:r>
            <a:r>
              <a:rPr lang="pt-BR" dirty="0" smtClean="0"/>
              <a:t>A </a:t>
            </a:r>
            <a:r>
              <a:rPr lang="pt-BR" dirty="0"/>
              <a:t>evangelização se </a:t>
            </a:r>
            <a:r>
              <a:rPr lang="pt-BR" dirty="0" smtClean="0"/>
              <a:t>transforma </a:t>
            </a:r>
            <a:r>
              <a:rPr lang="pt-BR" dirty="0"/>
              <a:t>em função burocrática,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b="1" i="1" dirty="0" smtClean="0">
                <a:solidFill>
                  <a:srgbClr val="002060"/>
                </a:solidFill>
              </a:rPr>
              <a:t>Clericalismo </a:t>
            </a:r>
            <a:r>
              <a:rPr lang="pt-BR" i="1" dirty="0" smtClean="0">
                <a:sym typeface="Wingdings" pitchFamily="2" charset="2"/>
              </a:rPr>
              <a:t> </a:t>
            </a:r>
            <a:r>
              <a:rPr lang="pt-BR" dirty="0" smtClean="0"/>
              <a:t>O </a:t>
            </a:r>
            <a:r>
              <a:rPr lang="pt-BR" dirty="0"/>
              <a:t>padre centraliza tudo em sua pessoa e poder pessoal e </a:t>
            </a:r>
            <a:r>
              <a:rPr lang="pt-BR" dirty="0" err="1"/>
              <a:t>clericaliza</a:t>
            </a:r>
            <a:r>
              <a:rPr lang="pt-BR" dirty="0"/>
              <a:t> os leigos. </a:t>
            </a:r>
            <a:r>
              <a:rPr lang="pt-BR" dirty="0" smtClean="0"/>
              <a:t>Mas há </a:t>
            </a:r>
            <a:r>
              <a:rPr lang="pt-BR" dirty="0"/>
              <a:t>leigos que procuram a </a:t>
            </a:r>
            <a:r>
              <a:rPr lang="pt-BR" dirty="0" smtClean="0"/>
              <a:t>clericalização</a:t>
            </a:r>
          </a:p>
          <a:p>
            <a:pPr lvl="0"/>
            <a:endParaRPr lang="pt-BR" dirty="0"/>
          </a:p>
          <a:p>
            <a:pPr lvl="0"/>
            <a:r>
              <a:rPr lang="pt-BR" b="1" i="1" dirty="0" smtClean="0">
                <a:solidFill>
                  <a:srgbClr val="C00000"/>
                </a:solidFill>
              </a:rPr>
              <a:t>Individualismo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se </a:t>
            </a:r>
            <a:r>
              <a:rPr lang="pt-BR" dirty="0"/>
              <a:t>organizam a partir de experiências espirituais intimistas e </a:t>
            </a:r>
            <a:r>
              <a:rPr lang="pt-BR" dirty="0" smtClean="0"/>
              <a:t>individualizantes</a:t>
            </a:r>
          </a:p>
          <a:p>
            <a:pPr lvl="0"/>
            <a:endParaRPr lang="pt-BR" dirty="0"/>
          </a:p>
          <a:p>
            <a:pPr lvl="0"/>
            <a:r>
              <a:rPr lang="pt-BR" b="1" i="1" dirty="0">
                <a:solidFill>
                  <a:srgbClr val="FF0000"/>
                </a:solidFill>
              </a:rPr>
              <a:t>Comunitarismo </a:t>
            </a:r>
            <a:r>
              <a:rPr lang="pt-BR" b="1" i="1" dirty="0" smtClean="0">
                <a:solidFill>
                  <a:srgbClr val="FF0000"/>
                </a:solidFill>
              </a:rPr>
              <a:t>sectário</a:t>
            </a:r>
            <a:endParaRPr lang="pt-BR" b="1" dirty="0" smtClean="0">
              <a:solidFill>
                <a:srgbClr val="FF0000"/>
              </a:solidFill>
            </a:endParaRPr>
          </a:p>
          <a:p>
            <a:pPr lvl="0"/>
            <a:endParaRPr lang="pt-BR" dirty="0"/>
          </a:p>
          <a:p>
            <a:pPr lvl="0"/>
            <a:r>
              <a:rPr lang="pt-BR" b="1" i="1" dirty="0" smtClean="0">
                <a:solidFill>
                  <a:srgbClr val="7030A0"/>
                </a:solidFill>
              </a:rPr>
              <a:t>Secularismo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 desemboca </a:t>
            </a:r>
            <a:r>
              <a:rPr lang="pt-BR" dirty="0"/>
              <a:t>no </a:t>
            </a:r>
            <a:r>
              <a:rPr lang="pt-BR" dirty="0" smtClean="0"/>
              <a:t>laicismo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O Papa Francisco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a </a:t>
            </a:r>
            <a:r>
              <a:rPr lang="pt-BR" dirty="0" err="1"/>
              <a:t>acédia</a:t>
            </a:r>
            <a:r>
              <a:rPr lang="pt-BR" dirty="0"/>
              <a:t> egoísta, o </a:t>
            </a:r>
            <a:r>
              <a:rPr lang="pt-BR" dirty="0" smtClean="0"/>
              <a:t>pessimismo, </a:t>
            </a:r>
            <a:r>
              <a:rPr lang="pt-BR" dirty="0"/>
              <a:t>a acomodação, o isolamento, as guerras entre nós, a </a:t>
            </a:r>
            <a:r>
              <a:rPr lang="pt-BR" dirty="0" smtClean="0"/>
              <a:t>não </a:t>
            </a:r>
            <a:r>
              <a:rPr lang="pt-BR" dirty="0"/>
              <a:t>valorização dos leigos, da mulher, dos jovens, dos idosos e das vocações (EG, </a:t>
            </a:r>
            <a:r>
              <a:rPr lang="pt-BR" dirty="0" err="1"/>
              <a:t>nn</a:t>
            </a:r>
            <a:r>
              <a:rPr lang="pt-BR" dirty="0"/>
              <a:t>. 76-101). 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144016"/>
            <a:ext cx="828092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4400" b="1" dirty="0" smtClean="0"/>
              <a:t>As tentações na missão</a:t>
            </a:r>
            <a:endParaRPr lang="pt-BR" sz="44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0" y="1124744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0" y="1628800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0" y="2204864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0" y="3284984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0" y="2780928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0" y="4149080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0" y="4941168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0" y="5517232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0" y="6093296"/>
            <a:ext cx="1795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44016"/>
            <a:ext cx="9036496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4000" b="1" dirty="0"/>
              <a:t>M</a:t>
            </a:r>
            <a:r>
              <a:rPr lang="pt-BR" sz="4000" b="1" dirty="0" smtClean="0"/>
              <a:t>udanças</a:t>
            </a:r>
            <a:r>
              <a:rPr lang="pt-BR" sz="4400" b="1" dirty="0" smtClean="0"/>
              <a:t> de mentalidade e estruturas</a:t>
            </a:r>
            <a:endParaRPr lang="pt-BR" sz="4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3800390" y="4152228"/>
            <a:ext cx="1650723" cy="2013076"/>
            <a:chOff x="5441557" y="2568053"/>
            <a:chExt cx="1650723" cy="2013076"/>
          </a:xfrm>
        </p:grpSpPr>
        <p:pic>
          <p:nvPicPr>
            <p:cNvPr id="3076" name="Picture 4" descr="http://2.bp.blogspot.com/-RsecVEihx1U/UViE8lJDv7I/AAAAAAAAAAc/ewTFBfNvUFw/s1600/1221426077y644O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558" y="2568053"/>
              <a:ext cx="1650722" cy="201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5441557" y="4149080"/>
              <a:ext cx="1650723" cy="3988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400" b="1" dirty="0"/>
                <a:t>Igreja “em saída”, de portas abertas</a:t>
              </a:r>
              <a:endParaRPr lang="pt-BR" sz="14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694194" y="2451187"/>
            <a:ext cx="1907704" cy="2557098"/>
            <a:chOff x="1" y="4149271"/>
            <a:chExt cx="1907704" cy="2557098"/>
          </a:xfrm>
        </p:grpSpPr>
        <p:pic>
          <p:nvPicPr>
            <p:cNvPr id="3078" name="Picture 6" descr="cartaz_cf2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9" y="4149271"/>
              <a:ext cx="1803495" cy="255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1" y="6237312"/>
              <a:ext cx="1907704" cy="469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PT" sz="1200" dirty="0"/>
                <a:t>Comunidade que mostra a fraternidade de ajuda e serviço mútuo</a:t>
              </a:r>
            </a:p>
          </p:txBody>
        </p:sp>
      </p:grpSp>
      <p:sp>
        <p:nvSpPr>
          <p:cNvPr id="3" name="Retângulo de cantos arredondados 2"/>
          <p:cNvSpPr/>
          <p:nvPr/>
        </p:nvSpPr>
        <p:spPr>
          <a:xfrm>
            <a:off x="2546510" y="890859"/>
            <a:ext cx="3033602" cy="1530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Igreja é chamada a ser</a:t>
            </a:r>
            <a:endParaRPr lang="pt-BR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948264" y="4773754"/>
            <a:ext cx="2088232" cy="1967612"/>
            <a:chOff x="6516216" y="4412161"/>
            <a:chExt cx="2493608" cy="2329594"/>
          </a:xfrm>
        </p:grpSpPr>
        <p:pic>
          <p:nvPicPr>
            <p:cNvPr id="3080" name="Picture 8" descr="https://pixabay.com/static/uploads/photo/2014/04/02/10/12/globe-303110_960_7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412161"/>
              <a:ext cx="2493608" cy="232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aindaquenovale.files.wordpress.com/2013/04/igrej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269" y="4691309"/>
              <a:ext cx="1039003" cy="94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6716623" y="6309707"/>
              <a:ext cx="212122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200" b="1" dirty="0">
                  <a:solidFill>
                    <a:schemeClr val="tx1"/>
                  </a:solidFill>
                </a:rPr>
                <a:t>Comunidade inserida no mundo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744886" y="917619"/>
            <a:ext cx="3399114" cy="1647285"/>
            <a:chOff x="-267274" y="3570009"/>
            <a:chExt cx="5715001" cy="2876551"/>
          </a:xfrm>
        </p:grpSpPr>
        <p:pic>
          <p:nvPicPr>
            <p:cNvPr id="3084" name="Picture 12" descr="http://mensagens.culturamix.com/blog/wp-content/gallery/os-ensinamentos-de-jesus/os-ensinamentos-de-jesus-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7272" y="3570009"/>
              <a:ext cx="5714999" cy="287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-267274" y="3574591"/>
              <a:ext cx="3029616" cy="9976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400" dirty="0"/>
                <a:t>Comunidade de discípulos</a:t>
              </a:r>
              <a:r>
                <a:rPr lang="pt-BR" sz="1400" i="1" dirty="0"/>
                <a:t> </a:t>
              </a:r>
              <a:r>
                <a:rPr lang="pt-BR" sz="1400" dirty="0"/>
                <a:t>de Jesus Cristo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48823" y="908720"/>
            <a:ext cx="1884413" cy="1475457"/>
            <a:chOff x="-1476672" y="4793782"/>
            <a:chExt cx="2809875" cy="1866901"/>
          </a:xfrm>
        </p:grpSpPr>
        <p:pic>
          <p:nvPicPr>
            <p:cNvPr id="3086" name="Picture 14" descr="http://fas-amazonas.org/versao/2012/wordpress/wp-content/uploads/2009/10/Organiza%C3%A7%C3%A3o-Social2-295x19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6672" y="4793782"/>
              <a:ext cx="2809875" cy="18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-1476672" y="4793782"/>
              <a:ext cx="2809875" cy="361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1200" dirty="0"/>
                <a:t>Organização comunitária </a:t>
              </a:r>
            </a:p>
          </p:txBody>
        </p:sp>
      </p:grpSp>
      <p:pic>
        <p:nvPicPr>
          <p:cNvPr id="3088" name="Picture 16" descr="http://1.bp.blogspot.com/-5L2OgPTFs0o/UXXJGX-LgJI/AAAAAAAACPA/aWCiNItgO3k/s1600/indio+dan%C3%A7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161"/>
            <a:ext cx="3261119" cy="24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6185942"/>
            <a:ext cx="5715000" cy="672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 dirty="0">
                <a:solidFill>
                  <a:srgbClr val="FFFF00"/>
                </a:solidFill>
              </a:rPr>
              <a:t>Escola de vivência cristã onde o projeto do Reino encontra os meios de sua realização e um sinal de contradição para tudo aquilo que não condiz com o plano de Deus;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500698" y="2528560"/>
            <a:ext cx="3204076" cy="1548512"/>
            <a:chOff x="1871980" y="1808480"/>
            <a:chExt cx="3204076" cy="1548512"/>
          </a:xfrm>
        </p:grpSpPr>
        <p:pic>
          <p:nvPicPr>
            <p:cNvPr id="25" name="Imagem 24" descr="http://vivianefreitas.com/wp-content/uploads/2016/05/reinodedeus9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80" y="1808480"/>
              <a:ext cx="3204076" cy="1548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tângulo 16"/>
            <p:cNvSpPr/>
            <p:nvPr/>
          </p:nvSpPr>
          <p:spPr>
            <a:xfrm>
              <a:off x="1917792" y="1828215"/>
              <a:ext cx="24381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rgbClr val="92D050"/>
                  </a:solidFill>
                </a:rPr>
                <a:t>Povo de Deus que busca também os sinais do Reino no mundo </a:t>
              </a:r>
            </a:p>
          </p:txBody>
        </p:sp>
      </p:grpSp>
      <p:pic>
        <p:nvPicPr>
          <p:cNvPr id="3090" name="Picture 18" descr="http://newtondiniz.com.br/sites/default/files/styles/large/public/porta_aberta.jpg?itok=fTeN4vL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" y="2384177"/>
            <a:ext cx="1916352" cy="25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7965" y="4539228"/>
            <a:ext cx="1969322" cy="38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solidFill>
                  <a:schemeClr val="bg1"/>
                </a:solidFill>
              </a:rPr>
              <a:t>Comunidade que se </a:t>
            </a:r>
            <a:r>
              <a:rPr lang="pt-BR" sz="1200" b="1" dirty="0" smtClean="0">
                <a:solidFill>
                  <a:schemeClr val="bg1"/>
                </a:solidFill>
              </a:rPr>
              <a:t>abre </a:t>
            </a:r>
            <a:r>
              <a:rPr lang="pt-BR" sz="1200" b="1" dirty="0">
                <a:solidFill>
                  <a:schemeClr val="bg1"/>
                </a:solidFill>
              </a:rPr>
              <a:t>para as urgências do mundo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51520" y="116632"/>
            <a:ext cx="87129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Mas a mudança de mentalidade implica mudança de estruturas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958" y="2348880"/>
            <a:ext cx="6873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“A corresponsabilidade exige uma mudança de mentalidade, relativa, em particular, ao papel dos </a:t>
            </a:r>
            <a:r>
              <a:rPr lang="pt-BR" sz="2000" b="1" i="1" dirty="0">
                <a:solidFill>
                  <a:srgbClr val="0070C0"/>
                </a:solidFill>
              </a:rPr>
              <a:t>leigos</a:t>
            </a:r>
            <a:r>
              <a:rPr lang="pt-BR" sz="2000" b="1" dirty="0">
                <a:solidFill>
                  <a:srgbClr val="0070C0"/>
                </a:solidFill>
              </a:rPr>
              <a:t> na Igreja, que devem ser considerados não como ‘colaboradores’ do clero, </a:t>
            </a:r>
            <a:r>
              <a:rPr lang="pt-BR" sz="2000" b="1" dirty="0" smtClean="0">
                <a:solidFill>
                  <a:srgbClr val="0070C0"/>
                </a:solidFill>
              </a:rPr>
              <a:t>mas </a:t>
            </a:r>
            <a:r>
              <a:rPr lang="pt-BR" sz="2000" b="1" dirty="0">
                <a:solidFill>
                  <a:srgbClr val="0070C0"/>
                </a:solidFill>
              </a:rPr>
              <a:t>como pessoas realmente ‘corresponsáveis’ do ser e do agir da Igreja. Por conseguinte, é importante que se consolide um laicato maduro e comprometido, capaz de oferecer a sua contribuição específica para a missão eclesial, no respeito pelos </a:t>
            </a:r>
            <a:r>
              <a:rPr lang="pt-BR" sz="2000" b="1" dirty="0" smtClean="0">
                <a:solidFill>
                  <a:srgbClr val="0070C0"/>
                </a:solidFill>
              </a:rPr>
              <a:t>ministérios </a:t>
            </a:r>
            <a:r>
              <a:rPr lang="pt-BR" sz="2000" b="1" dirty="0">
                <a:solidFill>
                  <a:srgbClr val="0070C0"/>
                </a:solidFill>
              </a:rPr>
              <a:t>e pelas tarefas que cada um desempenha na vida da Igreja, e sempre em comunhão cordial com os bispos</a:t>
            </a:r>
            <a:r>
              <a:rPr lang="pt-BR" b="1" dirty="0" smtClean="0">
                <a:solidFill>
                  <a:srgbClr val="0070C0"/>
                </a:solidFill>
              </a:rPr>
              <a:t>”(</a:t>
            </a:r>
            <a:r>
              <a:rPr lang="pt-BR" sz="1600" dirty="0" smtClean="0"/>
              <a:t>Bento XVI, na Assembleia Ordinária do Foro Internacional da Ação Católica, 2012)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7054" y="577390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.</a:t>
            </a:r>
            <a:endParaRPr lang="pt-BR" sz="2400" b="1" dirty="0"/>
          </a:p>
        </p:txBody>
      </p:sp>
      <p:pic>
        <p:nvPicPr>
          <p:cNvPr id="4098" name="Picture 2" descr="http://livrariabompastor.com/127-143-thickbox/livro-documento-de-aparec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393"/>
            <a:ext cx="1907704" cy="16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racaosacerdotal.files.wordpress.com/2011/09/bento2525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28" y="2430236"/>
            <a:ext cx="2157230" cy="27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2.img.br.sputniknews.com/images/84/72/847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36730"/>
            <a:ext cx="2622342" cy="14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0" y="5317328"/>
            <a:ext cx="3312368" cy="1657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 Igreja da escuta, do diálogo e do </a:t>
            </a:r>
            <a:r>
              <a:rPr lang="pt-BR" sz="2000" b="1" dirty="0" smtClean="0"/>
              <a:t>encontro. Se insere no mundo</a:t>
            </a:r>
            <a:endParaRPr lang="pt-BR" sz="2000" dirty="0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5724128" y="5317327"/>
            <a:ext cx="3414430" cy="1538089"/>
          </a:xfrm>
          <a:prstGeom prst="rightArrow">
            <a:avLst>
              <a:gd name="adj1" fmla="val 50000"/>
              <a:gd name="adj2" fmla="val 42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012160" y="5661248"/>
            <a:ext cx="3126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solidFill>
                  <a:prstClr val="white"/>
                </a:solidFill>
              </a:rPr>
              <a:t>como quem ensina e aprende, diz sim e diz não, mas, sobretudo, como quem serve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548680"/>
            <a:ext cx="7668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>
                <a:solidFill>
                  <a:srgbClr val="C00000"/>
                </a:solidFill>
              </a:rPr>
              <a:t>Aparecida </a:t>
            </a:r>
            <a:r>
              <a:rPr lang="pt-BR" sz="2000" b="1" dirty="0">
                <a:solidFill>
                  <a:srgbClr val="C00000"/>
                </a:solidFill>
              </a:rPr>
              <a:t>optou decididamente pela conversão pessoal e pastoral </a:t>
            </a:r>
            <a:r>
              <a:rPr lang="pt-BR" sz="2000" b="1" dirty="0" smtClean="0">
                <a:solidFill>
                  <a:srgbClr val="C00000"/>
                </a:solidFill>
              </a:rPr>
              <a:t>atinja </a:t>
            </a:r>
            <a:r>
              <a:rPr lang="pt-BR" sz="2000" b="1" dirty="0">
                <a:solidFill>
                  <a:srgbClr val="C00000"/>
                </a:solidFill>
              </a:rPr>
              <a:t>a todos, em espírito de comunhão e </a:t>
            </a:r>
            <a:r>
              <a:rPr lang="pt-BR" sz="2000" b="1" dirty="0" smtClean="0">
                <a:solidFill>
                  <a:srgbClr val="C00000"/>
                </a:solidFill>
              </a:rPr>
              <a:t>participação. </a:t>
            </a:r>
            <a:r>
              <a:rPr lang="pt-BR" sz="2000" b="1" dirty="0">
                <a:solidFill>
                  <a:srgbClr val="C00000"/>
                </a:solidFill>
              </a:rPr>
              <a:t>C</a:t>
            </a:r>
            <a:r>
              <a:rPr lang="pt-BR" sz="2000" b="1" dirty="0" smtClean="0">
                <a:solidFill>
                  <a:srgbClr val="C00000"/>
                </a:solidFill>
              </a:rPr>
              <a:t>onvida </a:t>
            </a:r>
            <a:r>
              <a:rPr lang="pt-BR" sz="2000" b="1" dirty="0">
                <a:solidFill>
                  <a:srgbClr val="C00000"/>
                </a:solidFill>
              </a:rPr>
              <a:t>a impregnar as estruturas e os planos pastorais em todos os níveis com firme atitude missionária e a “abandonar as ultrapassadas estruturas que já não favoreçam a transmissão da fé</a:t>
            </a:r>
            <a:r>
              <a:rPr lang="pt-BR" sz="1100" dirty="0">
                <a:solidFill>
                  <a:srgbClr val="C00000"/>
                </a:solidFill>
              </a:rPr>
              <a:t>” </a:t>
            </a:r>
            <a:r>
              <a:rPr lang="pt-BR" sz="1100" dirty="0" smtClean="0">
                <a:solidFill>
                  <a:srgbClr val="C00000"/>
                </a:solidFill>
              </a:rPr>
              <a:t>(</a:t>
            </a:r>
            <a:r>
              <a:rPr lang="pt-BR" sz="1100" dirty="0" err="1" smtClean="0">
                <a:solidFill>
                  <a:srgbClr val="C00000"/>
                </a:solidFill>
              </a:rPr>
              <a:t>DAp</a:t>
            </a:r>
            <a:r>
              <a:rPr lang="pt-BR" sz="1100" dirty="0" smtClean="0">
                <a:solidFill>
                  <a:srgbClr val="C00000"/>
                </a:solidFill>
              </a:rPr>
              <a:t>, n. 213, 365 e 366).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6672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dirty="0">
                <a:solidFill>
                  <a:srgbClr val="002060"/>
                </a:solidFill>
              </a:rPr>
              <a:t>O laicato como um todo é um “verdadeiro sujeito eclesial” (</a:t>
            </a:r>
            <a:r>
              <a:rPr lang="pt-BR" sz="2800" i="1" dirty="0" err="1">
                <a:solidFill>
                  <a:srgbClr val="002060"/>
                </a:solidFill>
              </a:rPr>
              <a:t>DAp</a:t>
            </a:r>
            <a:r>
              <a:rPr lang="pt-BR" sz="2800" i="1" dirty="0">
                <a:solidFill>
                  <a:srgbClr val="002060"/>
                </a:solidFill>
              </a:rPr>
              <a:t>, n. 497a</a:t>
            </a:r>
            <a:r>
              <a:rPr lang="pt-BR" sz="2800" dirty="0">
                <a:solidFill>
                  <a:srgbClr val="002060"/>
                </a:solidFill>
              </a:rPr>
              <a:t>). Cada cristão leigo e leiga é chamado a ser sujeito eclesial para atuar na Igreja e no mundo. A Francisco de Assis o Cristo Crucificado ordenou: “Vai e reconstrói a minha Igreja”. Temos firme esperança de que continuarão dando grande contribuição à renovação da Igreja de Cristo e sua atuação no mundo</a:t>
            </a:r>
            <a:r>
              <a:rPr lang="pt-BR" sz="2800" dirty="0" smtClean="0">
                <a:solidFill>
                  <a:srgbClr val="002060"/>
                </a:solidFill>
              </a:rPr>
              <a:t>.(</a:t>
            </a:r>
            <a:r>
              <a:rPr lang="pt-BR" sz="2400" dirty="0" err="1" smtClean="0"/>
              <a:t>doc</a:t>
            </a:r>
            <a:r>
              <a:rPr lang="pt-BR" sz="2400" dirty="0" smtClean="0"/>
              <a:t> 1)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4365104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2D050"/>
                </a:solidFill>
              </a:rPr>
              <a:t>É nossa intenção refletir sobre a dimensão pastoral, evangelizadora e missionária que cristãos leigos e leigas , por meio do testemunho, da santidade e da ação transformadora, exercem no mundo e na Igreja. </a:t>
            </a:r>
            <a:r>
              <a:rPr lang="pt-BR" sz="2400" dirty="0" smtClean="0"/>
              <a:t>(</a:t>
            </a:r>
            <a:r>
              <a:rPr lang="pt-BR" sz="2400" dirty="0" err="1" smtClean="0"/>
              <a:t>doc</a:t>
            </a:r>
            <a:r>
              <a:rPr lang="pt-BR" sz="2400" dirty="0" smtClean="0"/>
              <a:t> 4)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Queremos enfatizar a índole secular que caracteriza seu ser e agir, como propõe o Concílio Vaticano II</a:t>
            </a:r>
            <a:r>
              <a:rPr lang="pt-BR" sz="2400" b="1" dirty="0" smtClean="0">
                <a:solidFill>
                  <a:srgbClr val="C00000"/>
                </a:solidFill>
              </a:rPr>
              <a:t>: </a:t>
            </a:r>
            <a:r>
              <a:rPr lang="pt-BR" sz="2400" dirty="0" smtClean="0">
                <a:solidFill>
                  <a:srgbClr val="C00000"/>
                </a:solidFill>
              </a:rPr>
              <a:t>(</a:t>
            </a:r>
            <a:r>
              <a:rPr lang="pt-BR" sz="2400" dirty="0" err="1" smtClean="0">
                <a:solidFill>
                  <a:srgbClr val="C00000"/>
                </a:solidFill>
              </a:rPr>
              <a:t>doc</a:t>
            </a:r>
            <a:r>
              <a:rPr lang="pt-BR" sz="2400" dirty="0" smtClean="0">
                <a:solidFill>
                  <a:srgbClr val="C00000"/>
                </a:solidFill>
              </a:rPr>
              <a:t> 5)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 smtClean="0"/>
              <a:t>A </a:t>
            </a:r>
            <a:r>
              <a:rPr lang="pt-BR" sz="2400" b="1" dirty="0"/>
              <a:t>sua primeira e imediata tarefa não é a instituição e o desenvolvimento da comunidade eclesial – esse é o papel específico dos pastores – mas sim [...] o vasto e complicado mundo da política, da realidade social e da economia, como também o da cultura, das ciências e das artes, da vida internacional, dos </a:t>
            </a:r>
            <a:r>
              <a:rPr lang="pt-BR" sz="2400" b="1" i="1" dirty="0" err="1"/>
              <a:t>mass</a:t>
            </a:r>
            <a:r>
              <a:rPr lang="pt-BR" sz="2400" b="1" i="1" dirty="0"/>
              <a:t> media</a:t>
            </a:r>
            <a:r>
              <a:rPr lang="pt-BR" sz="2400" b="1" dirty="0"/>
              <a:t> e, ainda, outras realidades abertas à evangelização, como sejam o amor, a família, a educação das crianças e dos adolescentes, o trabalho profissional e o sofrimento”</a:t>
            </a:r>
            <a:r>
              <a:rPr lang="pt-BR" sz="2400" dirty="0"/>
              <a:t> </a:t>
            </a:r>
            <a:r>
              <a:rPr lang="pt-BR" sz="2400" dirty="0" smtClean="0"/>
              <a:t>(Paulo VI, EN</a:t>
            </a:r>
            <a:r>
              <a:rPr lang="pt-BR" sz="2400" dirty="0"/>
              <a:t>, n. 70).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7332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itchFamily="34" charset="0"/>
              </a:rPr>
              <a:t>queremos </a:t>
            </a:r>
            <a:r>
              <a:rPr lang="pt-BR" sz="2000" dirty="0" smtClean="0">
                <a:latin typeface="Arial Black" pitchFamily="34" charset="0"/>
              </a:rPr>
              <a:t>enfatizar que </a:t>
            </a:r>
            <a:r>
              <a:rPr lang="pt-BR" sz="2000" dirty="0">
                <a:latin typeface="Arial Black" pitchFamily="34" charset="0"/>
              </a:rPr>
              <a:t>“os leigos também são chamados a participar na ação pastoral da Igreja” </a:t>
            </a:r>
            <a:r>
              <a:rPr lang="pt-BR" sz="1600" dirty="0">
                <a:latin typeface="Arial Black" pitchFamily="34" charset="0"/>
              </a:rPr>
              <a:t>(</a:t>
            </a:r>
            <a:r>
              <a:rPr lang="pt-BR" sz="1600" dirty="0" err="1">
                <a:latin typeface="Arial Black" pitchFamily="34" charset="0"/>
              </a:rPr>
              <a:t>DAp</a:t>
            </a:r>
            <a:r>
              <a:rPr lang="pt-BR" sz="1600" dirty="0">
                <a:latin typeface="Arial Black" pitchFamily="34" charset="0"/>
              </a:rPr>
              <a:t>, n. 211). </a:t>
            </a:r>
            <a:r>
              <a:rPr lang="pt-BR" sz="1600" dirty="0" smtClean="0">
                <a:latin typeface="Arial Black" pitchFamily="34" charset="0"/>
              </a:rPr>
              <a:t>(</a:t>
            </a:r>
            <a:r>
              <a:rPr lang="pt-BR" sz="1600" dirty="0" err="1" smtClean="0">
                <a:latin typeface="Arial Black" pitchFamily="34" charset="0"/>
              </a:rPr>
              <a:t>Doc</a:t>
            </a:r>
            <a:r>
              <a:rPr lang="pt-BR" sz="1600" dirty="0" smtClean="0">
                <a:latin typeface="Arial Black" pitchFamily="34" charset="0"/>
              </a:rPr>
              <a:t> 7)</a:t>
            </a:r>
            <a:endParaRPr lang="pt-BR" sz="2000" dirty="0"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3848" y="4797152"/>
            <a:ext cx="115212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Mas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1520" y="260648"/>
            <a:ext cx="849694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16974"/>
            <a:ext cx="80934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</a:t>
            </a:r>
            <a:r>
              <a:rPr kumimoji="0" lang="pt-BR" sz="36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APÍTULO 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 bmk="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ea typeface="MS Mincho" pitchFamily="49" charset="-128"/>
                <a:cs typeface="Times New Roman" pitchFamily="18" charset="0"/>
              </a:rPr>
              <a:t>O CRISTÃO LEIGO, SUJEITO NA IGREJA E NO MUNDO: </a:t>
            </a:r>
            <a:br>
              <a:rPr kumimoji="0" lang="pt-BR" sz="28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ea typeface="MS Mincho" pitchFamily="49" charset="-128"/>
                <a:cs typeface="Times New Roman" pitchFamily="18" charset="0"/>
              </a:rPr>
            </a:br>
            <a:r>
              <a:rPr kumimoji="0" lang="pt-BR" sz="2800" b="1" i="0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ea typeface="MS Mincho" pitchFamily="49" charset="-128"/>
                <a:cs typeface="Times New Roman" pitchFamily="18" charset="0"/>
              </a:rPr>
              <a:t>ESPERANÇAS E ANGÚSTIAS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2564904"/>
            <a:ext cx="76328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C00000"/>
                </a:solidFill>
              </a:rPr>
              <a:t>A Palavra de Deus como ponto de Partida</a:t>
            </a:r>
          </a:p>
          <a:p>
            <a:endParaRPr lang="pt-BR" i="1" dirty="0"/>
          </a:p>
          <a:p>
            <a:endParaRPr lang="pt-BR" i="1" dirty="0" smtClean="0"/>
          </a:p>
          <a:p>
            <a:r>
              <a:rPr lang="pt-BR" sz="2000" b="1" i="1" dirty="0" smtClean="0"/>
              <a:t>“Vós sois o sal </a:t>
            </a:r>
            <a:r>
              <a:rPr lang="pt-BR" sz="2000" b="1" i="1" dirty="0"/>
              <a:t>da terra e luz do mundo” </a:t>
            </a:r>
            <a:r>
              <a:rPr lang="pt-BR" sz="2000" b="1" i="1" dirty="0" smtClean="0"/>
              <a:t>. </a:t>
            </a:r>
            <a:r>
              <a:rPr lang="pt-BR" sz="2000" b="1" dirty="0"/>
              <a:t>“Se o sal perde seu sabor, com que se salgará?” </a:t>
            </a:r>
            <a:r>
              <a:rPr lang="pt-BR" sz="2000" b="1" i="1" dirty="0" smtClean="0"/>
              <a:t>(</a:t>
            </a:r>
            <a:r>
              <a:rPr lang="pt-BR" sz="2000" b="1" i="1" dirty="0" err="1"/>
              <a:t>Mt</a:t>
            </a:r>
            <a:r>
              <a:rPr lang="pt-BR" sz="2000" b="1" i="1" dirty="0"/>
              <a:t> 5,13-14</a:t>
            </a:r>
            <a:r>
              <a:rPr lang="pt-BR" sz="2000" b="1" i="1" dirty="0" smtClean="0"/>
              <a:t>),</a:t>
            </a:r>
          </a:p>
          <a:p>
            <a:endParaRPr lang="pt-BR" sz="2000" b="1" i="1" dirty="0"/>
          </a:p>
          <a:p>
            <a:r>
              <a:rPr lang="pt-BR" sz="2000" b="1" dirty="0"/>
              <a:t>“Eu sou a verdadeira videira... Vós sois os ramos” (</a:t>
            </a:r>
            <a:r>
              <a:rPr lang="pt-BR" sz="2000" b="1" dirty="0" err="1"/>
              <a:t>Jo</a:t>
            </a:r>
            <a:r>
              <a:rPr lang="pt-BR" sz="2000" b="1" dirty="0"/>
              <a:t> 15,1-8). </a:t>
            </a:r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A </a:t>
            </a:r>
            <a:r>
              <a:rPr lang="pt-BR" sz="2000" b="1" dirty="0"/>
              <a:t>vitalidade dos ramos depende de sua ligação à videira, que é Jesus Cristo: 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>“quem </a:t>
            </a:r>
            <a:r>
              <a:rPr lang="pt-BR" sz="2000" b="1" dirty="0"/>
              <a:t>permanece em mim e eu nele, dá muito fruto, porque sem mim não podeis fazer </a:t>
            </a:r>
            <a:r>
              <a:rPr lang="pt-BR" sz="2000" b="1" dirty="0" smtClean="0"/>
              <a:t>nada” </a:t>
            </a:r>
            <a:r>
              <a:rPr lang="pt-BR" sz="2000" b="1" dirty="0"/>
              <a:t>(</a:t>
            </a:r>
            <a:r>
              <a:rPr lang="pt-BR" sz="2000" b="1" dirty="0" err="1"/>
              <a:t>Jo</a:t>
            </a:r>
            <a:r>
              <a:rPr lang="pt-BR" sz="2000" b="1" dirty="0"/>
              <a:t> 15,5)” </a:t>
            </a:r>
            <a:r>
              <a:rPr lang="pt-BR" sz="2000" b="1" i="1" dirty="0" smtClean="0"/>
              <a:t> </a:t>
            </a:r>
            <a:endParaRPr lang="pt-BR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752" y="0"/>
            <a:ext cx="331236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Marco Histórico-eclesial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98072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renovação eclesiológica conciliar compreendeu o cristão leigo plenamente como membro efetivo da Igreja e não como um fiel de pertença menor ou inferior, a quem faltasse algo da comum dignidade cristã (LG, cap. 4).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21328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A Exortação Pós-sinodal </a:t>
            </a:r>
            <a:r>
              <a:rPr lang="pt-BR" i="1" dirty="0" err="1"/>
              <a:t>Christifideles</a:t>
            </a:r>
            <a:r>
              <a:rPr lang="pt-BR" i="1" dirty="0"/>
              <a:t> </a:t>
            </a:r>
            <a:r>
              <a:rPr lang="pt-BR" i="1" dirty="0" err="1"/>
              <a:t>Laici</a:t>
            </a:r>
            <a:r>
              <a:rPr lang="pt-BR" dirty="0"/>
              <a:t> </a:t>
            </a:r>
            <a:r>
              <a:rPr lang="pt-BR" dirty="0" smtClean="0"/>
              <a:t>retoma </a:t>
            </a:r>
            <a:r>
              <a:rPr lang="pt-BR" dirty="0"/>
              <a:t>e afirma o significado positivo dos fiéis leigos como membros do Povo de Deus: sujeitos ativos na Igreja e no mundo, membros da Igreja e cidadãos da sociedade humana (</a:t>
            </a:r>
            <a:r>
              <a:rPr lang="pt-BR" dirty="0" err="1"/>
              <a:t>CfL</a:t>
            </a:r>
            <a:r>
              <a:rPr lang="pt-BR" dirty="0"/>
              <a:t>, n. 59).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36450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os leigos cumprirão mais cabalmente sua missão de fazer com que a Igreja ‘aconteça’ no mundo, na tarefa humana e na história” (DM, n. 10,2.6)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0" y="3501008"/>
            <a:ext cx="1331640" cy="8640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Medellín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1640" y="42930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homens e mulheres da Igreja no coração do mundo e homens e mulheres do mundo no coração da Igreja (DP, n. 786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0" y="4293096"/>
            <a:ext cx="1115616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Puebla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63688" y="515719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“protagonistas da transformação da sociedade” (DSD, n. 98).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0" y="5013176"/>
            <a:ext cx="1691680" cy="864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Sto</a:t>
            </a:r>
            <a:r>
              <a:rPr lang="pt-BR" dirty="0" smtClean="0">
                <a:solidFill>
                  <a:schemeClr val="tx1"/>
                </a:solidFill>
              </a:rPr>
              <a:t> Domingo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587727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pede “maior abertura de mentalidade para entender e acolher o ‘ser’ e o ‘fazer’ do leigo na Igreja, que por seu batismo e sua confirmação é discípulo e missionário de Jesus Cristo” (</a:t>
            </a:r>
            <a:r>
              <a:rPr lang="pt-BR" dirty="0" err="1"/>
              <a:t>DAp</a:t>
            </a:r>
            <a:r>
              <a:rPr lang="pt-BR" dirty="0"/>
              <a:t>, n. 213).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-36512" y="5877272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Aparecida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886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</a:t>
            </a:r>
            <a:r>
              <a:rPr lang="pt-BR" dirty="0"/>
              <a:t>1999, </a:t>
            </a:r>
            <a:r>
              <a:rPr lang="pt-BR" dirty="0" smtClean="0"/>
              <a:t>a CNBB lançou o </a:t>
            </a:r>
            <a:r>
              <a:rPr lang="pt-BR" dirty="0"/>
              <a:t>documento </a:t>
            </a:r>
            <a:r>
              <a:rPr lang="pt-BR" i="1" dirty="0"/>
              <a:t>Missão e Ministérios dos Cristãos Leigos e Leigas</a:t>
            </a:r>
            <a:r>
              <a:rPr lang="pt-BR" dirty="0"/>
              <a:t> (CNBB, </a:t>
            </a:r>
            <a:r>
              <a:rPr lang="pt-BR" dirty="0" err="1"/>
              <a:t>Doc</a:t>
            </a:r>
            <a:r>
              <a:rPr lang="pt-BR" dirty="0"/>
              <a:t>. 62)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07504" y="188640"/>
            <a:ext cx="1080120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CNBB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51720" y="11247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  <a:r>
              <a:rPr lang="pt-BR" dirty="0" smtClean="0"/>
              <a:t>ança </a:t>
            </a:r>
            <a:r>
              <a:rPr lang="pt-BR" dirty="0"/>
              <a:t>um vigoroso chamado para que todo o Povo de Deus saia para evangelizar</a:t>
            </a:r>
            <a:r>
              <a:rPr lang="pt-BR" dirty="0" smtClean="0"/>
              <a:t>. </a:t>
            </a:r>
            <a:r>
              <a:rPr lang="pt-BR" i="1" dirty="0" err="1" smtClean="0"/>
              <a:t>Evangelii</a:t>
            </a:r>
            <a:r>
              <a:rPr lang="pt-BR" i="1" dirty="0" smtClean="0"/>
              <a:t> </a:t>
            </a:r>
            <a:r>
              <a:rPr lang="pt-BR" i="1" dirty="0" err="1" smtClean="0"/>
              <a:t>Gaudium</a:t>
            </a:r>
            <a:r>
              <a:rPr lang="pt-BR" dirty="0" smtClean="0"/>
              <a:t> </a:t>
            </a:r>
            <a:r>
              <a:rPr lang="pt-BR" u="sng" dirty="0" smtClean="0"/>
              <a:t>(n. 20-24),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0" y="1196752"/>
            <a:ext cx="2051720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Papa Francisco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23728" y="213285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Ano Santo da Misericórdia </a:t>
            </a:r>
            <a:r>
              <a:rPr lang="pt-BR" dirty="0" smtClean="0"/>
              <a:t>convida </a:t>
            </a:r>
            <a:r>
              <a:rPr lang="pt-BR" dirty="0"/>
              <a:t>a abrir as portas do coração à prática das obras da misericórdia corporais e espirituais, à renovação da opção preferencial pelos pobres, às missões populares, ao ecumenismo e ao diálogo inter-religioso, ao sacramento da Penitência e Reconciliação, ao perdão aos que pertencem a um grupo criminoso e aos que são cúmplices da corrupção para que se convertam. Estes desafios tocam de perto a todos nós, especialmente os cristãos leigos e leigas..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-36512" y="2780928"/>
            <a:ext cx="2051720" cy="11521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Ano Santo da Misericórdia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808" y="0"/>
            <a:ext cx="288032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AVANÇOS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76470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C00000"/>
                </a:solidFill>
              </a:rPr>
              <a:t>A </a:t>
            </a:r>
            <a:r>
              <a:rPr lang="pt-BR" b="1" dirty="0">
                <a:solidFill>
                  <a:srgbClr val="C00000"/>
                </a:solidFill>
              </a:rPr>
              <a:t>teologia do laicato alcançou grandes avanços </a:t>
            </a:r>
            <a:endParaRPr lang="pt-BR" b="1" dirty="0" smtClean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92D050"/>
                </a:solidFill>
              </a:rPr>
              <a:t>A </a:t>
            </a:r>
            <a:r>
              <a:rPr lang="pt-BR" b="1" dirty="0">
                <a:solidFill>
                  <a:srgbClr val="92D050"/>
                </a:solidFill>
              </a:rPr>
              <a:t>criação do Conselho Nacional do Laicato do Brasil </a:t>
            </a:r>
            <a:r>
              <a:rPr lang="pt-BR" b="1" dirty="0" smtClean="0">
                <a:solidFill>
                  <a:srgbClr val="92D050"/>
                </a:solidFill>
              </a:rPr>
              <a:t>– CNLB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B0F0"/>
                </a:solidFill>
              </a:rPr>
              <a:t>Aumenta </a:t>
            </a:r>
            <a:r>
              <a:rPr lang="pt-BR" b="1" dirty="0">
                <a:solidFill>
                  <a:srgbClr val="00B0F0"/>
                </a:solidFill>
              </a:rPr>
              <a:t>o número de cristãos leigos e leigas que exercem o ministério de teólogos</a:t>
            </a:r>
            <a:r>
              <a:rPr lang="pt-BR" b="1" dirty="0" smtClean="0">
                <a:solidFill>
                  <a:srgbClr val="00B0F0"/>
                </a:solidFill>
              </a:rPr>
              <a:t>, </a:t>
            </a:r>
            <a:r>
              <a:rPr lang="pt-BR" b="1" dirty="0">
                <a:solidFill>
                  <a:srgbClr val="00B0F0"/>
                </a:solidFill>
              </a:rPr>
              <a:t>pregadores da Palavra, especializados em </a:t>
            </a:r>
            <a:r>
              <a:rPr lang="pt-BR" b="1" dirty="0" smtClean="0">
                <a:solidFill>
                  <a:srgbClr val="00B0F0"/>
                </a:solidFill>
              </a:rPr>
              <a:t>espiritualidade...</a:t>
            </a:r>
          </a:p>
          <a:p>
            <a:pPr>
              <a:spcAft>
                <a:spcPts val="1800"/>
              </a:spcAft>
            </a:pPr>
            <a:r>
              <a:rPr lang="pt-BR" dirty="0" smtClean="0">
                <a:solidFill>
                  <a:srgbClr val="002060"/>
                </a:solidFill>
              </a:rPr>
              <a:t>As </a:t>
            </a:r>
            <a:r>
              <a:rPr lang="pt-BR" dirty="0">
                <a:solidFill>
                  <a:srgbClr val="002060"/>
                </a:solidFill>
              </a:rPr>
              <a:t>Comunidades Eclesiais de Base </a:t>
            </a:r>
            <a:r>
              <a:rPr lang="pt-BR" dirty="0" smtClean="0">
                <a:solidFill>
                  <a:srgbClr val="002060"/>
                </a:solidFill>
              </a:rPr>
              <a:t>– </a:t>
            </a:r>
            <a:r>
              <a:rPr lang="pt-BR" dirty="0" err="1" smtClean="0">
                <a:solidFill>
                  <a:srgbClr val="002060"/>
                </a:solidFill>
              </a:rPr>
              <a:t>CEBs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>
                <a:solidFill>
                  <a:srgbClr val="FF0000"/>
                </a:solidFill>
              </a:rPr>
              <a:t>O</a:t>
            </a:r>
            <a:r>
              <a:rPr lang="pt-BR" b="1" dirty="0" smtClean="0">
                <a:solidFill>
                  <a:srgbClr val="FF0000"/>
                </a:solidFill>
              </a:rPr>
              <a:t>s </a:t>
            </a:r>
            <a:r>
              <a:rPr lang="pt-BR" b="1" dirty="0">
                <a:solidFill>
                  <a:srgbClr val="FF0000"/>
                </a:solidFill>
              </a:rPr>
              <a:t>grupos bíblicos de reflexão, as pequenas comunidades, a catequese, as celebrações da Palavra, as escolas de teologia, as pastorais, os movimentos, as novas </a:t>
            </a:r>
            <a:r>
              <a:rPr lang="pt-BR" b="1" dirty="0" smtClean="0">
                <a:solidFill>
                  <a:srgbClr val="FF0000"/>
                </a:solidFill>
              </a:rPr>
              <a:t>comunidades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92D050"/>
                </a:solidFill>
              </a:rPr>
              <a:t>O </a:t>
            </a:r>
            <a:r>
              <a:rPr lang="pt-BR" b="1" dirty="0">
                <a:solidFill>
                  <a:srgbClr val="92D050"/>
                </a:solidFill>
              </a:rPr>
              <a:t>crescimento da consciência </a:t>
            </a:r>
            <a:r>
              <a:rPr lang="pt-BR" b="1" dirty="0" smtClean="0">
                <a:solidFill>
                  <a:srgbClr val="92D050"/>
                </a:solidFill>
              </a:rPr>
              <a:t>missionária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70C0"/>
                </a:solidFill>
              </a:rPr>
              <a:t>A </a:t>
            </a:r>
            <a:r>
              <a:rPr lang="pt-BR" b="1" dirty="0">
                <a:solidFill>
                  <a:srgbClr val="0070C0"/>
                </a:solidFill>
              </a:rPr>
              <a:t>atenção e </a:t>
            </a:r>
            <a:r>
              <a:rPr lang="pt-BR" b="1" dirty="0" smtClean="0">
                <a:solidFill>
                  <a:srgbClr val="0070C0"/>
                </a:solidFill>
              </a:rPr>
              <a:t>cuidado </a:t>
            </a:r>
            <a:r>
              <a:rPr lang="pt-BR" b="1" dirty="0">
                <a:solidFill>
                  <a:srgbClr val="0070C0"/>
                </a:solidFill>
              </a:rPr>
              <a:t>com o nascituro, 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as crianças, os jovens, a mulher, o </a:t>
            </a:r>
            <a:r>
              <a:rPr lang="pt-BR" b="1" dirty="0" smtClean="0">
                <a:solidFill>
                  <a:srgbClr val="0070C0"/>
                </a:solidFill>
              </a:rPr>
              <a:t>idoso, </a:t>
            </a:r>
            <a:r>
              <a:rPr lang="pt-BR" b="1" dirty="0">
                <a:solidFill>
                  <a:srgbClr val="0070C0"/>
                </a:solidFill>
              </a:rPr>
              <a:t>a família </a:t>
            </a:r>
            <a:endParaRPr lang="pt-BR" b="1" dirty="0" smtClean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pt-BR" dirty="0" smtClean="0"/>
              <a:t>Leigos </a:t>
            </a:r>
            <a:r>
              <a:rPr lang="pt-BR" dirty="0"/>
              <a:t>e leigas qualificados para a administração </a:t>
            </a:r>
            <a:r>
              <a:rPr lang="pt-BR" dirty="0" smtClean="0"/>
              <a:t>dos bens de suas dioceses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C00000"/>
                </a:solidFill>
              </a:rPr>
              <a:t>Muitos </a:t>
            </a:r>
            <a:r>
              <a:rPr lang="pt-BR" b="1" dirty="0">
                <a:solidFill>
                  <a:srgbClr val="C00000"/>
                </a:solidFill>
              </a:rPr>
              <a:t>cristãos leigos e leigas, comprometidos com os movimentos sociais, movimentos populares, sindicais e conselhos paritários de políticas públicas e outros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0" y="83671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0" y="1340768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0" y="198884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0" y="2564904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0" y="3212976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0" y="3861048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0" y="551723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0" y="486916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0" y="4365104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808" y="0"/>
            <a:ext cx="288032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RECUOS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76470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B0F0"/>
                </a:solidFill>
              </a:rPr>
              <a:t>Vê-se </a:t>
            </a:r>
            <a:r>
              <a:rPr lang="pt-BR" b="1" dirty="0">
                <a:solidFill>
                  <a:srgbClr val="00B0F0"/>
                </a:solidFill>
              </a:rPr>
              <a:t>que é ainda insuficiente e até omissa a sua</a:t>
            </a:r>
            <a:r>
              <a:rPr lang="pt-BR" b="1" u="sng" dirty="0">
                <a:solidFill>
                  <a:srgbClr val="00B0F0"/>
                </a:solidFill>
              </a:rPr>
              <a:t> </a:t>
            </a:r>
            <a:r>
              <a:rPr lang="pt-BR" b="1" dirty="0">
                <a:solidFill>
                  <a:srgbClr val="00B0F0"/>
                </a:solidFill>
              </a:rPr>
              <a:t>ação nas estruturas e realidades do mundo, nos areópagos da universidade, da comunicação, da empresa, do trabalho, da política, da cultura, da medicina, do judiciário e outros </a:t>
            </a:r>
            <a:r>
              <a:rPr lang="pt-BR" b="1" dirty="0" smtClean="0">
                <a:solidFill>
                  <a:srgbClr val="00B0F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pt-BR" b="1" dirty="0">
                <a:solidFill>
                  <a:srgbClr val="00B050"/>
                </a:solidFill>
              </a:rPr>
              <a:t>percebe-se a tendência a valorizar, exclusiva ou quase exclusivamente, o serviço no interior da </a:t>
            </a:r>
            <a:r>
              <a:rPr lang="pt-BR" b="1" dirty="0" smtClean="0">
                <a:solidFill>
                  <a:srgbClr val="00B050"/>
                </a:solidFill>
              </a:rPr>
              <a:t>Igreja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C00000"/>
                </a:solidFill>
              </a:rPr>
              <a:t>O </a:t>
            </a:r>
            <a:r>
              <a:rPr lang="pt-BR" b="1" dirty="0">
                <a:solidFill>
                  <a:srgbClr val="C00000"/>
                </a:solidFill>
              </a:rPr>
              <a:t>regresso ao tradicionalismo; a </a:t>
            </a:r>
            <a:r>
              <a:rPr lang="pt-BR" b="1" dirty="0" err="1">
                <a:solidFill>
                  <a:srgbClr val="C00000"/>
                </a:solidFill>
              </a:rPr>
              <a:t>mundanidade</a:t>
            </a:r>
            <a:r>
              <a:rPr lang="pt-BR" b="1" dirty="0">
                <a:solidFill>
                  <a:srgbClr val="C00000"/>
                </a:solidFill>
              </a:rPr>
              <a:t> espiritual; a pretensão de dominar os espaços da Igreja; as guerras entre nós; a obsessão por doutrinas; as propostas místicas desprovidas de compromisso social; os comodismos; a fofoca, a bisbilhotice, a tendência de criticar, classificar, analisar, controlar tudo. </a:t>
            </a:r>
            <a:endParaRPr lang="pt-BR" b="1" dirty="0" smtClean="0">
              <a:solidFill>
                <a:srgbClr val="C0000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2060"/>
                </a:solidFill>
              </a:rPr>
              <a:t>Perduram ainda </a:t>
            </a:r>
            <a:r>
              <a:rPr lang="pt-BR" b="1" dirty="0">
                <a:solidFill>
                  <a:srgbClr val="002060"/>
                </a:solidFill>
              </a:rPr>
              <a:t>a sacramentalização, o devocionismo e o clericalismo </a:t>
            </a:r>
            <a:endParaRPr lang="pt-BR" b="1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B050"/>
                </a:solidFill>
              </a:rPr>
              <a:t>Há </a:t>
            </a:r>
            <a:r>
              <a:rPr lang="pt-BR" b="1" dirty="0">
                <a:solidFill>
                  <a:srgbClr val="00B050"/>
                </a:solidFill>
              </a:rPr>
              <a:t>desconhecimento, desinformação e oposição às comunidades eclesiais de base, às questões agrárias, indígenas e afros, à teologia da libertação </a:t>
            </a:r>
            <a:r>
              <a:rPr lang="pt-BR" b="1" dirty="0" smtClean="0">
                <a:solidFill>
                  <a:srgbClr val="00B050"/>
                </a:solidFill>
              </a:rPr>
              <a:t> e </a:t>
            </a:r>
            <a:r>
              <a:rPr lang="pt-BR" b="1" dirty="0">
                <a:solidFill>
                  <a:srgbClr val="00B050"/>
                </a:solidFill>
              </a:rPr>
              <a:t>rejeição da política</a:t>
            </a:r>
            <a:endParaRPr lang="pt-BR" b="1" dirty="0" smtClean="0">
              <a:solidFill>
                <a:srgbClr val="00B05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/>
              <a:t>Há resistências quanto à opção pelos </a:t>
            </a:r>
            <a:r>
              <a:rPr lang="pt-BR" b="1" dirty="0" smtClean="0"/>
              <a:t>pobres</a:t>
            </a:r>
            <a:endParaRPr lang="pt-BR" b="1" dirty="0" smtClean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>
                <a:solidFill>
                  <a:srgbClr val="FF0000"/>
                </a:solidFill>
              </a:rPr>
              <a:t>Persiste ainda o amadorismo em relação à preparação e formação das lideranças 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0" y="83671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0" y="198884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0" y="299695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0" y="3933056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0" y="5733256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0" y="4581128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-36512" y="522920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1720" y="0"/>
            <a:ext cx="417646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ROSTOS DO LAICATO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692696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dirty="0" smtClean="0"/>
              <a:t>Queremos </a:t>
            </a:r>
            <a:r>
              <a:rPr lang="pt-BR" dirty="0"/>
              <a:t>reconhecer os diferentes rostos dos cristãos leigos e leigas,irmãos e corresponsáveis na evangelização. São para nós motivo de alegria e de ânimo na vivência do ministério ordenado. Nesse sentido, vale recordar a frase de Santo Agostinho, que, reconhecendo o peso do ministério pastoral, alegra-se com a companhia dos seus fiéis. “</a:t>
            </a:r>
            <a:r>
              <a:rPr lang="pt-BR" i="1" dirty="0">
                <a:solidFill>
                  <a:srgbClr val="0070C0"/>
                </a:solidFill>
              </a:rPr>
              <a:t>Atemoriza-me o que sou para vós; consola-me o que sou convosco. Pois para vós sou bispo; convosco, sou cristão. Aquele é nome do ofício recebido; este, da graça; aquele, do perigo; este, da salvação</a:t>
            </a:r>
            <a:r>
              <a:rPr lang="pt-BR" dirty="0" smtClean="0"/>
              <a:t>”</a:t>
            </a:r>
            <a:endParaRPr lang="pt-BR" b="1" dirty="0" smtClean="0">
              <a:solidFill>
                <a:srgbClr val="00B0F0"/>
              </a:solidFill>
            </a:endParaRP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B050"/>
                </a:solidFill>
              </a:rPr>
              <a:t>Os casais cristãos				</a:t>
            </a:r>
            <a:r>
              <a:rPr lang="pt-BR" b="1" dirty="0" smtClean="0">
                <a:solidFill>
                  <a:srgbClr val="C00000"/>
                </a:solidFill>
              </a:rPr>
              <a:t>Os </a:t>
            </a:r>
            <a:r>
              <a:rPr lang="pt-BR" b="1" dirty="0" err="1" smtClean="0">
                <a:solidFill>
                  <a:srgbClr val="C00000"/>
                </a:solidFill>
              </a:rPr>
              <a:t>Coroínhas</a:t>
            </a:r>
            <a:r>
              <a:rPr lang="pt-BR" b="1" dirty="0" smtClean="0">
                <a:solidFill>
                  <a:srgbClr val="C00000"/>
                </a:solidFill>
              </a:rPr>
              <a:t> e a Infância Missionária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C00000"/>
                </a:solidFill>
              </a:rPr>
              <a:t>As mulheres, mas ainda é preciso ampliar espaços para uma presença feminina mais incisiva na Igreja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0070C0"/>
                </a:solidFill>
              </a:rPr>
              <a:t>Opção preferencial pelos jovens</a:t>
            </a:r>
            <a:r>
              <a:rPr lang="pt-BR" b="1" dirty="0" smtClean="0">
                <a:solidFill>
                  <a:srgbClr val="C00000"/>
                </a:solidFill>
              </a:rPr>
              <a:t>		</a:t>
            </a:r>
            <a:r>
              <a:rPr lang="pt-BR" b="1" dirty="0" smtClean="0">
                <a:solidFill>
                  <a:srgbClr val="002060"/>
                </a:solidFill>
              </a:rPr>
              <a:t>Os Idosos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viúvos e as viúvas</a:t>
            </a:r>
          </a:p>
          <a:p>
            <a:pPr>
              <a:spcAft>
                <a:spcPts val="1800"/>
              </a:spcAft>
            </a:pPr>
            <a:r>
              <a:rPr lang="pt-BR" dirty="0" smtClean="0">
                <a:solidFill>
                  <a:srgbClr val="00B050"/>
                </a:solidFill>
              </a:rPr>
              <a:t>Leigos e Leigas missionários além fronteiras</a:t>
            </a:r>
          </a:p>
          <a:p>
            <a:pPr>
              <a:spcAft>
                <a:spcPts val="1800"/>
              </a:spcAft>
            </a:pPr>
            <a:r>
              <a:rPr lang="pt-BR" b="1" dirty="0" smtClean="0">
                <a:solidFill>
                  <a:srgbClr val="C00000"/>
                </a:solidFill>
              </a:rPr>
              <a:t>Leigos e leigas nas ONGS, nos partidos políticos, nos sindicatos, conselhos de políticas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0" y="2852936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572000" y="2924944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0" y="515719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0" y="3356992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0" y="414908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0" y="5661248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0" y="4653136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572000" y="4149080"/>
            <a:ext cx="2515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2150</Words>
  <Application>Microsoft Office PowerPoint</Application>
  <PresentationFormat>Apresentação na tela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Portal Kairós; Edna</dc:creator>
  <cp:lastModifiedBy>Signorelli</cp:lastModifiedBy>
  <cp:revision>29</cp:revision>
  <dcterms:created xsi:type="dcterms:W3CDTF">2016-04-19T09:42:22Z</dcterms:created>
  <dcterms:modified xsi:type="dcterms:W3CDTF">2016-06-24T12:27:15Z</dcterms:modified>
</cp:coreProperties>
</file>