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09954" y="1561382"/>
            <a:ext cx="3899139" cy="4045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CF 2015 – Texto Base</a:t>
            </a:r>
          </a:p>
          <a:p>
            <a:pPr algn="ctr"/>
            <a:r>
              <a:rPr lang="pt-BR" sz="2800" b="1" dirty="0" smtClean="0"/>
              <a:t>3ª Parte - AGIR</a:t>
            </a:r>
            <a:endParaRPr lang="pt-BR" sz="2800" b="1" dirty="0"/>
          </a:p>
        </p:txBody>
      </p:sp>
      <p:pic>
        <p:nvPicPr>
          <p:cNvPr id="5" name="Picture 2" descr="http://portalkairos.org/wp-content/uploads/2014/10/cartaz_campanha_da_fraternidade_2015_pk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14" y="0"/>
            <a:ext cx="45805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92039"/>
            <a:ext cx="8915400" cy="57624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sz="2200" dirty="0">
                <a:latin typeface="Arial Black" panose="020B0A04020102020204" pitchFamily="34" charset="0"/>
              </a:rPr>
              <a:t>As comunidades precisam se converter à missão. O contexto de pluralismo não pode ser motivo de fechamento e rejeição à sociedade.</a:t>
            </a:r>
          </a:p>
          <a:p>
            <a:pPr lvl="0"/>
            <a:r>
              <a:rPr lang="pt-BR" sz="2200" dirty="0">
                <a:latin typeface="Arial Black" panose="020B0A04020102020204" pitchFamily="34" charset="0"/>
              </a:rPr>
              <a:t>O Papa Francisco, quando no Rio de Janeiro, a partir da imagem dos discípulos de </a:t>
            </a:r>
            <a:r>
              <a:rPr lang="pt-BR" sz="2200" dirty="0" err="1">
                <a:latin typeface="Arial Black" panose="020B0A04020102020204" pitchFamily="34" charset="0"/>
              </a:rPr>
              <a:t>Emaús</a:t>
            </a:r>
            <a:r>
              <a:rPr lang="pt-BR" sz="2200" dirty="0">
                <a:latin typeface="Arial Black" panose="020B0A04020102020204" pitchFamily="34" charset="0"/>
              </a:rPr>
              <a:t> (cf. </a:t>
            </a:r>
            <a:r>
              <a:rPr lang="pt-BR" sz="2200" dirty="0" err="1">
                <a:latin typeface="Arial Black" panose="020B0A04020102020204" pitchFamily="34" charset="0"/>
              </a:rPr>
              <a:t>Lc</a:t>
            </a:r>
            <a:r>
              <a:rPr lang="pt-BR" sz="2200" dirty="0">
                <a:latin typeface="Arial Black" panose="020B0A04020102020204" pitchFamily="34" charset="0"/>
              </a:rPr>
              <a:t> 24,13-15), falou sobre que atitude espera da Igreja em relação às pessoas que experimentam desorientação e um vazio interior na sociedade, até em decorrência de decepções religiosas. São provocações desafiadoras: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que não tenha medo de entrar na noite deles;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capaz de encontrá-los no seu caminho;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capaz de inserir-se na sua conversa;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que saiba dialogar com aqueles que vagam sem meta, com desencanto, desilusão, até mesmo do cristianismo;</a:t>
            </a:r>
          </a:p>
          <a:p>
            <a:pPr lvl="1"/>
            <a:r>
              <a:rPr lang="pt-BR" sz="2200" dirty="0">
                <a:latin typeface="Arial Black" panose="020B0A04020102020204" pitchFamily="34" charset="0"/>
              </a:rPr>
              <a:t>uma Igreja capaz de acompanhar o regresso a Jerusalém.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09291"/>
            <a:ext cx="8915400" cy="5745192"/>
          </a:xfrm>
        </p:spPr>
        <p:txBody>
          <a:bodyPr>
            <a:normAutofit/>
          </a:bodyPr>
          <a:lstStyle/>
          <a:p>
            <a:pPr lvl="1"/>
            <a:r>
              <a:rPr lang="pt-BR" sz="2400" b="1" dirty="0" smtClean="0">
                <a:latin typeface="Arial Black" panose="020B0A04020102020204" pitchFamily="34" charset="0"/>
              </a:rPr>
              <a:t>2.2.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discernimento evangélico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Para o Papa Francisco, trata-se de “uma capacidade sempre vigilante de estudar os sinais dos tempos”, ou de ver o que Deus pede de nós.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O </a:t>
            </a:r>
            <a:r>
              <a:rPr lang="pt-BR" sz="2400" dirty="0">
                <a:latin typeface="Arial Black" panose="020B0A04020102020204" pitchFamily="34" charset="0"/>
              </a:rPr>
              <a:t>Papa afirma ainda que o discernimento evangélico é uma responsabilidade grave.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Diante </a:t>
            </a:r>
            <a:r>
              <a:rPr lang="pt-BR" sz="2400" dirty="0">
                <a:latin typeface="Arial Black" panose="020B0A04020102020204" pitchFamily="34" charset="0"/>
              </a:rPr>
              <a:t>de algumas realidades desafiadoras, se não se encontrarem boas soluções, elas podem resultar em processos de desumanização de difícil enfrentamento.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É </a:t>
            </a:r>
            <a:r>
              <a:rPr lang="pt-BR" sz="2400" dirty="0">
                <a:latin typeface="Arial Black" panose="020B0A04020102020204" pitchFamily="34" charset="0"/>
              </a:rPr>
              <a:t>preciso discernir o que pode ser fruto do Reino e o que atenta contra o projeto de Deus para a vida pessoal, comunitária e social</a:t>
            </a:r>
            <a:r>
              <a:rPr lang="pt-BR" sz="2400" dirty="0" smtClean="0">
                <a:latin typeface="Arial Black" panose="020B0A04020102020204" pitchFamily="34" charset="0"/>
              </a:rPr>
              <a:t>.</a:t>
            </a:r>
            <a:endParaRPr lang="pt-BR" sz="2400" dirty="0">
              <a:latin typeface="Arial Black" panose="020B0A040201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92037"/>
            <a:ext cx="8915400" cy="5762445"/>
          </a:xfrm>
        </p:spPr>
        <p:txBody>
          <a:bodyPr>
            <a:normAutofit lnSpcReduction="10000"/>
          </a:bodyPr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concretas: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Refletir nas famílias sobre o que edifica a vida e o que não é gerador de vida, e sobre estratégias de solução;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Promover momentos para exercer o discernimento evangélico acerca do que ocorre na comunidade, bairro, cidade, e identificar ameaças à vida (pontos de vendas de entorpecentes, prostituição, tráfico de pessoas, pessoas em situação de miséria, fatos ocorridos com pessoas, famílias e outros);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Pensar em formas de contribuir para a resolução de tais situações, considerando as capacitações requeridas para as ações de enfrentamento da realidade identificada.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09291"/>
            <a:ext cx="8915400" cy="5736566"/>
          </a:xfrm>
        </p:spPr>
        <p:txBody>
          <a:bodyPr>
            <a:normAutofit/>
          </a:bodyPr>
          <a:lstStyle/>
          <a:p>
            <a:pPr lvl="1"/>
            <a:r>
              <a:rPr lang="pt-BR" sz="2000" b="1" dirty="0" smtClean="0">
                <a:latin typeface="Arial Black" panose="020B0A04020102020204" pitchFamily="34" charset="0"/>
              </a:rPr>
              <a:t>2.3.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ação das pastorais sociais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A Igreja Católica também participa efetivamente da sociedade por meio das pessoas que atuam nas pastorais sociais.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Por </a:t>
            </a:r>
            <a:r>
              <a:rPr lang="pt-BR" sz="2000" dirty="0">
                <a:latin typeface="Arial Black" panose="020B0A04020102020204" pitchFamily="34" charset="0"/>
              </a:rPr>
              <a:t>meio delas, expressa a solicitude e o cuidado com as pessoas em situações de marginalização, exclusão e injustiça, como o empenho sociopolítico da sua ação evangelizadora nas complexas questões sociais ameaçadoras da vida.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Enfrentar </a:t>
            </a:r>
            <a:r>
              <a:rPr lang="pt-BR" sz="2000" dirty="0">
                <a:latin typeface="Arial Black" panose="020B0A04020102020204" pitchFamily="34" charset="0"/>
              </a:rPr>
              <a:t>e superar estas realidades é compromisso dos seguidores de Jesus Cristo e exigência do Reino por Ele anunciado.</a:t>
            </a:r>
          </a:p>
          <a:p>
            <a:r>
              <a:rPr lang="pt-BR" sz="2000" dirty="0">
                <a:latin typeface="Arial Black" panose="020B0A04020102020204" pitchFamily="34" charset="0"/>
              </a:rPr>
              <a:t>Este compromisso social com grupos de necessitados e fragilizados gerou a construção de propostas e metodologias de trabalho adequadas às circunstâncias desses grupos.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50830"/>
            <a:ext cx="8915400" cy="5417388"/>
          </a:xfrm>
        </p:spPr>
        <p:txBody>
          <a:bodyPr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</a:t>
            </a:r>
            <a:r>
              <a:rPr lang="pt-BR" sz="2400" b="1" dirty="0">
                <a:latin typeface="Arial Black" panose="020B0A04020102020204" pitchFamily="34" charset="0"/>
              </a:rPr>
              <a:t>:</a:t>
            </a:r>
            <a:endParaRPr lang="pt-BR" sz="2400" dirty="0">
              <a:latin typeface="Arial Black" panose="020B0A04020102020204" pitchFamily="34" charset="0"/>
            </a:endParaRP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As comunidades precisam conhecer serviços mediante os quais a Igreja se faz solidária aos pequeninos da nossa sociedade e empenha-se pela superação das injustiças e pela construção de relações segundo o Evangelho na sociedade.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O Papa Francisco tem feito apelo em prol daqueles que são descartados na sociedade. Ele pede que as comunidades se abram a este chamado, identifiquem esses grupos, sejam solícitas para com as pessoas e estruturem um trabalho com o apoio e a experiência das pastorais sociais.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02589"/>
            <a:ext cx="8915400" cy="5426015"/>
          </a:xfrm>
        </p:spPr>
        <p:txBody>
          <a:bodyPr>
            <a:noAutofit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2.4.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Diálogo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 colaboração em vista do bem comum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200" dirty="0">
                <a:latin typeface="Arial Black" panose="020B0A04020102020204" pitchFamily="34" charset="0"/>
              </a:rPr>
              <a:t>Na sociedade civil, encontramos muitas entidades e instituições que propõem boas iniciativas, visando atender as necessidades da população carente. “A Igreja declara querer ajudar a promover todas essas instituições, na medida em que isso dependa dela e seja compatível com a sua própria missão.”</a:t>
            </a:r>
          </a:p>
          <a:p>
            <a:pPr lvl="0"/>
            <a:r>
              <a:rPr lang="pt-BR" sz="2200" dirty="0">
                <a:latin typeface="Arial Black" panose="020B0A04020102020204" pitchFamily="34" charset="0"/>
              </a:rPr>
              <a:t>Repensar a própria responsabilidade em relação à sociedade em temas como: sustentabilidade, respeito aos direitos dos outros, liberdade religiosa, educação para a solidariedade, cuidado com os bens públicos.</a:t>
            </a:r>
          </a:p>
          <a:p>
            <a:pPr lvl="0"/>
            <a:r>
              <a:rPr lang="pt-BR" sz="2200" dirty="0">
                <a:latin typeface="Arial Black" panose="020B0A04020102020204" pitchFamily="34" charset="0"/>
              </a:rPr>
              <a:t>Criar serviços a partir das características da paróquia e das capacitações dos paroquianos (reforço escolar, biblioteca comunitária, mutirões de ajuda e outros</a:t>
            </a:r>
            <a:r>
              <a:rPr lang="pt-BR" sz="2200" dirty="0" smtClean="0">
                <a:latin typeface="Arial Black" panose="020B0A04020102020204" pitchFamily="34" charset="0"/>
              </a:rPr>
              <a:t>).</a:t>
            </a:r>
            <a:endParaRPr lang="pt-BR" sz="2200" dirty="0">
              <a:latin typeface="Arial Black" panose="020B0A040201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68082"/>
            <a:ext cx="8915400" cy="5460521"/>
          </a:xfrm>
        </p:spPr>
        <p:txBody>
          <a:bodyPr>
            <a:normAutofit lnSpcReduction="10000"/>
          </a:bodyPr>
          <a:lstStyle/>
          <a:p>
            <a:r>
              <a:rPr lang="pt-BR" sz="2100" dirty="0">
                <a:latin typeface="Arial Black" panose="020B0A04020102020204" pitchFamily="34" charset="0"/>
              </a:rPr>
              <a:t>O diálogo com a sociedade compreende também o princípio do dialogo ecumênico e inter-religioso. Assumir causas em comum, especialmente causas de defesa e promoção da vida, que sustentam a dimensão servidora das instituições religiosas, é um caminho fértil para essa aproximação.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Aprofundar a própria experiência religiosa;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Educar para o respeito à liberdade religiosa, a superação de preconceitos, o reconhecimento dos direitos humanos e a rejeição das injustiças;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Desenvolver a capacidade de diálogo com pessoas de outras denominações religiosas e de posições diferentes da própria posição;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Descobrir, em pessoas de outras Igrejas, possíveis construtores de um mundo melhor e partilhar experiências, ensinando e aprendendo.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19842"/>
            <a:ext cx="8915400" cy="541738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2.5.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superação da violência e a construção da paz</a:t>
            </a:r>
            <a:endParaRPr lang="pt-BR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100" dirty="0">
                <a:latin typeface="Arial Black" panose="020B0A04020102020204" pitchFamily="34" charset="0"/>
              </a:rPr>
              <a:t>Um dos mais sérios problemas com o qual a sociedade brasileira se debate na atualidade é a violência. As pessoas anseiam viver em paz e segurança. Planejar e desenvolver ações pela superação da escalada da violência é um dos grandes serviços a se prestar à sociedade nos dias de hoje. As proposições para este objetivo não são muito fáceis, mas seguem algumas: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 comunidade insira o tema da paz em sua liturgia e oração;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Articular com outros grupos religiosos momentos de oração pela paz em lugares simbólicos;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Conhecer as realidades próximas da comunidade que apresentem conflitos, para um discernimento sobre as melhores soluções e contribuições possíveis;</a:t>
            </a:r>
          </a:p>
          <a:p>
            <a:pPr lvl="0"/>
            <a:r>
              <a:rPr lang="pt-BR" sz="2100" dirty="0">
                <a:latin typeface="Arial Black" panose="020B0A04020102020204" pitchFamily="34" charset="0"/>
              </a:rPr>
              <a:t>Acompanhar famílias, jovens, gangues, escolas com incidência de conflitos em vista de superá-los; apoiar as iniciativas da sociedade organizada e de organizações não governamentais, que visem a cultura da paz.</a:t>
            </a:r>
          </a:p>
          <a:p>
            <a:endParaRPr lang="pt-BR" sz="1900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64565"/>
            <a:ext cx="8915400" cy="5538159"/>
          </a:xfrm>
        </p:spPr>
        <p:txBody>
          <a:bodyPr>
            <a:normAutofit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2.6.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Conselhos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Paritários e participação social</a:t>
            </a:r>
            <a:endParaRPr lang="pt-BR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Os Conselhos paritários se inscrevem entre os grandes legados da Constituição de 1988 e estão constituídos nos âmbitos municipal, estadual e federal.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A </a:t>
            </a:r>
            <a:r>
              <a:rPr lang="pt-BR" sz="2000" dirty="0">
                <a:latin typeface="Arial Black" panose="020B0A04020102020204" pitchFamily="34" charset="0"/>
              </a:rPr>
              <a:t>CNBB tem promovido encontros com os conselheiros que atuam na esfera federal. A iniciativa merece ser expandida para as demais esferas da Igreja.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Além </a:t>
            </a:r>
            <a:r>
              <a:rPr lang="pt-BR" sz="2000" dirty="0">
                <a:latin typeface="Arial Black" panose="020B0A04020102020204" pitchFamily="34" charset="0"/>
              </a:rPr>
              <a:t>do incentivo aos discípulos missionários para participarem destes Conselhos em nome da Igreja, é necessário implantar processos de capacitação, com adequada formação, para atuarem com competência.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 smtClean="0">
                <a:latin typeface="Arial Black" panose="020B0A04020102020204" pitchFamily="34" charset="0"/>
              </a:rPr>
              <a:t>Esta </a:t>
            </a:r>
            <a:r>
              <a:rPr lang="pt-BR" sz="2000" dirty="0">
                <a:latin typeface="Arial Black" panose="020B0A04020102020204" pitchFamily="34" charset="0"/>
              </a:rPr>
              <a:t>representação deve se inscrever em projeto orgânico de ações da diocese ou comunidade de modo que os conselheiros não se sintam isolados ou assumam viés personalista na representação.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73192"/>
            <a:ext cx="8915400" cy="5477774"/>
          </a:xfrm>
        </p:spPr>
        <p:txBody>
          <a:bodyPr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concretas: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Inscrever a participação nos Conselhos Paritários no plano pastoral da diocese ou paróquia, como uma das formas de participação da Igreja na edificação do bem comum da sociedade;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Esclarecer a comunidade sobre a importância da participação nos Conselhos Paritários;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Obter informações sobre os Conselhos Paritários constituídos em seu município e sobre seu funcionamento;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Escolher e preparar pessoas na comunidade para participarem em nome da/e como Igreja.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52423"/>
            <a:ext cx="8915400" cy="5684807"/>
          </a:xfrm>
        </p:spPr>
        <p:txBody>
          <a:bodyPr>
            <a:normAutofit/>
          </a:bodyPr>
          <a:lstStyle/>
          <a:p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</a:p>
          <a:p>
            <a:r>
              <a:rPr lang="pt-BR" sz="2000" b="1" dirty="0"/>
              <a:t>Na Constituição pastoral </a:t>
            </a:r>
            <a:r>
              <a:rPr lang="pt-BR" sz="2000" b="1" i="1" dirty="0" err="1"/>
              <a:t>Gaudium</a:t>
            </a:r>
            <a:r>
              <a:rPr lang="pt-BR" sz="2000" b="1" i="1" dirty="0"/>
              <a:t> et </a:t>
            </a:r>
            <a:r>
              <a:rPr lang="pt-BR" sz="2000" b="1" i="1" dirty="0" err="1"/>
              <a:t>Spes</a:t>
            </a:r>
            <a:r>
              <a:rPr lang="pt-BR" sz="2000" b="1" dirty="0"/>
              <a:t>, a Igreja expressou de modo claro a relação que existe entre a missão que lhe é própria e a responsabilidade que ela tem de colaborar com a sociedade. </a:t>
            </a:r>
            <a:endParaRPr lang="pt-BR" sz="2000" b="1" dirty="0" smtClean="0"/>
          </a:p>
          <a:p>
            <a:r>
              <a:rPr lang="pt-BR" sz="2000" b="1" dirty="0" smtClean="0"/>
              <a:t>Consciente </a:t>
            </a:r>
            <a:r>
              <a:rPr lang="pt-BR" sz="2000" b="1" dirty="0"/>
              <a:t>disso, ela atua em favor de tudo o que eleva a dignidade humana, consolida a coesão social e confere sentido mais profundo à atividade humana. </a:t>
            </a:r>
            <a:endParaRPr lang="pt-BR" sz="2000" b="1" dirty="0" smtClean="0"/>
          </a:p>
          <a:p>
            <a:r>
              <a:rPr lang="pt-BR" sz="2000" b="1" dirty="0" smtClean="0"/>
              <a:t>“</a:t>
            </a:r>
            <a:r>
              <a:rPr lang="pt-BR" sz="2000" b="1" dirty="0"/>
              <a:t>A Igreja pensa que, por meio de cada um dos seus membros e por toda a sua comunidade, pode ajudar muito a tornar mais humana a família humana e a sua história.” Convida a que “não se oponham, infundadamente, as atividades profissionais e sociais, por um lado, e a vida religiosa, por outro.” </a:t>
            </a:r>
            <a:endParaRPr lang="pt-BR" sz="2000" b="1" dirty="0" smtClean="0"/>
          </a:p>
          <a:p>
            <a:r>
              <a:rPr lang="pt-BR" sz="2000" b="1" dirty="0" smtClean="0"/>
              <a:t>E </a:t>
            </a:r>
            <a:r>
              <a:rPr lang="pt-BR" sz="2000" b="1" dirty="0"/>
              <a:t>adverte: “o cristão que descuida dos seus deveres temporais falta aos seus deveres para com o próximo e até para com o próprio Deus, e põe em risco a sua salvação eterna</a:t>
            </a:r>
            <a:r>
              <a:rPr lang="pt-BR" sz="2000" b="1" dirty="0" smtClean="0"/>
              <a:t>.” (GS, n. 42)</a:t>
            </a:r>
            <a:endParaRPr lang="pt-BR" sz="2000" b="1" dirty="0"/>
          </a:p>
        </p:txBody>
      </p:sp>
      <p:sp>
        <p:nvSpPr>
          <p:cNvPr id="4" name="Retângulo 3"/>
          <p:cNvSpPr/>
          <p:nvPr/>
        </p:nvSpPr>
        <p:spPr>
          <a:xfrm>
            <a:off x="2589212" y="8626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</a:p>
        </p:txBody>
      </p:sp>
    </p:spTree>
    <p:extLst>
      <p:ext uri="{BB962C8B-B14F-4D97-AF65-F5344CB8AC3E}">
        <p14:creationId xmlns:p14="http://schemas.microsoft.com/office/powerpoint/2010/main" val="19927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50829"/>
            <a:ext cx="8915400" cy="546052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pt-BR" sz="2300" b="1" dirty="0" smtClean="0">
                <a:latin typeface="Arial Black" panose="020B0A04020102020204" pitchFamily="34" charset="0"/>
              </a:rPr>
              <a:t>2.7.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Participação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na Reforma Política 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300" dirty="0">
                <a:latin typeface="Arial Black" panose="020B0A04020102020204" pitchFamily="34" charset="0"/>
              </a:rPr>
              <a:t>A Igreja Católica integra a “Coalizão pela Reforma Política Democrática e Eleições Limpas”. Participou ativamente dos debates que definiram os termos deste projeto, que inclui:  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A proibição de financiamento de candidatos por empresas (pessoas jurídicas) e implantação do financiamento democrático, público e de pessoas físicas, ambos limitados;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A adoção do sistema eleitoral chamado “voto transparente”, proporcional, em dois turnos, pelo qual o eleitor inicialmente vota num programa partidário e posteriormente escolhe um dos nomes da lista ordenada no partido, com participação de seus filiados e acompanhamento da Justiça Eleitoral e do Ministério Público;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28468"/>
            <a:ext cx="8915400" cy="4787660"/>
          </a:xfrm>
        </p:spPr>
        <p:txBody>
          <a:bodyPr/>
          <a:lstStyle/>
          <a:p>
            <a:pPr lvl="0"/>
            <a:r>
              <a:rPr lang="pt-BR" sz="2400" dirty="0">
                <a:latin typeface="Arial Black" panose="020B0A04020102020204" pitchFamily="34" charset="0"/>
              </a:rPr>
              <a:t>A promoção da alternância de homens e mulheres nas listas de candidatos dos partidos, porque o Brasil, onde as mulheres representam 51% dos eleitores, é um País de sub-representação feminina, com apenas 9% de mulheres na política;</a:t>
            </a:r>
          </a:p>
          <a:p>
            <a:pPr lvl="0"/>
            <a:r>
              <a:rPr lang="pt-BR" sz="2400" dirty="0">
                <a:latin typeface="Arial Black" panose="020B0A04020102020204" pitchFamily="34" charset="0"/>
              </a:rPr>
              <a:t>O fortalecimento da democracia participativa, através dos preceitos constitucionais do Plebiscito, do Referendo e do Projeto de Lei de Iniciativa Popular, permitindo assim a sua efetividade, reduzindo as exigências para a sua realização e ampliando suas possibilidades de concretização.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64566"/>
            <a:ext cx="8915400" cy="5486399"/>
          </a:xfrm>
        </p:spPr>
        <p:txBody>
          <a:bodyPr>
            <a:normAutofit/>
          </a:bodyPr>
          <a:lstStyle/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Sugestões para ações concretas</a:t>
            </a:r>
            <a:r>
              <a:rPr lang="pt-B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A participação dos discípulos missionários no bem comum pelo processo político é um direito e um dever, como cidadãos e do exercício da missão; 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Que a comunidade não esteja alheia aos processos políticos na sociedade;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Os discípulos missionários devem ser esclarecidos e capacitados para discernir por eles mesmos a partir de Jesus Cristo e do projeto do Pai, em vista de opções construtivas para a sociedade;</a:t>
            </a:r>
          </a:p>
          <a:p>
            <a:pPr lvl="0"/>
            <a:r>
              <a:rPr lang="pt-BR" sz="2300" dirty="0">
                <a:latin typeface="Arial Black" panose="020B0A04020102020204" pitchFamily="34" charset="0"/>
              </a:rPr>
              <a:t>Convidar pessoas para debater, traçar metas e estratégias de mobilização, em vista da contribuição à necessária reforma política.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85336"/>
            <a:ext cx="8915400" cy="5486399"/>
          </a:xfrm>
        </p:spPr>
        <p:txBody>
          <a:bodyPr>
            <a:normAutofit fontScale="92500"/>
          </a:bodyPr>
          <a:lstStyle/>
          <a:p>
            <a:pPr lvl="0"/>
            <a:r>
              <a:rPr lang="pt-BR" sz="2200" b="1" dirty="0" smtClean="0">
                <a:latin typeface="Arial Black" panose="020B0A04020102020204" pitchFamily="34" charset="0"/>
              </a:rPr>
              <a:t>3.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Viver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Campanha da Fraternidade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“A Campanha da Fraternidade visa despertar e nutrir o espírito comunitário e a verdadeira solidariedade na busca do bem comum, educando para a vida fraterna, a justiça e a caridade, exigências éticas centrais do Evangelho.” </a:t>
            </a:r>
          </a:p>
          <a:p>
            <a:pPr lvl="0"/>
            <a:r>
              <a:rPr lang="pt-BR" sz="2000" dirty="0">
                <a:latin typeface="Arial Black" panose="020B0A04020102020204" pitchFamily="34" charset="0"/>
              </a:rPr>
              <a:t>É oportuno frisar que a participação na Campanha promovida pela Igreja em todo o Brasil propicia à pessoa e à comunidade a oportunidade de se integrarem neste belo momento de comunhão eclesial. </a:t>
            </a:r>
          </a:p>
          <a:p>
            <a:pPr lvl="0"/>
            <a:r>
              <a:rPr lang="pt-BR" sz="2000" dirty="0">
                <a:latin typeface="Arial Black" panose="020B0A04020102020204" pitchFamily="34" charset="0"/>
              </a:rPr>
              <a:t>A preparação da Campanha é uma oportunidade para fortalecer laços comunitários e animar a pastoral de conjunto. </a:t>
            </a:r>
          </a:p>
          <a:p>
            <a:pPr lvl="0"/>
            <a:r>
              <a:rPr lang="pt-BR" sz="2000" dirty="0">
                <a:latin typeface="Arial Black" panose="020B0A04020102020204" pitchFamily="34" charset="0"/>
              </a:rPr>
              <a:t>As dioceses, paróquias, comunidades e grupos reúnam suas lideranças, estudem o tema e planejem sua realização. O tema: Fraternidade: Igreja e Sociedade é instigante, pois os fiéis da comunidade são membros da sociedade e chamados a evangelizá-la em suas várias dimensões.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Viver a Campanha da Fraternidade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47313"/>
            <a:ext cx="8915400" cy="5564037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2200" b="1" dirty="0" smtClean="0">
                <a:latin typeface="Arial Black" panose="020B0A04020102020204" pitchFamily="34" charset="0"/>
              </a:rPr>
              <a:t>3.1.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coleta da Solidariedade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200" dirty="0">
                <a:latin typeface="Arial Black" panose="020B0A04020102020204" pitchFamily="34" charset="0"/>
              </a:rPr>
              <a:t>O tempo da quaresma é um tempo penitencial e a verdadeira conversão deve produzir frutos (cf. </a:t>
            </a:r>
            <a:r>
              <a:rPr lang="pt-BR" sz="2200" dirty="0" err="1">
                <a:latin typeface="Arial Black" panose="020B0A04020102020204" pitchFamily="34" charset="0"/>
              </a:rPr>
              <a:t>Mt</a:t>
            </a:r>
            <a:r>
              <a:rPr lang="pt-BR" sz="2200" dirty="0">
                <a:latin typeface="Arial Black" panose="020B0A04020102020204" pitchFamily="34" charset="0"/>
              </a:rPr>
              <a:t> 3,8).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O </a:t>
            </a:r>
            <a:r>
              <a:rPr lang="pt-BR" sz="2200" dirty="0">
                <a:latin typeface="Arial Black" panose="020B0A04020102020204" pitchFamily="34" charset="0"/>
              </a:rPr>
              <a:t>primeiro gesto concreto de conversão quaresmal para os discípulos missionários é a participação na vida da comunidade que serve e celebra.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O </a:t>
            </a:r>
            <a:r>
              <a:rPr lang="pt-BR" sz="2200" dirty="0">
                <a:latin typeface="Arial Black" panose="020B0A04020102020204" pitchFamily="34" charset="0"/>
              </a:rPr>
              <a:t>segundo é a oferta de doação em dinheiro na coleta da solidariedade, a ser realizada no Domingo de Ramos, dia 29 de março.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Esta </a:t>
            </a:r>
            <a:r>
              <a:rPr lang="pt-BR" sz="2200" dirty="0">
                <a:latin typeface="Arial Black" panose="020B0A04020102020204" pitchFamily="34" charset="0"/>
              </a:rPr>
              <a:t>coleta é destinada aos pobres. Por meio deste gesto concreto, a Igreja dá um testemunho de fraternidade e aponta o caminho cristão da partilha (cf. At 2,45) para a superação das grandes desigualdades presentes nas estruturas da sociedade brasileira.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   A Coleta da Solidariedade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15442"/>
          </a:xfrm>
        </p:spPr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A coleta deste ano destina-se também a combater a fome no mundo, por meio de uma ação promovida pela Caritas, com o lema: “Uma família humana, pão e justiça para todas as pessoas”.</a:t>
            </a:r>
          </a:p>
          <a:p>
            <a:pPr lvl="0"/>
            <a:r>
              <a:rPr lang="pt-BR" dirty="0">
                <a:latin typeface="Arial Black" panose="020B0A04020102020204" pitchFamily="34" charset="0"/>
              </a:rPr>
              <a:t>A coleta não se resume a mera doação. Deve expressar o empenho quaresmal de conversão.</a:t>
            </a:r>
          </a:p>
          <a:p>
            <a:pPr lvl="0"/>
            <a:r>
              <a:rPr lang="pt-BR" dirty="0">
                <a:latin typeface="Arial Black" panose="020B0A04020102020204" pitchFamily="34" charset="0"/>
              </a:rPr>
              <a:t>As comunidades sejam exortadas para a vivência deste gesto concreto desde o início da quaresma.</a:t>
            </a:r>
          </a:p>
          <a:p>
            <a:r>
              <a:rPr lang="pt-BR" dirty="0">
                <a:latin typeface="Arial Black" panose="020B0A04020102020204" pitchFamily="34" charset="0"/>
              </a:rPr>
              <a:t>É necessário motivar a comunidade para a coleta. A prestação de contas da destinação dos recursos dos Fundos Nacional e Diocesano de Solidariedade, a distribuição de envelopes, e dinâmicas segundo o critério da comunidade podem contribuir para uma coleta mais consciente e participativa.</a:t>
            </a:r>
          </a:p>
          <a:p>
            <a:endParaRPr lang="pt-BR" dirty="0"/>
          </a:p>
        </p:txBody>
      </p:sp>
      <p:sp>
        <p:nvSpPr>
          <p:cNvPr id="4" name="CaixaDeTexto 2"/>
          <p:cNvSpPr txBox="1"/>
          <p:nvPr/>
        </p:nvSpPr>
        <p:spPr>
          <a:xfrm>
            <a:off x="10665661" y="6488668"/>
            <a:ext cx="152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Portal Kairós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37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48905"/>
            <a:ext cx="8915400" cy="5796951"/>
          </a:xfrm>
        </p:spPr>
        <p:txBody>
          <a:bodyPr>
            <a:noAutofit/>
          </a:bodyPr>
          <a:lstStyle/>
          <a:p>
            <a:r>
              <a:rPr lang="pt-BR" sz="2200" dirty="0">
                <a:latin typeface="Arial Black" panose="020B0A04020102020204" pitchFamily="34" charset="0"/>
              </a:rPr>
              <a:t>Outro critério fundamental para sua atuação é a atenção aos pobres e sofredores, às “periferias existenciais”, como as denomina o Papa Francisco. “Como eu gostaria de uma Igreja pobre para os pobres”, disse ele aos jornalistas logo depois de sua eleição como Bispo de Roma. </a:t>
            </a:r>
            <a:endParaRPr lang="pt-BR" sz="2200" dirty="0" smtClean="0">
              <a:latin typeface="Arial Black" panose="020B0A04020102020204" pitchFamily="34" charset="0"/>
            </a:endParaRPr>
          </a:p>
          <a:p>
            <a:r>
              <a:rPr lang="pt-BR" sz="2200" dirty="0" smtClean="0">
                <a:latin typeface="Arial Black" panose="020B0A04020102020204" pitchFamily="34" charset="0"/>
              </a:rPr>
              <a:t>Na </a:t>
            </a:r>
            <a:r>
              <a:rPr lang="pt-BR" sz="2200" dirty="0">
                <a:latin typeface="Arial Black" panose="020B0A04020102020204" pitchFamily="34" charset="0"/>
              </a:rPr>
              <a:t>homilia que pronunciou em </a:t>
            </a:r>
            <a:r>
              <a:rPr lang="pt-BR" sz="2200" dirty="0" err="1">
                <a:latin typeface="Arial Black" panose="020B0A04020102020204" pitchFamily="34" charset="0"/>
              </a:rPr>
              <a:t>Lampedusa</a:t>
            </a:r>
            <a:r>
              <a:rPr lang="pt-BR" sz="2200" dirty="0">
                <a:latin typeface="Arial Black" panose="020B0A04020102020204" pitchFamily="34" charset="0"/>
              </a:rPr>
              <a:t>, a ilha dos náufragos prófugos, mencionando a tragédia da morte dos pobres, ele recorda que “quando não estamos atentos ao mundo em que vivemos” ficamos desorientados, envolvidos pela cultura do bem-estar que leva à “globalização da indiferença”: “habituamo-nos ao sofrimento do outro, não nos diz respeito, não nos interessa, não é responsabilidade nossa” (homilia do dia 08 de julho de 2013). Em sua Exortação Apostólica </a:t>
            </a:r>
            <a:r>
              <a:rPr lang="pt-BR" sz="2200" i="1" dirty="0" err="1">
                <a:latin typeface="Arial Black" panose="020B0A04020102020204" pitchFamily="34" charset="0"/>
              </a:rPr>
              <a:t>Evangelii</a:t>
            </a:r>
            <a:r>
              <a:rPr lang="pt-BR" sz="2200" i="1" dirty="0">
                <a:latin typeface="Arial Black" panose="020B0A04020102020204" pitchFamily="34" charset="0"/>
              </a:rPr>
              <a:t> </a:t>
            </a:r>
            <a:r>
              <a:rPr lang="pt-BR" sz="2200" i="1" dirty="0" err="1">
                <a:latin typeface="Arial Black" panose="020B0A04020102020204" pitchFamily="34" charset="0"/>
              </a:rPr>
              <a:t>Gaudium</a:t>
            </a:r>
            <a:r>
              <a:rPr lang="pt-BR" sz="2200" dirty="0">
                <a:latin typeface="Arial Black" panose="020B0A04020102020204" pitchFamily="34" charset="0"/>
              </a:rPr>
              <a:t>, dedicou amplo espaço à inclusão social dos pobres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</a:p>
        </p:txBody>
      </p:sp>
    </p:spTree>
    <p:extLst>
      <p:ext uri="{BB962C8B-B14F-4D97-AF65-F5344CB8AC3E}">
        <p14:creationId xmlns:p14="http://schemas.microsoft.com/office/powerpoint/2010/main" val="12467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92038"/>
            <a:ext cx="8915400" cy="5779698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Arial Black" panose="020B0A04020102020204" pitchFamily="34" charset="0"/>
              </a:rPr>
              <a:t>A trajetória da atuação da Igreja na sociedade assume novos desafios conforme o tempo, os contextos e as transformações sociais. Os novos tempos exigem da Igreja um discernimento, à luz do Espírito Santo, para continuar o serviço na sociedade segundo os critérios do Evangelho. A quinta urgência proposta pelas Diretrizes Gerais da Ação Evangelizadora 2011 – 2015, “Igreja a serviço da vida plena para todos”, é um indicativo deste novo caminho. </a:t>
            </a:r>
            <a:endParaRPr lang="pt-BR" sz="2000" dirty="0" smtClean="0"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Os desdobramentos da urgência se estendem ao cuidado e à proteção da dignidade humana em todas as etapas da sua existência: o cuidado com a família, com as crianças, os adolescentes e jovens, com os trabalhadores e trabalhadoras. Indica também a necessária atenção aos migrantes nas suas diferentes realidades, a promoção de uma sociedade que respeite as diferenças, o combate ao preconceito e à discriminação, o apoio a iniciativas de inclusão social dos indígenas e afrodescendentes, entre outras.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Igreja e sociedade: serviço, diálogo e cooperação </a:t>
            </a:r>
          </a:p>
        </p:txBody>
      </p:sp>
    </p:spTree>
    <p:extLst>
      <p:ext uri="{BB962C8B-B14F-4D97-AF65-F5344CB8AC3E}">
        <p14:creationId xmlns:p14="http://schemas.microsoft.com/office/powerpoint/2010/main" val="19070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81819"/>
            <a:ext cx="8915400" cy="5546785"/>
          </a:xfrm>
        </p:spPr>
        <p:txBody>
          <a:bodyPr/>
          <a:lstStyle/>
          <a:p>
            <a:r>
              <a:rPr lang="pt-BR" sz="2400" b="1" dirty="0">
                <a:latin typeface="Arial Black" panose="020B0A04020102020204" pitchFamily="34" charset="0"/>
              </a:rPr>
              <a:t>1 –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De acordo com a Doutrina Social da Igreja, que encontrou na </a:t>
            </a:r>
            <a:r>
              <a:rPr lang="pt-BR" sz="2400" i="1" dirty="0" err="1">
                <a:latin typeface="Arial Black" panose="020B0A04020102020204" pitchFamily="34" charset="0"/>
              </a:rPr>
              <a:t>Gaudium</a:t>
            </a:r>
            <a:r>
              <a:rPr lang="pt-BR" sz="2400" i="1" dirty="0">
                <a:latin typeface="Arial Black" panose="020B0A04020102020204" pitchFamily="34" charset="0"/>
              </a:rPr>
              <a:t> et </a:t>
            </a:r>
            <a:r>
              <a:rPr lang="pt-BR" sz="2400" i="1" dirty="0" err="1">
                <a:latin typeface="Arial Black" panose="020B0A04020102020204" pitchFamily="34" charset="0"/>
              </a:rPr>
              <a:t>Spes</a:t>
            </a:r>
            <a:r>
              <a:rPr lang="pt-BR" sz="2400" dirty="0">
                <a:latin typeface="Arial Black" panose="020B0A04020102020204" pitchFamily="34" charset="0"/>
              </a:rPr>
              <a:t> um de seus pontos altos, a dignidade da pessoa humana, o bem comum e a justiça social são os critérios a partir dos quais a Igreja discerne a oportunidade e o estilo de seu diálogo e de sua colaboração com a sociedade. É por esses mesmos valores que ela pauta sua própria atuação, enquanto força de transformação deste mundo à luz do Reino de Deus, anunciado e mostrado presente por Jesus Cristo. 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4128"/>
            <a:ext cx="8915400" cy="5201729"/>
          </a:xfrm>
        </p:spPr>
        <p:txBody>
          <a:bodyPr>
            <a:normAutofit lnSpcReduction="10000"/>
          </a:bodyPr>
          <a:lstStyle/>
          <a:p>
            <a:r>
              <a:rPr lang="pt-BR" sz="2000" b="1" dirty="0">
                <a:latin typeface="Arial Black" panose="020B0A04020102020204" pitchFamily="34" charset="0"/>
              </a:rPr>
              <a:t>1.1</a:t>
            </a:r>
            <a:r>
              <a:rPr lang="pt-BR" sz="2000" b="1" i="1" dirty="0">
                <a:latin typeface="Arial Black" panose="020B0A04020102020204" pitchFamily="34" charset="0"/>
              </a:rPr>
              <a:t>.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Proteção dos direitos fundamentais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000" dirty="0">
                <a:latin typeface="Arial Black" panose="020B0A04020102020204" pitchFamily="34" charset="0"/>
              </a:rPr>
              <a:t>O serviço prestado pela Igreja à vida compreende a proteção ao ser humano, especialmente aos mais fragilizados, e aos seus direitos, universais e inalienáveis, como expresso na doutrina social.</a:t>
            </a:r>
          </a:p>
          <a:p>
            <a:r>
              <a:rPr lang="pt-BR" sz="2000" dirty="0">
                <a:latin typeface="Arial Black" panose="020B0A04020102020204" pitchFamily="34" charset="0"/>
              </a:rPr>
              <a:t>No Brasil, alguns direitos básicos ainda carecem de avanços para serem disponibilizados a toda a população: direito à água limpa e potável, direito à alimentação, direito à moradia, direito à liberdade, direito à manifestação política, direito à educação, direito à manifestação religiosa publicamente. Sem eles, não se verificam as condições indispensáveis para a pessoa chegar à plenitude da vida. O fundamento de todos estes direitos é o direito à vida, desde a sua concepção até o fim natural.  Todo empenho pelos direitos começa por esse direito, pois a vida é dom e graça de Deus, e a ele pertence.</a:t>
            </a:r>
            <a:r>
              <a:rPr lang="pt-BR" sz="2000" dirty="0"/>
              <a:t> </a:t>
            </a:r>
            <a:r>
              <a:rPr lang="pt-BR" dirty="0"/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9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33577"/>
            <a:ext cx="8915400" cy="5184476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 Black" panose="020B0A04020102020204" pitchFamily="34" charset="0"/>
              </a:rPr>
              <a:t>1.2.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bem comum: promoção e defesa da justiça social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A fé cristã deve incidir em todas as dimensões da vida, e não só no âmbito privado. Ela deve chegar à expressão política, que apresenta entre suas finalidades principais a promoção do bem comum e da justiça social. O próprio Concílio Vaticano II afirma que a fé obriga os fiéis a cumprirem seus “deveres terrenos” e a colaborar, com “boa vontade” e “competência”, nos mais variados campos da vida social.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2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12808"/>
            <a:ext cx="8915400" cy="5581289"/>
          </a:xfrm>
        </p:spPr>
        <p:txBody>
          <a:bodyPr>
            <a:normAutofit/>
          </a:bodyPr>
          <a:lstStyle/>
          <a:p>
            <a:r>
              <a:rPr lang="pt-BR" sz="2100" dirty="0">
                <a:latin typeface="Arial Black" panose="020B0A04020102020204" pitchFamily="34" charset="0"/>
              </a:rPr>
              <a:t>A melhoria das condições de vida dos brasileiros ainda não se traduziu em melhorias nas condições estruturais de vida da população, sobretudo dos necessitados.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Nesse </a:t>
            </a:r>
            <a:r>
              <a:rPr lang="pt-BR" sz="2100" dirty="0">
                <a:latin typeface="Arial Black" panose="020B0A04020102020204" pitchFamily="34" charset="0"/>
              </a:rPr>
              <a:t>sentido, é oportuno lembrar: a luta pela reforma agrária e as condições do trabalho no campo; as relações de trabalho que compreendem o salário justo e o emprego decente; o acesso à moradia.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No </a:t>
            </a:r>
            <a:r>
              <a:rPr lang="pt-BR" sz="2100" dirty="0">
                <a:latin typeface="Arial Black" panose="020B0A04020102020204" pitchFamily="34" charset="0"/>
              </a:rPr>
              <a:t>caso dos indígenas, é urgente a demarcação dos territórios e a mediação nos locais onde existem agricultores que possuem título.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No </a:t>
            </a:r>
            <a:r>
              <a:rPr lang="pt-BR" sz="2100" dirty="0">
                <a:latin typeface="Arial Black" panose="020B0A04020102020204" pitchFamily="34" charset="0"/>
              </a:rPr>
              <a:t>caso das comunidades quilombolas e comunidades tradicionais, é urgente que o poder executivo demarque os territórios e os proteja da especulação imobiliária. </a:t>
            </a:r>
            <a:endParaRPr lang="pt-BR" sz="2100" dirty="0" smtClean="0">
              <a:latin typeface="Arial Black" panose="020B0A04020102020204" pitchFamily="34" charset="0"/>
            </a:endParaRPr>
          </a:p>
          <a:p>
            <a:r>
              <a:rPr lang="pt-BR" sz="2100" dirty="0" smtClean="0">
                <a:latin typeface="Arial Black" panose="020B0A04020102020204" pitchFamily="34" charset="0"/>
              </a:rPr>
              <a:t>Outra </a:t>
            </a:r>
            <a:r>
              <a:rPr lang="pt-BR" sz="2100" dirty="0">
                <a:latin typeface="Arial Black" panose="020B0A04020102020204" pitchFamily="34" charset="0"/>
              </a:rPr>
              <a:t>urgência é estabelecer políticas públicas de inclusão social de milhares de excluídos.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latin typeface="Arial Black" panose="020B0A04020102020204" pitchFamily="34" charset="0"/>
              </a:rPr>
              <a:t>Os critérios: dignidade humana, bem comum e justiça social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2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12807"/>
            <a:ext cx="8915400" cy="5305245"/>
          </a:xfrm>
        </p:spPr>
        <p:txBody>
          <a:bodyPr>
            <a:normAutofit/>
          </a:bodyPr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2 -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serviço da Igreja à Sociedade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1"/>
            <a:r>
              <a:rPr lang="pt-BR" sz="2400" b="1" dirty="0" smtClean="0">
                <a:latin typeface="Arial Black" panose="020B0A04020102020204" pitchFamily="34" charset="0"/>
              </a:rPr>
              <a:t>2.1.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Uma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Igreja em saída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pt-BR" sz="2400" dirty="0">
                <a:latin typeface="Arial Black" panose="020B0A04020102020204" pitchFamily="34" charset="0"/>
              </a:rPr>
              <a:t>O Papa Francisco chama todos os batizados a uma conversão missionária. O mandato missionário recebido de Jesus Cristo (cf. </a:t>
            </a:r>
            <a:r>
              <a:rPr lang="pt-BR" sz="2400" dirty="0" err="1">
                <a:latin typeface="Arial Black" panose="020B0A04020102020204" pitchFamily="34" charset="0"/>
              </a:rPr>
              <a:t>Mt</a:t>
            </a:r>
            <a:r>
              <a:rPr lang="pt-BR" sz="2400" dirty="0">
                <a:latin typeface="Arial Black" panose="020B0A04020102020204" pitchFamily="34" charset="0"/>
              </a:rPr>
              <a:t> 28,19-20) pede uma Igreja em saída para testemunhar a alegria do Evangelho, da vida em Jesus Cristo. </a:t>
            </a:r>
            <a:endParaRPr lang="pt-BR" sz="2400" dirty="0" smtClean="0">
              <a:latin typeface="Arial Black" panose="020B0A04020102020204" pitchFamily="34" charset="0"/>
            </a:endParaRPr>
          </a:p>
          <a:p>
            <a:r>
              <a:rPr lang="pt-BR" sz="2400" dirty="0" smtClean="0">
                <a:latin typeface="Arial Black" panose="020B0A04020102020204" pitchFamily="34" charset="0"/>
              </a:rPr>
              <a:t>Diz </a:t>
            </a:r>
            <a:r>
              <a:rPr lang="pt-BR" sz="2400" dirty="0">
                <a:latin typeface="Arial Black" panose="020B0A04020102020204" pitchFamily="34" charset="0"/>
              </a:rPr>
              <a:t>o Papa: “Não quero uma Igreja preocupada com ser o centro”; e ainda: “Mais do que temor de falhar, espero que nos mova o medo de nos encerrarmos nas estruturas que nos dão uma falsa proteção”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89212" y="0"/>
            <a:ext cx="8915400" cy="845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latin typeface="Arial Black" panose="020B0A04020102020204" pitchFamily="34" charset="0"/>
              </a:rPr>
              <a:t>                 O </a:t>
            </a:r>
            <a:r>
              <a:rPr lang="pt-BR" sz="2400" b="1" dirty="0">
                <a:latin typeface="Arial Black" panose="020B0A04020102020204" pitchFamily="34" charset="0"/>
              </a:rPr>
              <a:t>serviço da Igreja à Sociedade</a:t>
            </a:r>
            <a:endParaRPr lang="pt-B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3096</Words>
  <Application>Microsoft Office PowerPoint</Application>
  <PresentationFormat>Widescreen</PresentationFormat>
  <Paragraphs>125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Century Gothic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Portal Kairós</dc:creator>
  <cp:revision>12</cp:revision>
  <dcterms:created xsi:type="dcterms:W3CDTF">2014-10-19T01:53:55Z</dcterms:created>
  <dcterms:modified xsi:type="dcterms:W3CDTF">2014-12-17T06:15:23Z</dcterms:modified>
</cp:coreProperties>
</file>