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8" r:id="rId6"/>
    <p:sldId id="261" r:id="rId7"/>
    <p:sldId id="280" r:id="rId8"/>
    <p:sldId id="262" r:id="rId9"/>
    <p:sldId id="273" r:id="rId10"/>
    <p:sldId id="272" r:id="rId11"/>
    <p:sldId id="281" r:id="rId12"/>
    <p:sldId id="263" r:id="rId13"/>
    <p:sldId id="282" r:id="rId14"/>
    <p:sldId id="274" r:id="rId15"/>
    <p:sldId id="264" r:id="rId16"/>
    <p:sldId id="265" r:id="rId17"/>
    <p:sldId id="276" r:id="rId18"/>
    <p:sldId id="268" r:id="rId19"/>
    <p:sldId id="26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50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49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32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26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16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92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87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55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64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07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8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52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2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11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12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00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ED2F-F025-4EF8-9418-012FA3940C7A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2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0803" y="868342"/>
            <a:ext cx="7766936" cy="1646302"/>
          </a:xfrm>
        </p:spPr>
        <p:txBody>
          <a:bodyPr/>
          <a:lstStyle/>
          <a:p>
            <a:r>
              <a:rPr lang="pt-BR" dirty="0"/>
              <a:t>Campanha da Fraternidade 2018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6251" y="2880401"/>
            <a:ext cx="7766936" cy="1801327"/>
          </a:xfrm>
        </p:spPr>
        <p:txBody>
          <a:bodyPr>
            <a:noAutofit/>
          </a:bodyPr>
          <a:lstStyle/>
          <a:p>
            <a:r>
              <a:rPr lang="pt-BR" sz="9600" dirty="0"/>
              <a:t>JULGAR </a:t>
            </a:r>
          </a:p>
        </p:txBody>
      </p:sp>
      <p:pic>
        <p:nvPicPr>
          <p:cNvPr id="1026" name="Picture 2" descr="Resultado de imagem para palavra de d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" y="3511297"/>
            <a:ext cx="4034193" cy="26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Sapienciais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1886" y="1456501"/>
            <a:ext cx="8596668" cy="5230902"/>
          </a:xfrm>
        </p:spPr>
        <p:txBody>
          <a:bodyPr>
            <a:noAutofit/>
          </a:bodyPr>
          <a:lstStyle/>
          <a:p>
            <a:r>
              <a:rPr lang="pt-BR" sz="3200" dirty="0" smtClean="0"/>
              <a:t>“</a:t>
            </a:r>
            <a:r>
              <a:rPr lang="pt-BR" sz="3200" dirty="0"/>
              <a:t>Não trames o mal contra o amigo, quando ele vive contigo cheio de confiança. Não abras processo contra alguém sem motivo, se não te fez mal algum! Não invejes a pessoa injusta e não imites nenhuma de suas atitudes, pois o Senhor detesta o perverso” (</a:t>
            </a:r>
            <a:r>
              <a:rPr lang="pt-BR" sz="3200" dirty="0" err="1"/>
              <a:t>Pr</a:t>
            </a:r>
            <a:r>
              <a:rPr lang="pt-BR" sz="3200" dirty="0"/>
              <a:t> 3,29- 32</a:t>
            </a:r>
            <a:r>
              <a:rPr lang="pt-BR" sz="3200" dirty="0" smtClean="0"/>
              <a:t>).</a:t>
            </a:r>
          </a:p>
          <a:p>
            <a:r>
              <a:rPr lang="pt-BR" sz="3200" dirty="0" smtClean="0"/>
              <a:t>“Se teu inimigo tem fome, dá-lhe de comer; se tem sede, dá-lhe de beber” (</a:t>
            </a:r>
            <a:r>
              <a:rPr lang="pt-BR" sz="3200" dirty="0" err="1" smtClean="0"/>
              <a:t>Pr</a:t>
            </a:r>
            <a:r>
              <a:rPr lang="pt-BR" sz="3200" dirty="0" smtClean="0"/>
              <a:t> 25,21).</a:t>
            </a:r>
            <a:endParaRPr lang="pt-BR" sz="3200" dirty="0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57" y="3026664"/>
            <a:ext cx="2902743" cy="1935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Características de Deus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1886" y="1456501"/>
            <a:ext cx="8596668" cy="5230902"/>
          </a:xfrm>
        </p:spPr>
        <p:txBody>
          <a:bodyPr>
            <a:noAutofit/>
          </a:bodyPr>
          <a:lstStyle/>
          <a:p>
            <a:r>
              <a:rPr lang="pt-BR" sz="3200" dirty="0" smtClean="0"/>
              <a:t>Deus é misericordioso, lento para a ira e rico de amor e de bondade... (</a:t>
            </a:r>
            <a:r>
              <a:rPr lang="pt-BR" sz="3200" dirty="0" err="1" smtClean="0"/>
              <a:t>Ex</a:t>
            </a:r>
            <a:r>
              <a:rPr lang="pt-BR" sz="3200" dirty="0" smtClean="0"/>
              <a:t> 34; </a:t>
            </a:r>
            <a:r>
              <a:rPr lang="pt-BR" sz="3200" dirty="0" err="1" smtClean="0"/>
              <a:t>Nm</a:t>
            </a:r>
            <a:r>
              <a:rPr lang="pt-BR" sz="3200" dirty="0" smtClean="0"/>
              <a:t> 14,18; </a:t>
            </a:r>
            <a:r>
              <a:rPr lang="pt-BR" sz="3200" dirty="0" err="1" smtClean="0"/>
              <a:t>Gn</a:t>
            </a:r>
            <a:r>
              <a:rPr lang="pt-BR" sz="3200" dirty="0" smtClean="0"/>
              <a:t> 4,2; Ne 9,17; Na 1,3</a:t>
            </a:r>
            <a:r>
              <a:rPr lang="pt-BR" sz="3200" dirty="0" smtClean="0"/>
              <a:t>).</a:t>
            </a:r>
            <a:endParaRPr lang="pt-BR" sz="3200" dirty="0" smtClean="0"/>
          </a:p>
          <a:p>
            <a:r>
              <a:rPr lang="pt-BR" sz="3200" dirty="0" smtClean="0"/>
              <a:t>É como um refrão litúrgico que se repetem em muitas passagens do </a:t>
            </a:r>
            <a:r>
              <a:rPr lang="pt-BR" sz="3200" dirty="0" smtClean="0"/>
              <a:t>AT.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641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/>
              <a:t>Violência no Novo </a:t>
            </a:r>
            <a:r>
              <a:rPr lang="pt-BR" sz="4400" b="1" dirty="0" smtClean="0"/>
              <a:t>Testamento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47922"/>
            <a:ext cx="8596668" cy="3029045"/>
          </a:xfrm>
        </p:spPr>
        <p:txBody>
          <a:bodyPr>
            <a:noAutofit/>
          </a:bodyPr>
          <a:lstStyle/>
          <a:p>
            <a:r>
              <a:rPr lang="pt-BR" sz="3200" dirty="0" smtClean="0"/>
              <a:t>JESUS: resposta definitiva para a questão da violência e da vingança na Bíblia.</a:t>
            </a:r>
            <a:endParaRPr lang="pt-BR" sz="3200" dirty="0"/>
          </a:p>
          <a:p>
            <a:r>
              <a:rPr lang="pt-BR" sz="3200" dirty="0" smtClean="0"/>
              <a:t>NT nasceu à </a:t>
            </a:r>
            <a:r>
              <a:rPr lang="pt-BR" sz="3200" dirty="0"/>
              <a:t>luz da Páscoa de </a:t>
            </a:r>
            <a:r>
              <a:rPr lang="pt-BR" sz="3200" dirty="0" smtClean="0"/>
              <a:t>Jesus (prisão, flagelação, crucificação, morte e ressurreição).</a:t>
            </a:r>
          </a:p>
        </p:txBody>
      </p:sp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792480"/>
            <a:ext cx="2799446" cy="542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49224"/>
            <a:ext cx="9435657" cy="5623559"/>
          </a:xfrm>
        </p:spPr>
        <p:txBody>
          <a:bodyPr>
            <a:noAutofit/>
          </a:bodyPr>
          <a:lstStyle/>
          <a:p>
            <a:r>
              <a:rPr lang="pt-BR" sz="2800" dirty="0" smtClean="0"/>
              <a:t>Tentação da violência entre os discípulos:</a:t>
            </a:r>
          </a:p>
          <a:p>
            <a:pPr>
              <a:buFontTx/>
              <a:buChar char="-"/>
            </a:pPr>
            <a:r>
              <a:rPr lang="pt-BR" sz="2800" dirty="0" smtClean="0"/>
              <a:t>João e Tiago em fazer descer fogo do céu (</a:t>
            </a:r>
            <a:r>
              <a:rPr lang="pt-BR" sz="2800" dirty="0" err="1" smtClean="0"/>
              <a:t>Lc</a:t>
            </a:r>
            <a:r>
              <a:rPr lang="pt-BR" sz="2800" dirty="0" smtClean="0"/>
              <a:t> 9,54-55);</a:t>
            </a:r>
          </a:p>
          <a:p>
            <a:pPr>
              <a:buFontTx/>
              <a:buChar char="-"/>
            </a:pPr>
            <a:r>
              <a:rPr lang="pt-BR" sz="2800" dirty="0" smtClean="0"/>
              <a:t>Pedro fere um servo do sumo sacerdote (</a:t>
            </a:r>
            <a:r>
              <a:rPr lang="pt-BR" sz="2800" dirty="0" err="1" smtClean="0"/>
              <a:t>Ms</a:t>
            </a:r>
            <a:r>
              <a:rPr lang="pt-BR" sz="2800" dirty="0" smtClean="0"/>
              <a:t> 14,47).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1026" name="Picture 2" descr="Resultado de imagem para pedro cortando a orelha de mal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00" y="2775063"/>
            <a:ext cx="5835792" cy="38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49224"/>
            <a:ext cx="8596668" cy="5623559"/>
          </a:xfrm>
        </p:spPr>
        <p:txBody>
          <a:bodyPr>
            <a:noAutofit/>
          </a:bodyPr>
          <a:lstStyle/>
          <a:p>
            <a:r>
              <a:rPr lang="pt-BR" sz="2800" dirty="0" smtClean="0"/>
              <a:t>Jesus</a:t>
            </a:r>
            <a:r>
              <a:rPr lang="pt-BR" sz="2800" dirty="0" smtClean="0"/>
              <a:t> </a:t>
            </a:r>
            <a:r>
              <a:rPr lang="pt-BR" sz="2800" dirty="0"/>
              <a:t>prega o amor aos inimigos fundamentando esta atitude a Deus Pai (</a:t>
            </a:r>
            <a:r>
              <a:rPr lang="pt-BR" sz="2800" dirty="0" err="1"/>
              <a:t>Mt</a:t>
            </a:r>
            <a:r>
              <a:rPr lang="pt-BR" sz="2800" dirty="0"/>
              <a:t> 5,44 e </a:t>
            </a:r>
            <a:r>
              <a:rPr lang="pt-BR" sz="2800" dirty="0" err="1"/>
              <a:t>Lc</a:t>
            </a:r>
            <a:r>
              <a:rPr lang="pt-BR" sz="2800" dirty="0"/>
              <a:t> 6,27): </a:t>
            </a:r>
            <a:endParaRPr lang="pt-BR" sz="2800" dirty="0" smtClean="0"/>
          </a:p>
          <a:p>
            <a:pPr marL="0" indent="0">
              <a:buNone/>
            </a:pPr>
            <a:r>
              <a:rPr lang="pt-BR" sz="2400" i="1" dirty="0" smtClean="0"/>
              <a:t>“</a:t>
            </a:r>
            <a:r>
              <a:rPr lang="pt-BR" sz="2400" i="1" dirty="0"/>
              <a:t>Ouvistes que foi dito: ‘Ame o seu próximo e odeie o seu inimigo. Mas eu </a:t>
            </a:r>
            <a:r>
              <a:rPr lang="pt-BR" sz="2400" i="1" dirty="0" smtClean="0"/>
              <a:t>vos </a:t>
            </a:r>
            <a:r>
              <a:rPr lang="pt-BR" sz="2400" i="1" dirty="0"/>
              <a:t>digo: Amai os vossos inimigos e orai pelos que vos perseguem, para que sejais </a:t>
            </a:r>
            <a:r>
              <a:rPr lang="pt-BR" sz="2400" i="1" dirty="0" smtClean="0"/>
              <a:t>filhos </a:t>
            </a:r>
            <a:r>
              <a:rPr lang="pt-BR" sz="2400" i="1" dirty="0"/>
              <a:t>do vosso Pai que está nos céus; ele faz nascer o seu sol sobre maus e bons e vir chuvas sobre justos e </a:t>
            </a:r>
            <a:r>
              <a:rPr lang="pt-BR" sz="2400" i="1" dirty="0" smtClean="0"/>
              <a:t>injustos”.</a:t>
            </a:r>
            <a:endParaRPr lang="pt-BR" sz="2400" i="1" dirty="0"/>
          </a:p>
          <a:p>
            <a:r>
              <a:rPr lang="pt-BR" sz="2800" dirty="0"/>
              <a:t>Jesus é o messias, não o cavaleiro das guerras, mas o que vem montado no jumentinho, o homem de paz.</a:t>
            </a:r>
          </a:p>
          <a:p>
            <a:r>
              <a:rPr lang="pt-BR" sz="2800" dirty="0" smtClean="0"/>
              <a:t>Deus </a:t>
            </a:r>
            <a:r>
              <a:rPr lang="pt-BR" sz="2800" dirty="0"/>
              <a:t>enviou-o (seu Filho) para nos salvar, para persuadir, e não para violentar, pois em Deus não há violência (Carta a </a:t>
            </a:r>
            <a:r>
              <a:rPr lang="pt-BR" sz="2800" dirty="0" err="1"/>
              <a:t>Diogneto</a:t>
            </a:r>
            <a:r>
              <a:rPr lang="pt-BR" sz="2800" dirty="0"/>
              <a:t> VII,4</a:t>
            </a:r>
            <a:r>
              <a:rPr lang="pt-BR" sz="2800" dirty="0" smtClean="0"/>
              <a:t>).</a:t>
            </a:r>
            <a:endParaRPr lang="pt-BR" sz="2800" dirty="0"/>
          </a:p>
        </p:txBody>
      </p:sp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704" y="2286000"/>
            <a:ext cx="3062788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98929" cy="1320800"/>
          </a:xfrm>
        </p:spPr>
        <p:txBody>
          <a:bodyPr/>
          <a:lstStyle/>
          <a:p>
            <a:r>
              <a:rPr lang="pt-BR" b="1" dirty="0"/>
              <a:t>A violência brota do coração do homem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632" y="1517904"/>
            <a:ext cx="9232574" cy="5074919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“Pois </a:t>
            </a:r>
            <a:r>
              <a:rPr lang="pt-BR" sz="2800" b="1" dirty="0"/>
              <a:t>é de dentro,  do coração humano, que saem as más intenções: imoralidade sexual, roubos, homicídios, adultérios, ambições desmedidas, perversidades; fraude, devassidão, inveja, calúnia, orgulho e insensatez</a:t>
            </a:r>
            <a:r>
              <a:rPr lang="pt-BR" sz="2800" b="1" dirty="0" smtClean="0"/>
              <a:t>...” (Mc 7,14-23). </a:t>
            </a:r>
          </a:p>
          <a:p>
            <a:r>
              <a:rPr lang="pt-BR" sz="2800" b="1" dirty="0" smtClean="0"/>
              <a:t>Necessidade da CONVERSÃO DO CORAÇÃO. </a:t>
            </a:r>
            <a:endParaRPr lang="pt-BR" sz="2800" b="1" dirty="0"/>
          </a:p>
          <a:p>
            <a:r>
              <a:rPr lang="pt-BR" sz="2800" b="1" dirty="0"/>
              <a:t>A espiritualidade é apontada como um instrumento necessário para este processo: “Amai vossos inimigos e orai pelos que vos perseguem” (</a:t>
            </a:r>
            <a:r>
              <a:rPr lang="pt-BR" sz="2800" b="1" dirty="0" err="1"/>
              <a:t>Mt</a:t>
            </a:r>
            <a:r>
              <a:rPr lang="pt-BR" sz="2800" b="1" dirty="0"/>
              <a:t> 5,44</a:t>
            </a:r>
            <a:r>
              <a:rPr lang="pt-BR" sz="2800" b="1" dirty="0" smtClean="0"/>
              <a:t>).</a:t>
            </a:r>
            <a:endParaRPr lang="pt-BR" sz="2800" b="1" dirty="0"/>
          </a:p>
        </p:txBody>
      </p:sp>
      <p:pic>
        <p:nvPicPr>
          <p:cNvPr id="10242" name="Picture 2" descr="Resultado de imagem para coração fer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948672" y="1700784"/>
            <a:ext cx="2243328" cy="34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25721"/>
            <a:ext cx="9274003" cy="798363"/>
          </a:xfrm>
        </p:spPr>
        <p:txBody>
          <a:bodyPr>
            <a:normAutofit/>
          </a:bodyPr>
          <a:lstStyle/>
          <a:p>
            <a:r>
              <a:rPr lang="pt-BR" b="1" dirty="0"/>
              <a:t>O Filho vence a violência pelo dom de </a:t>
            </a:r>
            <a:r>
              <a:rPr lang="pt-BR" b="1" dirty="0" smtClean="0"/>
              <a:t>si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579" y="1682497"/>
            <a:ext cx="8134920" cy="4358866"/>
          </a:xfrm>
        </p:spPr>
        <p:txBody>
          <a:bodyPr>
            <a:noAutofit/>
          </a:bodyPr>
          <a:lstStyle/>
          <a:p>
            <a:r>
              <a:rPr lang="pt-BR" sz="3200" dirty="0"/>
              <a:t>Jesus revela que Deus é Pai (</a:t>
            </a:r>
            <a:r>
              <a:rPr lang="pt-BR" sz="3200" i="1" dirty="0" err="1"/>
              <a:t>Abbá</a:t>
            </a:r>
            <a:r>
              <a:rPr lang="pt-BR" sz="3200" dirty="0"/>
              <a:t>) e os homens e mulheres são irmãos e irmãs. </a:t>
            </a:r>
            <a:endParaRPr lang="pt-BR" sz="3200" dirty="0" smtClean="0"/>
          </a:p>
          <a:p>
            <a:r>
              <a:rPr lang="pt-BR" sz="3200" dirty="0" smtClean="0"/>
              <a:t>Assume a postura </a:t>
            </a:r>
            <a:r>
              <a:rPr lang="pt-BR" sz="3200" dirty="0"/>
              <a:t>do samaritano, que se inclina sobre a dor do que sofreu violência e dele cuida e com ele supera o sofrimento.</a:t>
            </a:r>
          </a:p>
          <a:p>
            <a:endParaRPr lang="pt-BR" sz="3200" dirty="0"/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49" y="30801"/>
            <a:ext cx="2868698" cy="66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924184"/>
            <a:ext cx="8596668" cy="2139136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BENTO XVI</a:t>
            </a:r>
          </a:p>
          <a:p>
            <a:pPr marL="0" indent="0">
              <a:buNone/>
            </a:pPr>
            <a:r>
              <a:rPr lang="pt-BR" sz="2800" dirty="0" smtClean="0"/>
              <a:t>Na </a:t>
            </a:r>
            <a:r>
              <a:rPr lang="pt-BR" sz="2800" dirty="0"/>
              <a:t>sua mensagem para o Dia Mundial da Paz de 2007, recorda  que a raiz da ausência de paz está localizada no contexto da desigualdade social: </a:t>
            </a:r>
            <a:endParaRPr lang="pt-BR" sz="2800" dirty="0" smtClean="0"/>
          </a:p>
        </p:txBody>
      </p:sp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83" y="13646"/>
            <a:ext cx="4417574" cy="34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6096000" cy="23750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pt-B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SÃO JOÃO PAULO II</a:t>
            </a:r>
          </a:p>
          <a:p>
            <a:pPr lvl="0" defTabSz="457200">
              <a:spcBef>
                <a:spcPts val="1000"/>
              </a:spcBef>
              <a:buClr>
                <a:srgbClr val="3494BA"/>
              </a:buClr>
              <a:buSzPct val="80000"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 Mensagem para o Dia Mundial da Paz de 2002, recorda que </a:t>
            </a:r>
            <a:r>
              <a:rPr lang="pt-B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“não há paz sem justiça, nem justiça sem perdão”.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792" y="4919008"/>
            <a:ext cx="11027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3494BA"/>
              </a:buClr>
              <a:buSzPct val="80000"/>
            </a:pPr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“Na raiz de não poucas tensões que ameaçam a paz, estão certamente as inúmeras injustas desigualdades ainda tragicamente presentes no mundo. De entre elas são, por um lado, particularmente insidiosas as desigualdades no acesso a bens essenciais, como a comida, a água, a casa, a saúde...”</a:t>
            </a:r>
          </a:p>
        </p:txBody>
      </p:sp>
    </p:spTree>
    <p:extLst>
      <p:ext uri="{BB962C8B-B14F-4D97-AF65-F5344CB8AC3E}">
        <p14:creationId xmlns:p14="http://schemas.microsoft.com/office/powerpoint/2010/main" val="11608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Franz </a:t>
            </a:r>
            <a:r>
              <a:rPr lang="pt-BR" dirty="0" err="1"/>
              <a:t>Jägerstätter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55649"/>
            <a:ext cx="8596668" cy="4285714"/>
          </a:xfrm>
        </p:spPr>
        <p:txBody>
          <a:bodyPr>
            <a:normAutofit/>
          </a:bodyPr>
          <a:lstStyle/>
          <a:p>
            <a:r>
              <a:rPr lang="pt-BR" sz="2400" dirty="0"/>
              <a:t>Em 2007 foi beatificado como mártir o leigo austríaco Franz </a:t>
            </a:r>
            <a:r>
              <a:rPr lang="pt-BR" sz="2400" dirty="0" err="1"/>
              <a:t>Jägerstätter</a:t>
            </a:r>
            <a:r>
              <a:rPr lang="pt-BR" sz="2400" dirty="0"/>
              <a:t>, casado e pai de família, que rejeitou prestar qualquer tipo de colaboração e de apoio aos nazistas. </a:t>
            </a:r>
            <a:endParaRPr lang="pt-BR" sz="2400" dirty="0" smtClean="0"/>
          </a:p>
          <a:p>
            <a:r>
              <a:rPr lang="pt-BR" sz="2400" dirty="0" smtClean="0"/>
              <a:t>Ele </a:t>
            </a:r>
            <a:r>
              <a:rPr lang="pt-BR" sz="2400" dirty="0"/>
              <a:t>recusou-se principalmente a pegar em armas em favor desse regime. Foi, por isso, condenado à morte e decapitado em 9 de agosto de 1943. </a:t>
            </a:r>
            <a:endParaRPr lang="pt-BR" sz="2400" dirty="0" smtClean="0"/>
          </a:p>
          <a:p>
            <a:r>
              <a:rPr lang="pt-BR" sz="2400" dirty="0" smtClean="0"/>
              <a:t>Sua </a:t>
            </a:r>
            <a:r>
              <a:rPr lang="pt-BR" sz="2400" dirty="0"/>
              <a:t>beatificação repropõe o convite a resistir a toda forma de violência e a consagrar todos os esforços possíveis pela causa da paz. </a:t>
            </a:r>
          </a:p>
        </p:txBody>
      </p:sp>
      <p:pic>
        <p:nvPicPr>
          <p:cNvPr id="16386" name="Picture 2" descr="Resultado de imagem para Franz Jägerstä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125" y="1307193"/>
            <a:ext cx="2756848" cy="44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Mártires da Caminhada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42" y="1930400"/>
            <a:ext cx="3356229" cy="2253818"/>
          </a:xfrm>
          <a:prstGeom prst="rect">
            <a:avLst/>
          </a:prstGeom>
        </p:spPr>
      </p:pic>
      <p:pic>
        <p:nvPicPr>
          <p:cNvPr id="17414" name="Picture 6" descr="Resultado de imagem para dom he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86" y="1930400"/>
            <a:ext cx="27241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Resultado de imagem para dom luc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84218"/>
            <a:ext cx="3619627" cy="23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Resultado de imagem para martires da america la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06" y="1769691"/>
            <a:ext cx="4104673" cy="22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Resultado de imagem para martires da caminhada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53" y="3985072"/>
            <a:ext cx="2363084" cy="27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Resultado de imagem para martires da caminh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1" y="4619131"/>
            <a:ext cx="2160175" cy="19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83" y="3521850"/>
            <a:ext cx="2857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323" y="171189"/>
            <a:ext cx="8596668" cy="843419"/>
          </a:xfrm>
        </p:spPr>
        <p:txBody>
          <a:bodyPr>
            <a:normAutofit/>
          </a:bodyPr>
          <a:lstStyle/>
          <a:p>
            <a:r>
              <a:rPr lang="pt-BR" sz="4800" b="1" dirty="0"/>
              <a:t>SAGRADA ESCRITURA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756" y="986675"/>
            <a:ext cx="11310074" cy="5965269"/>
          </a:xfrm>
        </p:spPr>
        <p:txBody>
          <a:bodyPr>
            <a:noAutofit/>
          </a:bodyPr>
          <a:lstStyle/>
          <a:p>
            <a:r>
              <a:rPr lang="pt-BR" sz="3200" dirty="0"/>
              <a:t>A violência é um tema abundante na Sagrada Escritura, sobretudo no </a:t>
            </a:r>
            <a:r>
              <a:rPr lang="pt-BR" sz="3200" dirty="0" smtClean="0"/>
              <a:t>AT: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Luta para conquistar Canaã –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8,21-25;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Imagem de Deus como “Senhor dos exércitos”;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Elias e os profetas de Baal;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dos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Macabeus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139,19-22...).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 smtClean="0"/>
              <a:t>Estes textos precisam se compreendidos no seu contexto originário;</a:t>
            </a:r>
          </a:p>
          <a:p>
            <a:r>
              <a:rPr lang="pt-BR" sz="3200" dirty="0" smtClean="0"/>
              <a:t>Com o avançar do processo de revelação, compreende-se que Deus é misericórdia e nele não existe violência.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785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600" y="1389888"/>
            <a:ext cx="8596668" cy="4259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/>
              <a:t>A exposição que segue será dividida em </a:t>
            </a:r>
            <a:r>
              <a:rPr lang="pt-BR" sz="4000" dirty="0" smtClean="0"/>
              <a:t>três </a:t>
            </a:r>
            <a:r>
              <a:rPr lang="pt-BR" sz="4000" dirty="0"/>
              <a:t>partes: </a:t>
            </a:r>
          </a:p>
          <a:p>
            <a:r>
              <a:rPr lang="pt-BR" sz="4000" dirty="0"/>
              <a:t>1- </a:t>
            </a:r>
            <a:r>
              <a:rPr lang="pt-BR" sz="4000" dirty="0" smtClean="0"/>
              <a:t>Uma </a:t>
            </a:r>
            <a:r>
              <a:rPr lang="pt-BR" sz="4000" dirty="0"/>
              <a:t>abordagem do tema no </a:t>
            </a:r>
            <a:r>
              <a:rPr lang="pt-BR" sz="4000" dirty="0" smtClean="0"/>
              <a:t>AT</a:t>
            </a:r>
          </a:p>
          <a:p>
            <a:r>
              <a:rPr lang="pt-BR" sz="4000" dirty="0" smtClean="0"/>
              <a:t> 2- Uma abordagem do tema no NT</a:t>
            </a:r>
          </a:p>
          <a:p>
            <a:r>
              <a:rPr lang="pt-BR" sz="4000" dirty="0" smtClean="0"/>
              <a:t>3- Uma abordagem do tema no Magistério da Igreja </a:t>
            </a:r>
            <a:endParaRPr lang="pt-BR" sz="4000" dirty="0"/>
          </a:p>
        </p:txBody>
      </p:sp>
      <p:pic>
        <p:nvPicPr>
          <p:cNvPr id="3074" name="Picture 2" descr="Resultado de imagem para fé crist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30" y="2355270"/>
            <a:ext cx="2670936" cy="30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violência do Antigo Testamento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53896"/>
            <a:ext cx="6964046" cy="5404104"/>
          </a:xfrm>
        </p:spPr>
        <p:txBody>
          <a:bodyPr>
            <a:noAutofit/>
          </a:bodyPr>
          <a:lstStyle/>
          <a:p>
            <a:r>
              <a:rPr lang="pt-BR" sz="2800" dirty="0" smtClean="0"/>
              <a:t>Origem</a:t>
            </a:r>
            <a:r>
              <a:rPr lang="pt-BR" sz="2800" dirty="0"/>
              <a:t>: Ser humano criado a imagem e </a:t>
            </a:r>
            <a:r>
              <a:rPr lang="pt-BR" sz="2800" dirty="0" smtClean="0"/>
              <a:t>semelhança. </a:t>
            </a:r>
          </a:p>
          <a:p>
            <a:pPr marL="0" indent="0">
              <a:buNone/>
            </a:pPr>
            <a:r>
              <a:rPr lang="pt-BR" sz="2800" dirty="0" smtClean="0"/>
              <a:t>“E Deus viu que tudo era bom” (</a:t>
            </a:r>
            <a:r>
              <a:rPr lang="pt-BR" sz="2800" dirty="0" err="1" smtClean="0"/>
              <a:t>Gn</a:t>
            </a:r>
            <a:r>
              <a:rPr lang="pt-BR" sz="2800" dirty="0" smtClean="0"/>
              <a:t> 1,25).</a:t>
            </a:r>
            <a:endParaRPr lang="pt-BR" sz="2800" dirty="0"/>
          </a:p>
          <a:p>
            <a:r>
              <a:rPr lang="pt-BR" sz="2800" dirty="0" smtClean="0"/>
              <a:t>A queda do ser humano – o pecado – gera o primeiro ato de violência: o rompimento do ser humano com Deus.</a:t>
            </a:r>
            <a:endParaRPr lang="pt-BR" sz="2800" dirty="0"/>
          </a:p>
          <a:p>
            <a:r>
              <a:rPr lang="pt-BR" sz="2800" dirty="0"/>
              <a:t>Fratricídio: matar o irmão.</a:t>
            </a:r>
          </a:p>
          <a:p>
            <a:r>
              <a:rPr lang="pt-BR" sz="2800" dirty="0"/>
              <a:t>Todo tipo de violência é a renovação do gesto de matar Abel.</a:t>
            </a:r>
          </a:p>
          <a:p>
            <a:r>
              <a:rPr lang="pt-BR" sz="2800" dirty="0" smtClean="0"/>
              <a:t>Rompe-se a relação fraterna: “Acaso sou o guarda do meu irmão?” (</a:t>
            </a:r>
            <a:r>
              <a:rPr lang="pt-BR" sz="2800" dirty="0" err="1" smtClean="0"/>
              <a:t>Gn</a:t>
            </a:r>
            <a:r>
              <a:rPr lang="pt-BR" sz="2800" dirty="0" smtClean="0"/>
              <a:t> 4,9).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80" y="2396539"/>
            <a:ext cx="4262522" cy="29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violência do Antigo Testamento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53896"/>
            <a:ext cx="5690087" cy="4901183"/>
          </a:xfrm>
        </p:spPr>
        <p:txBody>
          <a:bodyPr>
            <a:noAutofit/>
          </a:bodyPr>
          <a:lstStyle/>
          <a:p>
            <a:r>
              <a:rPr lang="pt-BR" sz="2800" dirty="0" smtClean="0"/>
              <a:t>O </a:t>
            </a:r>
            <a:r>
              <a:rPr lang="pt-BR" sz="2800" dirty="0"/>
              <a:t>mal se </a:t>
            </a:r>
            <a:r>
              <a:rPr lang="pt-BR" sz="2800" dirty="0" smtClean="0"/>
              <a:t>espalha, a maldade cresce...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Dilúvio: tentativa </a:t>
            </a:r>
            <a:r>
              <a:rPr lang="pt-BR" sz="2800" dirty="0"/>
              <a:t>de </a:t>
            </a:r>
            <a:r>
              <a:rPr lang="pt-BR" sz="2800" dirty="0" smtClean="0"/>
              <a:t>reinício </a:t>
            </a:r>
            <a:r>
              <a:rPr lang="pt-BR" sz="2800" dirty="0"/>
              <a:t>da </a:t>
            </a:r>
            <a:r>
              <a:rPr lang="pt-BR" sz="2800" dirty="0" smtClean="0"/>
              <a:t>criação (</a:t>
            </a:r>
            <a:r>
              <a:rPr lang="pt-BR" sz="2800" dirty="0" err="1" smtClean="0"/>
              <a:t>Gn</a:t>
            </a:r>
            <a:r>
              <a:rPr lang="pt-BR" sz="2800" dirty="0" smtClean="0"/>
              <a:t> 6,5 – 9,17). </a:t>
            </a:r>
          </a:p>
          <a:p>
            <a:r>
              <a:rPr lang="pt-BR" sz="2800" dirty="0" smtClean="0"/>
              <a:t>Trata-se </a:t>
            </a:r>
            <a:r>
              <a:rPr lang="pt-BR" sz="2800" dirty="0"/>
              <a:t>de um caos cósmico, mas sua motivação é o caos existente no coração do homem exteriorizado na multiplicação da maldade e da </a:t>
            </a:r>
            <a:r>
              <a:rPr lang="pt-BR" sz="2800" dirty="0" smtClean="0"/>
              <a:t>violência.</a:t>
            </a:r>
            <a:endParaRPr lang="pt-BR" sz="2800" dirty="0"/>
          </a:p>
        </p:txBody>
      </p:sp>
      <p:pic>
        <p:nvPicPr>
          <p:cNvPr id="1026" name="Picture 2" descr="Resultado de imagem para diluv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21" y="2054270"/>
            <a:ext cx="5517606" cy="30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lei do Talião e o decálogo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582" y="1429069"/>
            <a:ext cx="8596668" cy="4971731"/>
          </a:xfrm>
        </p:spPr>
        <p:txBody>
          <a:bodyPr>
            <a:noAutofit/>
          </a:bodyPr>
          <a:lstStyle/>
          <a:p>
            <a:r>
              <a:rPr lang="pt-BR" sz="3200" dirty="0" smtClean="0"/>
              <a:t>Têm o objetivo de conter atos violentos: não matar, não apropriar-se da mulher e dos pertences alheios, dizer a verdade... (</a:t>
            </a:r>
            <a:r>
              <a:rPr lang="pt-BR" sz="3200" dirty="0" err="1" smtClean="0"/>
              <a:t>Ex</a:t>
            </a:r>
            <a:r>
              <a:rPr lang="pt-BR" sz="3200" dirty="0" smtClean="0"/>
              <a:t> 20,1-17)</a:t>
            </a:r>
          </a:p>
          <a:p>
            <a:r>
              <a:rPr lang="pt-BR" sz="3200" dirty="0" smtClean="0"/>
              <a:t>Como </a:t>
            </a:r>
            <a:r>
              <a:rPr lang="pt-BR" sz="3200" dirty="0"/>
              <a:t>exigir justiça diante do mal recebido?</a:t>
            </a:r>
          </a:p>
          <a:p>
            <a:r>
              <a:rPr lang="pt-BR" sz="3200" dirty="0"/>
              <a:t>De forma a destruir?</a:t>
            </a:r>
          </a:p>
          <a:p>
            <a:r>
              <a:rPr lang="pt-BR" sz="3200" dirty="0"/>
              <a:t>De forma equiparada =  lei de </a:t>
            </a:r>
            <a:r>
              <a:rPr lang="pt-BR" sz="3200" dirty="0" smtClean="0"/>
              <a:t>talião (</a:t>
            </a:r>
            <a:r>
              <a:rPr lang="pt-BR" sz="3200" dirty="0" err="1" smtClean="0"/>
              <a:t>Ex</a:t>
            </a:r>
            <a:r>
              <a:rPr lang="pt-BR" sz="3200" dirty="0" smtClean="0"/>
              <a:t> 21,24)</a:t>
            </a:r>
          </a:p>
          <a:p>
            <a:pPr marL="0" indent="0">
              <a:buNone/>
            </a:pPr>
            <a:endParaRPr lang="pt-BR" sz="3200" dirty="0"/>
          </a:p>
        </p:txBody>
      </p:sp>
      <p:pic>
        <p:nvPicPr>
          <p:cNvPr id="5122" name="Picture 2" descr="Resultado de imagem para lei de tali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460" y="296079"/>
            <a:ext cx="3790540" cy="28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TRÊS DESTAQUES DA TORAH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582" y="1429069"/>
            <a:ext cx="9150555" cy="4971731"/>
          </a:xfrm>
        </p:spPr>
        <p:txBody>
          <a:bodyPr>
            <a:noAutofit/>
          </a:bodyPr>
          <a:lstStyle/>
          <a:p>
            <a:r>
              <a:rPr lang="pt-BR" sz="3200" dirty="0" smtClean="0"/>
              <a:t>“Não oprimas o estrangeiro... pois fostes estrangeiros no Egito” (</a:t>
            </a:r>
            <a:r>
              <a:rPr lang="pt-BR" sz="3200" dirty="0" err="1" smtClean="0"/>
              <a:t>Ex</a:t>
            </a:r>
            <a:r>
              <a:rPr lang="pt-BR" sz="3200" dirty="0" smtClean="0"/>
              <a:t> 23,9)</a:t>
            </a:r>
          </a:p>
          <a:p>
            <a:r>
              <a:rPr lang="pt-BR" sz="3200" dirty="0" smtClean="0"/>
              <a:t>“Não guardes no coração ódio contra teu irmão” (</a:t>
            </a:r>
            <a:r>
              <a:rPr lang="pt-BR" sz="3200" dirty="0" err="1" smtClean="0"/>
              <a:t>Lv</a:t>
            </a:r>
            <a:r>
              <a:rPr lang="pt-BR" sz="3200" dirty="0" smtClean="0"/>
              <a:t> 19,17)</a:t>
            </a:r>
          </a:p>
          <a:p>
            <a:r>
              <a:rPr lang="pt-BR" sz="3200" dirty="0" smtClean="0"/>
              <a:t>“Não procures vingança nem guardes rancor aos teus compatriotas. Amarás o teu próximo como a ti mesmo” (</a:t>
            </a:r>
            <a:r>
              <a:rPr lang="pt-BR" sz="3200" dirty="0" err="1" smtClean="0"/>
              <a:t>Lv</a:t>
            </a:r>
            <a:r>
              <a:rPr lang="pt-BR" sz="3200" dirty="0" smtClean="0"/>
              <a:t> 19,18)</a:t>
            </a:r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587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pt-BR" b="1" dirty="0"/>
              <a:t>Profetas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35025"/>
            <a:ext cx="9490794" cy="5404104"/>
          </a:xfrm>
        </p:spPr>
        <p:txBody>
          <a:bodyPr>
            <a:noAutofit/>
          </a:bodyPr>
          <a:lstStyle/>
          <a:p>
            <a:r>
              <a:rPr lang="pt-BR" sz="2800" dirty="0"/>
              <a:t>F</a:t>
            </a:r>
            <a:r>
              <a:rPr lang="pt-BR" sz="2800" dirty="0" smtClean="0"/>
              <a:t>oram alvos </a:t>
            </a:r>
            <a:r>
              <a:rPr lang="pt-BR" sz="2800" dirty="0"/>
              <a:t>de diversos tipos de violência. </a:t>
            </a:r>
          </a:p>
          <a:p>
            <a:r>
              <a:rPr lang="pt-BR" sz="2800" dirty="0" smtClean="0"/>
              <a:t>Jeremias</a:t>
            </a:r>
            <a:r>
              <a:rPr lang="pt-BR" sz="2800" dirty="0" smtClean="0"/>
              <a:t>: </a:t>
            </a:r>
            <a:r>
              <a:rPr lang="pt-BR" sz="2800" dirty="0"/>
              <a:t>as autoridades religiosas quiseram matar (Jr 26), mantiveram prisioneiro em uma cisterna (Jr 37-38</a:t>
            </a:r>
            <a:r>
              <a:rPr lang="pt-BR" sz="2800" dirty="0" smtClean="0"/>
              <a:t>). </a:t>
            </a:r>
            <a:endParaRPr lang="pt-BR" sz="2800" dirty="0"/>
          </a:p>
          <a:p>
            <a:r>
              <a:rPr lang="pt-BR" sz="2800" dirty="0"/>
              <a:t> Elias teve que fugir para o deserto (1Re 19,2). </a:t>
            </a:r>
          </a:p>
          <a:p>
            <a:r>
              <a:rPr lang="pt-BR" sz="2800" dirty="0"/>
              <a:t>Amós foi expulso do santuário de Betel (</a:t>
            </a:r>
            <a:r>
              <a:rPr lang="pt-BR" sz="2800" dirty="0" err="1"/>
              <a:t>Am</a:t>
            </a:r>
            <a:r>
              <a:rPr lang="pt-BR" sz="2800" dirty="0"/>
              <a:t> 7,10-17</a:t>
            </a:r>
            <a:r>
              <a:rPr lang="pt-BR" sz="2800" dirty="0" smtClean="0"/>
              <a:t>). </a:t>
            </a:r>
            <a:endParaRPr lang="pt-BR" sz="2800" dirty="0"/>
          </a:p>
          <a:p>
            <a:r>
              <a:rPr lang="pt-BR" sz="2800" dirty="0" smtClean="0"/>
              <a:t>Eles </a:t>
            </a:r>
            <a:r>
              <a:rPr lang="pt-BR" sz="2800" dirty="0"/>
              <a:t>são unanimes em denunciar o uso da violência e da opressão pelo povo de Israel e pelos povos vizinhos. Falam sobre o direito e a justiça em relação aos pobres </a:t>
            </a:r>
            <a:r>
              <a:rPr lang="pt-BR" sz="2800" dirty="0" smtClean="0"/>
              <a:t>(</a:t>
            </a:r>
            <a:r>
              <a:rPr lang="pt-BR" sz="2800" dirty="0" err="1"/>
              <a:t>Am</a:t>
            </a:r>
            <a:r>
              <a:rPr lang="pt-BR" sz="2800" dirty="0"/>
              <a:t> 5,24 ; </a:t>
            </a:r>
            <a:r>
              <a:rPr lang="pt-BR" sz="2800" dirty="0" err="1"/>
              <a:t>Mq</a:t>
            </a:r>
            <a:r>
              <a:rPr lang="pt-BR" sz="2800" dirty="0"/>
              <a:t> 6,8 ; </a:t>
            </a:r>
            <a:r>
              <a:rPr lang="pt-BR" sz="2800" dirty="0" err="1"/>
              <a:t>Is</a:t>
            </a:r>
            <a:r>
              <a:rPr lang="pt-BR" sz="2800" dirty="0"/>
              <a:t> 58,6-7 ; Jr 7,3-5</a:t>
            </a:r>
            <a:r>
              <a:rPr lang="pt-BR" sz="2800" dirty="0" smtClean="0"/>
              <a:t>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038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198" y="84385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“</a:t>
            </a:r>
            <a:r>
              <a:rPr lang="pt-BR" sz="3200" b="1" dirty="0"/>
              <a:t>Lavai-vos, limpai-vos, tirai da minha vista as injustiças que praticais. Parai de fazer o mal, aprendei a fazer o bem, buscai o que é correto, defendei o direito do oprimido, fazei justiça para o órfão, defendei a causa da viúva” </a:t>
            </a:r>
            <a:r>
              <a:rPr lang="pt-BR" sz="3200" dirty="0"/>
              <a:t>(</a:t>
            </a:r>
            <a:r>
              <a:rPr lang="pt-BR" sz="3200" dirty="0" err="1"/>
              <a:t>Is</a:t>
            </a:r>
            <a:r>
              <a:rPr lang="pt-BR" sz="3200" dirty="0"/>
              <a:t> 1,16-17); </a:t>
            </a: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57" y="3734879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1470</TotalTime>
  <Words>1163</Words>
  <Application>Microsoft Office PowerPoint</Application>
  <PresentationFormat>Personalizar</PresentationFormat>
  <Paragraphs>75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Facetado</vt:lpstr>
      <vt:lpstr>Campanha da Fraternidade 2018</vt:lpstr>
      <vt:lpstr>SAGRADA ESCRITURA</vt:lpstr>
      <vt:lpstr>Apresentação do PowerPoint</vt:lpstr>
      <vt:lpstr>A violência do Antigo Testamento </vt:lpstr>
      <vt:lpstr>A violência do Antigo Testamento </vt:lpstr>
      <vt:lpstr>A lei do Talião e o decálogo</vt:lpstr>
      <vt:lpstr>TRÊS DESTAQUES DA TORAH</vt:lpstr>
      <vt:lpstr>Profetas</vt:lpstr>
      <vt:lpstr>Apresentação do PowerPoint</vt:lpstr>
      <vt:lpstr>Sapienciais</vt:lpstr>
      <vt:lpstr>Características de Deus</vt:lpstr>
      <vt:lpstr>Violência no Novo Testamento</vt:lpstr>
      <vt:lpstr>Apresentação do PowerPoint</vt:lpstr>
      <vt:lpstr>Apresentação do PowerPoint</vt:lpstr>
      <vt:lpstr>A violência brota do coração do homem</vt:lpstr>
      <vt:lpstr>O Filho vence a violência pelo dom de si</vt:lpstr>
      <vt:lpstr>Apresentação do PowerPoint</vt:lpstr>
      <vt:lpstr>Franz Jägerstätter</vt:lpstr>
      <vt:lpstr>Mártires da Caminhada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da Fraternidade 2018</dc:title>
  <dc:creator>ADM</dc:creator>
  <cp:lastModifiedBy>Ademir</cp:lastModifiedBy>
  <cp:revision>35</cp:revision>
  <dcterms:created xsi:type="dcterms:W3CDTF">2017-08-22T22:43:34Z</dcterms:created>
  <dcterms:modified xsi:type="dcterms:W3CDTF">2017-12-01T11:10:49Z</dcterms:modified>
</cp:coreProperties>
</file>