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9" r:id="rId21"/>
    <p:sldId id="280" r:id="rId22"/>
    <p:sldId id="277" r:id="rId23"/>
    <p:sldId id="281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491CFC-E1DE-4F33-B2D0-981FF1DF078A}" type="datetimeFigureOut">
              <a:rPr lang="pt-BR" smtClean="0"/>
              <a:pPr/>
              <a:t>01/12/2017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F2EA34-3652-494E-9505-49F6CFED75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91CFC-E1DE-4F33-B2D0-981FF1DF078A}" type="datetimeFigureOut">
              <a:rPr lang="pt-BR" smtClean="0"/>
              <a:pPr/>
              <a:t>01/12/2017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2EA34-3652-494E-9505-49F6CFED75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91CFC-E1DE-4F33-B2D0-981FF1DF078A}" type="datetimeFigureOut">
              <a:rPr lang="pt-BR" smtClean="0"/>
              <a:pPr/>
              <a:t>01/12/2017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2EA34-3652-494E-9505-49F6CFED75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91CFC-E1DE-4F33-B2D0-981FF1DF078A}" type="datetimeFigureOut">
              <a:rPr lang="pt-BR" smtClean="0"/>
              <a:pPr/>
              <a:t>01/12/2017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2EA34-3652-494E-9505-49F6CFED75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91CFC-E1DE-4F33-B2D0-981FF1DF078A}" type="datetimeFigureOut">
              <a:rPr lang="pt-BR" smtClean="0"/>
              <a:pPr/>
              <a:t>01/12/2017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2EA34-3652-494E-9505-49F6CFED75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91CFC-E1DE-4F33-B2D0-981FF1DF078A}" type="datetimeFigureOut">
              <a:rPr lang="pt-BR" smtClean="0"/>
              <a:pPr/>
              <a:t>01/12/2017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2EA34-3652-494E-9505-49F6CFED75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91CFC-E1DE-4F33-B2D0-981FF1DF078A}" type="datetimeFigureOut">
              <a:rPr lang="pt-BR" smtClean="0"/>
              <a:pPr/>
              <a:t>01/12/2017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2EA34-3652-494E-9505-49F6CFED75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91CFC-E1DE-4F33-B2D0-981FF1DF078A}" type="datetimeFigureOut">
              <a:rPr lang="pt-BR" smtClean="0"/>
              <a:pPr/>
              <a:t>01/12/2017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2EA34-3652-494E-9505-49F6CFED75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91CFC-E1DE-4F33-B2D0-981FF1DF078A}" type="datetimeFigureOut">
              <a:rPr lang="pt-BR" smtClean="0"/>
              <a:pPr/>
              <a:t>01/12/2017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2EA34-3652-494E-9505-49F6CFED75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491CFC-E1DE-4F33-B2D0-981FF1DF078A}" type="datetimeFigureOut">
              <a:rPr lang="pt-BR" smtClean="0"/>
              <a:pPr/>
              <a:t>01/12/2017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2EA34-3652-494E-9505-49F6CFED75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491CFC-E1DE-4F33-B2D0-981FF1DF078A}" type="datetimeFigureOut">
              <a:rPr lang="pt-BR" smtClean="0"/>
              <a:pPr/>
              <a:t>01/12/2017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F2EA34-3652-494E-9505-49F6CFED75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491CFC-E1DE-4F33-B2D0-981FF1DF078A}" type="datetimeFigureOut">
              <a:rPr lang="pt-BR" smtClean="0"/>
              <a:pPr/>
              <a:t>01/12/2017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F2EA34-3652-494E-9505-49F6CFED75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1773"/>
            <a:ext cx="7772400" cy="187505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32656"/>
            <a:ext cx="3960440" cy="417646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499993" y="507444"/>
            <a:ext cx="42484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C00000"/>
                </a:solidFill>
              </a:rPr>
              <a:t>“Vinde a mim bendito do meu Pai, por que Eu estiva na prisão, e vocês foram me visitar” </a:t>
            </a:r>
            <a:r>
              <a:rPr lang="pt-BR" sz="2000" dirty="0" smtClean="0">
                <a:solidFill>
                  <a:srgbClr val="C00000"/>
                </a:solidFill>
              </a:rPr>
              <a:t>Mt 25, 36.</a:t>
            </a:r>
            <a:endParaRPr lang="pt-BR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620688"/>
            <a:ext cx="6696744" cy="4525963"/>
          </a:xfrm>
        </p:spPr>
        <p:txBody>
          <a:bodyPr>
            <a:normAutofit fontScale="85000" lnSpcReduction="10000"/>
          </a:bodyPr>
          <a:lstStyle/>
          <a:p>
            <a:endParaRPr lang="pt-BR" dirty="0"/>
          </a:p>
          <a:p>
            <a:pPr algn="just"/>
            <a:r>
              <a:rPr lang="pt-BR" sz="4300" dirty="0" smtClean="0"/>
              <a:t>Diante disso</a:t>
            </a:r>
            <a:r>
              <a:rPr lang="pt-BR" sz="4300" dirty="0" smtClean="0"/>
              <a:t>, a PCr propõe </a:t>
            </a:r>
            <a:r>
              <a:rPr lang="pt-BR" sz="4300" dirty="0"/>
              <a:t>a construção de </a:t>
            </a:r>
            <a:r>
              <a:rPr lang="pt-BR" sz="4300" dirty="0" smtClean="0"/>
              <a:t>um </a:t>
            </a:r>
            <a:r>
              <a:rPr lang="pt-BR" sz="4300" dirty="0">
                <a:solidFill>
                  <a:srgbClr val="C00000"/>
                </a:solidFill>
              </a:rPr>
              <a:t>programa nacional de desencarceramento, de abertura do cárcere para a sociedade e de redução de danos, composto pelas seguintes diretrizes: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images (3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3728" y="2924944"/>
            <a:ext cx="5304082" cy="3056749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Revogação do programa nacional de apoio ao sistema prisional e suspensão de qualquer verba voltada à construção de novas unidades </a:t>
            </a:r>
            <a:r>
              <a:rPr lang="pt-B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prisionais.</a:t>
            </a:r>
            <a:endParaRPr lang="pt-B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images (3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720" y="2996952"/>
            <a:ext cx="5112568" cy="289006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53188"/>
            <a:ext cx="8229600" cy="2643206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– </a:t>
            </a:r>
            <a:r>
              <a:rPr lang="pt-B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Construção de plano plurianual de redução da população prisional e dos Danos Causados pela Prisão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428868"/>
            <a:ext cx="7704856" cy="3697295"/>
          </a:xfrm>
        </p:spPr>
        <p:txBody>
          <a:bodyPr/>
          <a:lstStyle/>
          <a:p>
            <a:endParaRPr lang="pt-BR" dirty="0"/>
          </a:p>
          <a:p>
            <a:pPr algn="just"/>
            <a:r>
              <a:rPr lang="pt-BR" dirty="0"/>
              <a:t>a exclusão das hipóteses de decretação de prisão preventiva “como garantia da ordem pública ou da ordem econômica”, “em face da extrema gravidade do fato” e “diante da prática reiterada de crimes pelo mesmo autor”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928826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rgbClr val="C00000"/>
                </a:solidFill>
              </a:rPr>
              <a:t>3 - Alterações legislativas para a máxima Limitação da aplicação de prisões cautelares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792737"/>
          </a:xfrm>
        </p:spPr>
        <p:txBody>
          <a:bodyPr/>
          <a:lstStyle/>
          <a:p>
            <a:endParaRPr lang="pt-BR" dirty="0"/>
          </a:p>
          <a:p>
            <a:r>
              <a:rPr lang="pt-BR" sz="2800" dirty="0"/>
              <a:t>O número de pessoas presas por tráfico mais do que triplicou entre 2005 e 2011, passando de 31.520 para 115.287. </a:t>
            </a:r>
            <a:endParaRPr lang="pt-BR" sz="2800" dirty="0" smtClean="0"/>
          </a:p>
          <a:p>
            <a:r>
              <a:rPr lang="pt-BR" sz="2800" dirty="0" smtClean="0"/>
              <a:t>Mais </a:t>
            </a:r>
            <a:r>
              <a:rPr lang="pt-BR" sz="2800" dirty="0"/>
              <a:t>do que a metade da população prisional feminina é composta de mulheres acusadas por crime de tráfico de drogas. </a:t>
            </a:r>
            <a:endParaRPr lang="pt-BR" sz="2800" dirty="0" smtClean="0"/>
          </a:p>
          <a:p>
            <a:pPr algn="ctr"/>
            <a:r>
              <a:rPr lang="pt-BR" sz="1800" dirty="0" smtClean="0"/>
              <a:t>(Pena trafico 1 a 15, associação 1 a 3 anos CCP)</a:t>
            </a:r>
            <a:endParaRPr lang="pt-BR" sz="1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Contra a criminalização do Uso e Comércio de Drogas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236634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  <a:p>
            <a:pPr algn="just"/>
            <a:r>
              <a:rPr lang="pt-BR" sz="12800" dirty="0" smtClean="0">
                <a:latin typeface="Arial" pitchFamily="34" charset="0"/>
                <a:cs typeface="Arial" pitchFamily="34" charset="0"/>
              </a:rPr>
              <a:t>Regulamentação </a:t>
            </a:r>
            <a:r>
              <a:rPr lang="pt-BR" sz="12800" dirty="0">
                <a:latin typeface="Arial" pitchFamily="34" charset="0"/>
                <a:cs typeface="Arial" pitchFamily="34" charset="0"/>
              </a:rPr>
              <a:t>da revista de visitas, com vedação expressa às </a:t>
            </a:r>
            <a:r>
              <a:rPr lang="pt-BR" sz="12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pt-BR" sz="12800" dirty="0">
                <a:latin typeface="Arial" pitchFamily="34" charset="0"/>
                <a:cs typeface="Arial" pitchFamily="34" charset="0"/>
              </a:rPr>
              <a:t>revistas vexatórias” e de qualquer prática violadora da dignidade de visitantes; </a:t>
            </a:r>
            <a:endParaRPr lang="pt-BR" sz="1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2800" dirty="0" smtClean="0">
                <a:latin typeface="Arial" pitchFamily="34" charset="0"/>
                <a:cs typeface="Arial" pitchFamily="34" charset="0"/>
              </a:rPr>
              <a:t>Ampliação da </a:t>
            </a:r>
            <a:r>
              <a:rPr lang="pt-BR" sz="12800" dirty="0">
                <a:latin typeface="Arial" pitchFamily="34" charset="0"/>
                <a:cs typeface="Arial" pitchFamily="34" charset="0"/>
              </a:rPr>
              <a:t>aplicação de prisão </a:t>
            </a:r>
            <a:r>
              <a:rPr lang="pt-BR" sz="12800" dirty="0" smtClean="0">
                <a:latin typeface="Arial" pitchFamily="34" charset="0"/>
                <a:cs typeface="Arial" pitchFamily="34" charset="0"/>
              </a:rPr>
              <a:t>domiciliar; </a:t>
            </a:r>
          </a:p>
          <a:p>
            <a:pPr algn="just"/>
            <a:r>
              <a:rPr lang="pt-BR" sz="12800" dirty="0" smtClean="0">
                <a:latin typeface="Arial" pitchFamily="34" charset="0"/>
                <a:cs typeface="Arial" pitchFamily="34" charset="0"/>
              </a:rPr>
              <a:t>Fortalecimento </a:t>
            </a:r>
            <a:r>
              <a:rPr lang="pt-BR" sz="12800" dirty="0">
                <a:latin typeface="Arial" pitchFamily="34" charset="0"/>
                <a:cs typeface="Arial" pitchFamily="34" charset="0"/>
              </a:rPr>
              <a:t>do poder judicial de interdição de unidades prisionais</a:t>
            </a:r>
            <a:r>
              <a:rPr lang="pt-BR" sz="1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pt-BR" sz="12800" dirty="0" smtClean="0">
                <a:latin typeface="Arial" pitchFamily="34" charset="0"/>
                <a:cs typeface="Arial" pitchFamily="34" charset="0"/>
              </a:rPr>
              <a:t>Apuração </a:t>
            </a:r>
            <a:r>
              <a:rPr lang="pt-BR" sz="12800" dirty="0">
                <a:latin typeface="Arial" pitchFamily="34" charset="0"/>
                <a:cs typeface="Arial" pitchFamily="34" charset="0"/>
              </a:rPr>
              <a:t>de tortura, maus-tratos e outras graves violações a direitos fundamentais da pessoa </a:t>
            </a:r>
            <a:r>
              <a:rPr lang="pt-BR" sz="12800" dirty="0" smtClean="0">
                <a:latin typeface="Arial" pitchFamily="34" charset="0"/>
                <a:cs typeface="Arial" pitchFamily="34" charset="0"/>
              </a:rPr>
              <a:t>presa</a:t>
            </a:r>
            <a:endParaRPr lang="pt-BR" sz="8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pt-B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Ampliação das Garantias na LEP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5" y="2276872"/>
            <a:ext cx="7506681" cy="3839031"/>
          </a:xfrm>
        </p:spPr>
        <p:txBody>
          <a:bodyPr/>
          <a:lstStyle/>
          <a:p>
            <a:endParaRPr lang="pt-BR" dirty="0"/>
          </a:p>
          <a:p>
            <a:pPr algn="just"/>
            <a:r>
              <a:rPr lang="pt-BR" sz="3200" dirty="0" smtClean="0"/>
              <a:t>“O Estado deverá recorrer à cooperação da comunidade nas atividades de execução da pena e da medida de segurança”. </a:t>
            </a:r>
          </a:p>
          <a:p>
            <a:pPr algn="just"/>
            <a:r>
              <a:rPr lang="pt-BR" sz="3200" dirty="0" smtClean="0"/>
              <a:t>Abrir o cárcere para a comunidade</a:t>
            </a:r>
            <a:endParaRPr lang="pt-BR" sz="32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pPr algn="just"/>
            <a:r>
              <a:rPr lang="pt-B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Ainda no âmbito da LEP: Abertura do cárcere e criação de mecanismos de controle popular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images (3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1349" y="2924968"/>
            <a:ext cx="5342985" cy="3147238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357322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pt-B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Vedação à privatização do sistema prisional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images (3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1413" y="2178694"/>
            <a:ext cx="5276669" cy="2964817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C00000"/>
                </a:solidFill>
              </a:rPr>
              <a:t>9 – Prevenção e Combate à Tortura</a:t>
            </a:r>
            <a:endParaRPr lang="pt-B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86417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600" dirty="0" smtClean="0"/>
              <a:t>A lógica militar é norteada pela política de guerra, na qual os pobres, quase sempre pretos, quase sempre periféricos, são eleitos como inimigos e se transformam em alvos exclusivos das miras e das algemas policiais.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>
                <a:solidFill>
                  <a:srgbClr val="C00000"/>
                </a:solidFill>
              </a:rPr>
              <a:t>9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>
                <a:solidFill>
                  <a:srgbClr val="C00000"/>
                </a:solidFill>
              </a:rPr>
              <a:t>- Desmilitarização das Polícias e da gestão pública</a:t>
            </a:r>
            <a:endParaRPr lang="pt-B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39552" y="385494"/>
            <a:ext cx="792088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solidFill>
                  <a:srgbClr val="C00000"/>
                </a:solidFill>
              </a:rPr>
              <a:t>Unidades prisionais e numero de presos(as) na diocese</a:t>
            </a:r>
          </a:p>
          <a:p>
            <a:pPr algn="just"/>
            <a:endParaRPr lang="pt-BR" sz="2000" b="1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	</a:t>
            </a:r>
            <a:r>
              <a:rPr lang="pt-BR" sz="2000" b="1" dirty="0" smtClean="0"/>
              <a:t>Temos 5 unidades prisionais.</a:t>
            </a:r>
          </a:p>
          <a:p>
            <a:pPr algn="just"/>
            <a:r>
              <a:rPr lang="pt-BR" sz="2000" dirty="0" smtClean="0"/>
              <a:t>Presidio regional de Xanxerê com 285;</a:t>
            </a:r>
          </a:p>
          <a:p>
            <a:pPr algn="just"/>
            <a:r>
              <a:rPr lang="pt-BR" sz="2000" dirty="0" smtClean="0"/>
              <a:t>UPA São Jose do Cedro com 87; </a:t>
            </a:r>
          </a:p>
          <a:p>
            <a:pPr algn="just"/>
            <a:r>
              <a:rPr lang="pt-BR" sz="2000" dirty="0" smtClean="0"/>
              <a:t>UPA São Miguel do Oeste 89;</a:t>
            </a:r>
          </a:p>
          <a:p>
            <a:pPr algn="just"/>
            <a:r>
              <a:rPr lang="pt-BR" sz="2000" dirty="0" smtClean="0"/>
              <a:t>UPA Maravilha 90;</a:t>
            </a:r>
          </a:p>
          <a:p>
            <a:pPr algn="just"/>
            <a:r>
              <a:rPr lang="pt-BR" sz="2000" dirty="0" smtClean="0"/>
              <a:t>Presidio regional de Chapecó com 280 M e 84 F;</a:t>
            </a:r>
          </a:p>
          <a:p>
            <a:pPr algn="just"/>
            <a:r>
              <a:rPr lang="pt-BR" sz="2000" dirty="0" smtClean="0"/>
              <a:t>(PAC) Penitenciaria Agrícola de CH com 989 e PIC com 599;</a:t>
            </a:r>
          </a:p>
          <a:p>
            <a:pPr algn="just"/>
            <a:r>
              <a:rPr lang="pt-BR" sz="2000" dirty="0" smtClean="0"/>
              <a:t>(CASEP) Casa de Internação </a:t>
            </a:r>
            <a:r>
              <a:rPr lang="pt-BR" sz="2000" dirty="0"/>
              <a:t>P</a:t>
            </a:r>
            <a:r>
              <a:rPr lang="pt-BR" sz="2000" dirty="0" smtClean="0"/>
              <a:t>rovisória 8 (45 dias);</a:t>
            </a:r>
          </a:p>
          <a:p>
            <a:pPr algn="just"/>
            <a:r>
              <a:rPr lang="pt-BR" sz="2000" dirty="0" smtClean="0"/>
              <a:t>(CIF) Casa </a:t>
            </a:r>
            <a:r>
              <a:rPr lang="pt-BR" sz="2000" dirty="0"/>
              <a:t>I</a:t>
            </a:r>
            <a:r>
              <a:rPr lang="pt-BR" sz="2000" dirty="0" smtClean="0"/>
              <a:t>nternação </a:t>
            </a:r>
            <a:r>
              <a:rPr lang="pt-BR" sz="2000" dirty="0"/>
              <a:t>F</a:t>
            </a:r>
            <a:r>
              <a:rPr lang="pt-BR" sz="2000" dirty="0" smtClean="0"/>
              <a:t>eminina 5;</a:t>
            </a:r>
          </a:p>
          <a:p>
            <a:pPr algn="just"/>
            <a:r>
              <a:rPr lang="pt-BR" sz="2000" dirty="0" smtClean="0"/>
              <a:t>(CASE) Casa de Cumprimento de Sentença 35 (3 anos).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	</a:t>
            </a:r>
            <a:r>
              <a:rPr lang="pt-BR" sz="2000" b="1" dirty="0" smtClean="0">
                <a:solidFill>
                  <a:srgbClr val="C00000"/>
                </a:solidFill>
              </a:rPr>
              <a:t>Total de 2551 detento na nossa diocese.</a:t>
            </a:r>
          </a:p>
          <a:p>
            <a:r>
              <a:rPr lang="pt-BR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pt-BR" b="1" dirty="0" smtClean="0"/>
              <a:t>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91223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07504" y="188640"/>
            <a:ext cx="87129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solidFill>
                  <a:srgbClr val="C00000"/>
                </a:solidFill>
              </a:rPr>
              <a:t>10. </a:t>
            </a:r>
            <a:r>
              <a:rPr lang="pt-BR" sz="2800" b="1" dirty="0" smtClean="0">
                <a:solidFill>
                  <a:srgbClr val="C00000"/>
                </a:solidFill>
              </a:rPr>
              <a:t>Justiça restaurativa</a:t>
            </a:r>
            <a:r>
              <a:rPr lang="pt-BR" sz="2800" dirty="0" smtClean="0">
                <a:solidFill>
                  <a:srgbClr val="C00000"/>
                </a:solidFill>
              </a:rPr>
              <a:t>: </a:t>
            </a:r>
            <a:r>
              <a:rPr lang="pt-BR" sz="2800" dirty="0" smtClean="0"/>
              <a:t>é uma proposta concreta á situação de violência e desestruturação social á qual as pessoas privadas de liberdade são submetidas.  Ela possibilita que a pessoa seja novamente acolhida e aceita em seu meio social, familiar e comunitário.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b="1" dirty="0" smtClean="0">
                <a:solidFill>
                  <a:srgbClr val="C00000"/>
                </a:solidFill>
              </a:rPr>
              <a:t>Restaurar a pessoa significa: </a:t>
            </a:r>
            <a:r>
              <a:rPr lang="pt-BR" sz="2800" dirty="0" smtClean="0"/>
              <a:t>também restaurar as suas relações, consigo mesmo, com seus familiares, com sua comunidade e, principalmente, com a família da vitima.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949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188640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solidFill>
                  <a:srgbClr val="C00000"/>
                </a:solidFill>
              </a:rPr>
              <a:t>Nessa proposta de justiça</a:t>
            </a:r>
            <a:r>
              <a:rPr lang="pt-BR" sz="2800" dirty="0" smtClean="0"/>
              <a:t>, o ser humano passa a ser visto como uma pessoa que tem potencialidade e possibilidade de se restaurar, de se reconstruir, expressando sua dor e sentindo a dor da pessoa que agrediu, feriu.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b="1" dirty="0" smtClean="0">
                <a:solidFill>
                  <a:srgbClr val="C00000"/>
                </a:solidFill>
              </a:rPr>
              <a:t>Para superar a violência</a:t>
            </a:r>
            <a:r>
              <a:rPr lang="pt-BR" sz="2800" dirty="0" smtClean="0"/>
              <a:t>, é necessário denunciar e superar o modelo punitivo, opressor e violento do sistema penal brasileiro. Não é com violência que vamos superar, combater a violência, mas sim com justiça.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647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987824" y="372720"/>
            <a:ext cx="60486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solidFill>
                  <a:srgbClr val="C00000"/>
                </a:solidFill>
              </a:rPr>
              <a:t>Nós da PCr queremos</a:t>
            </a:r>
            <a:r>
              <a:rPr lang="pt-BR" sz="3600" dirty="0" smtClean="0">
                <a:solidFill>
                  <a:srgbClr val="C00000"/>
                </a:solidFill>
              </a:rPr>
              <a:t>, </a:t>
            </a:r>
            <a:r>
              <a:rPr lang="pt-BR" sz="3600" dirty="0" smtClean="0">
                <a:solidFill>
                  <a:srgbClr val="C00000"/>
                </a:solidFill>
              </a:rPr>
              <a:t> sonhamos </a:t>
            </a:r>
            <a:r>
              <a:rPr lang="pt-BR" sz="3600" dirty="0" smtClean="0">
                <a:solidFill>
                  <a:srgbClr val="C00000"/>
                </a:solidFill>
              </a:rPr>
              <a:t>e lutamos por </a:t>
            </a:r>
            <a:r>
              <a:rPr lang="pt-BR" sz="3600" dirty="0" smtClean="0">
                <a:solidFill>
                  <a:srgbClr val="C00000"/>
                </a:solidFill>
              </a:rPr>
              <a:t> </a:t>
            </a:r>
            <a:r>
              <a:rPr lang="pt-BR" sz="3600" dirty="0" smtClean="0">
                <a:solidFill>
                  <a:srgbClr val="C00000"/>
                </a:solidFill>
              </a:rPr>
              <a:t>um Brasil </a:t>
            </a:r>
            <a:r>
              <a:rPr lang="pt-BR" sz="3600" dirty="0" smtClean="0">
                <a:solidFill>
                  <a:srgbClr val="C00000"/>
                </a:solidFill>
              </a:rPr>
              <a:t>sem cárcere, com menos prisão, com  mais saúde e educação! por que não são as penas</a:t>
            </a:r>
            <a:endParaRPr lang="pt-BR" sz="3600" dirty="0">
              <a:solidFill>
                <a:srgbClr val="C0000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76672"/>
            <a:ext cx="2664296" cy="309634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611560" y="3740839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solidFill>
                  <a:srgbClr val="C00000"/>
                </a:solidFill>
              </a:rPr>
              <a:t>que </a:t>
            </a:r>
            <a:r>
              <a:rPr lang="pt-BR" sz="3600" dirty="0">
                <a:solidFill>
                  <a:srgbClr val="C00000"/>
                </a:solidFill>
              </a:rPr>
              <a:t>constroem cidadãos; mas sim a educação.</a:t>
            </a:r>
          </a:p>
        </p:txBody>
      </p:sp>
    </p:spTree>
    <p:extLst>
      <p:ext uri="{BB962C8B-B14F-4D97-AF65-F5344CB8AC3E}">
        <p14:creationId xmlns:p14="http://schemas.microsoft.com/office/powerpoint/2010/main" val="252780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67544" y="332656"/>
            <a:ext cx="82089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C00000"/>
                </a:solidFill>
              </a:rPr>
              <a:t>Fim </a:t>
            </a:r>
          </a:p>
          <a:p>
            <a:pPr algn="just"/>
            <a:r>
              <a:rPr lang="pt-BR" sz="2000" b="1" dirty="0" smtClean="0"/>
              <a:t>1. Para finalizar queremos contar o nosso e o sonho de Deus</a:t>
            </a:r>
          </a:p>
          <a:p>
            <a:pPr algn="just"/>
            <a:r>
              <a:rPr lang="pt-BR" sz="2000" b="1" dirty="0" smtClean="0"/>
              <a:t>Nossa alegria e saber que um dia todo este povo se libertará./</a:t>
            </a:r>
          </a:p>
          <a:p>
            <a:pPr algn="just"/>
            <a:r>
              <a:rPr lang="pt-BR" sz="2000" b="1" dirty="0" smtClean="0"/>
              <a:t>Pois Jesus Cristo é Senhor do mundo, nossa esperança realizará:/</a:t>
            </a:r>
          </a:p>
          <a:p>
            <a:pPr algn="just"/>
            <a:endParaRPr lang="pt-BR" sz="2000" b="1" dirty="0" smtClean="0"/>
          </a:p>
          <a:p>
            <a:pPr algn="just"/>
            <a:r>
              <a:rPr lang="pt-BR" sz="2000" b="1" dirty="0" smtClean="0"/>
              <a:t>2. Jesus manda libertar os pobres e ser Cristão e libertador.:/</a:t>
            </a:r>
          </a:p>
          <a:p>
            <a:pPr algn="just"/>
            <a:r>
              <a:rPr lang="pt-BR" sz="2000" b="1" dirty="0" smtClean="0"/>
              <a:t>Nascemos livres pra crescer na vida ñ para ser pobres e viver na dor:/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b="1" dirty="0" smtClean="0"/>
              <a:t>3. Vendo no mundo tanta coisa erada, a gente pensa em desanimar,:/ mas quem tem fé esta com Cristo tem esperança e força para lutar:/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82437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download I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720" y="2132856"/>
            <a:ext cx="5544616" cy="3888432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</p:spPr>
        <p:txBody>
          <a:bodyPr>
            <a:noAutofit/>
          </a:bodyPr>
          <a:lstStyle/>
          <a:p>
            <a:r>
              <a:rPr lang="pt-BR" sz="4800" dirty="0" smtClean="0"/>
              <a:t>O que as gerações futuras dirão sobre isso?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539248_11796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9752" y="2276872"/>
            <a:ext cx="5256584" cy="3744416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pt-BR" sz="3600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>Brasil ostenta o nada honroso 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quarto 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>lugar no ranking dos países com maior população carcerária no mundo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221365"/>
          </a:xfrm>
        </p:spPr>
        <p:txBody>
          <a:bodyPr>
            <a:normAutofit fontScale="92500"/>
          </a:bodyPr>
          <a:lstStyle/>
          <a:p>
            <a:endParaRPr lang="pt-BR" dirty="0"/>
          </a:p>
          <a:p>
            <a:pPr algn="just"/>
            <a:r>
              <a:rPr lang="pt-BR" sz="3600" dirty="0"/>
              <a:t>Entre 1992 e 2012, a população carcerária brasileira saltou de 114 mil para aproximadamente 550 mil pessoas presas: recrudescimento de 380% (DEPEN). No mesmo intervalo de tempo, a população brasileira cresceu 30% (IBGE).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8229600" cy="846158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 do encarceramento</a:t>
            </a:r>
            <a:endParaRPr lang="pt-B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27534"/>
            <a:ext cx="8229600" cy="4277730"/>
          </a:xfrm>
        </p:spPr>
        <p:txBody>
          <a:bodyPr>
            <a:noAutofit/>
          </a:bodyPr>
          <a:lstStyle/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Violação </a:t>
            </a:r>
            <a:r>
              <a:rPr lang="pt-BR" sz="3000" dirty="0">
                <a:latin typeface="Arial" pitchFamily="34" charset="0"/>
                <a:cs typeface="Arial" pitchFamily="34" charset="0"/>
              </a:rPr>
              <a:t>dos direitos mais básicos </a:t>
            </a: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Apenas </a:t>
            </a:r>
            <a:r>
              <a:rPr lang="pt-BR" sz="3000" dirty="0">
                <a:latin typeface="Arial" pitchFamily="34" charset="0"/>
                <a:cs typeface="Arial" pitchFamily="34" charset="0"/>
              </a:rPr>
              <a:t>10% têm acesso a alguma forma de educação;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Somente </a:t>
            </a:r>
            <a:r>
              <a:rPr lang="pt-BR" sz="3000" dirty="0">
                <a:latin typeface="Arial" pitchFamily="34" charset="0"/>
                <a:cs typeface="Arial" pitchFamily="34" charset="0"/>
              </a:rPr>
              <a:t>20% exercem atividade remunerada;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(quando saem do sistema ñ conseguem trabalho)</a:t>
            </a:r>
          </a:p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3000" dirty="0">
                <a:latin typeface="Arial" pitchFamily="34" charset="0"/>
                <a:cs typeface="Arial" pitchFamily="34" charset="0"/>
              </a:rPr>
              <a:t>serviço de saúde é manifestamente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frágil; </a:t>
            </a:r>
          </a:p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Torturas </a:t>
            </a:r>
            <a:r>
              <a:rPr lang="pt-BR" sz="30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maus-tratos;</a:t>
            </a:r>
          </a:p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A prisão não deveria passar da pessoa do preso.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42942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Degradação </a:t>
            </a:r>
            <a:r>
              <a:rPr lang="pt-B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sistema prisional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5000636"/>
            <a:ext cx="6758006" cy="1125527"/>
          </a:xfrm>
        </p:spPr>
        <p:txBody>
          <a:bodyPr>
            <a:normAutofit fontScale="85000" lnSpcReduction="10000"/>
          </a:bodyPr>
          <a:lstStyle/>
          <a:p>
            <a:endParaRPr lang="pt-BR" dirty="0"/>
          </a:p>
          <a:p>
            <a:r>
              <a:rPr lang="pt-BR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Jovens</a:t>
            </a:r>
            <a:r>
              <a:rPr lang="pt-BR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pobres, periféricas e pretas.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Perfil das pessoas presas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C:\Users\ramosaj\Desktop\Almir\Pastoral Carcerária\Fotos\images (2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291950">
            <a:off x="948131" y="1590132"/>
            <a:ext cx="3227637" cy="2822216"/>
          </a:xfrm>
          <a:prstGeom prst="rect">
            <a:avLst/>
          </a:prstGeom>
          <a:noFill/>
        </p:spPr>
      </p:pic>
      <p:pic>
        <p:nvPicPr>
          <p:cNvPr id="1029" name="Picture 5" descr="C:\Users\ramosaj\Desktop\Almir\Pastoral Carcerária\Fotos\images (2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338696">
            <a:off x="4971653" y="1779946"/>
            <a:ext cx="3234619" cy="2586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images (2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36218">
            <a:off x="2571736" y="2857496"/>
            <a:ext cx="4130711" cy="3094046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643074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seletividade penal tem ainda outro viés, mais grave e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mais violento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 criminalização das mulheres.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images (2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7744" y="3105135"/>
            <a:ext cx="4320480" cy="2628121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Muitas mulheres que são presas </a:t>
            </a:r>
            <a:r>
              <a:rPr lang="pt-BR" sz="3600" dirty="0"/>
              <a:t>durante a gravidez, ou perdem a criança por falta de cuidados médicos, ou dão à luz </a:t>
            </a:r>
            <a:r>
              <a:rPr lang="pt-BR" sz="3600" dirty="0" smtClean="0"/>
              <a:t>algemadas! (</a:t>
            </a:r>
            <a:r>
              <a:rPr lang="pt-BR" sz="2700" dirty="0" smtClean="0"/>
              <a:t>marido, fam</a:t>
            </a:r>
            <a:r>
              <a:rPr lang="pt-BR" sz="2700" dirty="0"/>
              <a:t>í</a:t>
            </a:r>
            <a:r>
              <a:rPr lang="pt-BR" sz="2700" dirty="0" smtClean="0"/>
              <a:t>lia abandona não visita</a:t>
            </a:r>
            <a:r>
              <a:rPr lang="pt-BR" sz="3100" dirty="0" smtClean="0"/>
              <a:t>)</a:t>
            </a:r>
            <a:endParaRPr lang="pt-BR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478</TotalTime>
  <Words>844</Words>
  <Application>Microsoft Office PowerPoint</Application>
  <PresentationFormat>Apresentação na tela (4:3)</PresentationFormat>
  <Paragraphs>77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Arial</vt:lpstr>
      <vt:lpstr>Lucida Sans Unicode</vt:lpstr>
      <vt:lpstr>Verdana</vt:lpstr>
      <vt:lpstr>Wingdings 2</vt:lpstr>
      <vt:lpstr>Wingdings 3</vt:lpstr>
      <vt:lpstr>Concurso</vt:lpstr>
      <vt:lpstr>   </vt:lpstr>
      <vt:lpstr>Apresentação do PowerPoint</vt:lpstr>
      <vt:lpstr>O que as gerações futuras dirão sobre isso?</vt:lpstr>
      <vt:lpstr>O Brasil ostenta o nada honroso quarto lugar no ranking dos países com maior população carcerária no mundo </vt:lpstr>
      <vt:lpstr>Número do encarceramento</vt:lpstr>
      <vt:lpstr>Degradação do sistema prisional </vt:lpstr>
      <vt:lpstr>Perfil das pessoas presas</vt:lpstr>
      <vt:lpstr>A seletividade penal tem ainda outro viés, mais grave e mais violento: a criminalização das mulheres. </vt:lpstr>
      <vt:lpstr>Muitas mulheres que são presas durante a gravidez, ou perdem a criança por falta de cuidados médicos, ou dão à luz algemadas! (marido, família abandona não visita)</vt:lpstr>
      <vt:lpstr>Apresentação do PowerPoint</vt:lpstr>
      <vt:lpstr>1 – Revogação do programa nacional de apoio ao sistema prisional e suspensão de qualquer verba voltada à construção de novas unidades prisionais.</vt:lpstr>
      <vt:lpstr> 2 – Construção de plano plurianual de redução da população prisional e dos Danos Causados pela Prisão </vt:lpstr>
      <vt:lpstr> 3 - Alterações legislativas para a máxima Limitação da aplicação de prisões cautelares</vt:lpstr>
      <vt:lpstr>4 – Contra a criminalização do Uso e Comércio de Drogas</vt:lpstr>
      <vt:lpstr>5 – Ampliação das Garantias na LEP</vt:lpstr>
      <vt:lpstr>6– Ainda no âmbito da LEP: Abertura do cárcere e criação de mecanismos de controle popular</vt:lpstr>
      <vt:lpstr>7 - Vedação à privatização do sistema prisional</vt:lpstr>
      <vt:lpstr> 9 – Prevenção e Combate à Tortura</vt:lpstr>
      <vt:lpstr> 9 - Desmilitarização das Polícias e da gestão pública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 NACIONAL  PELO  DESENCARCERAMENTO</dc:title>
  <dc:creator>Almir José de Ramos</dc:creator>
  <cp:lastModifiedBy>ADIR RODRIGUES</cp:lastModifiedBy>
  <cp:revision>48</cp:revision>
  <dcterms:created xsi:type="dcterms:W3CDTF">2016-08-26T16:57:48Z</dcterms:created>
  <dcterms:modified xsi:type="dcterms:W3CDTF">2017-12-02T03:00:00Z</dcterms:modified>
</cp:coreProperties>
</file>