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69" r:id="rId5"/>
    <p:sldId id="257" r:id="rId6"/>
    <p:sldId id="260" r:id="rId7"/>
    <p:sldId id="288" r:id="rId8"/>
    <p:sldId id="262" r:id="rId9"/>
    <p:sldId id="280" r:id="rId10"/>
    <p:sldId id="281" r:id="rId11"/>
    <p:sldId id="282" r:id="rId12"/>
    <p:sldId id="287" r:id="rId13"/>
    <p:sldId id="276" r:id="rId14"/>
    <p:sldId id="283" r:id="rId15"/>
    <p:sldId id="284" r:id="rId16"/>
    <p:sldId id="285" r:id="rId17"/>
    <p:sldId id="277" r:id="rId18"/>
    <p:sldId id="278" r:id="rId19"/>
    <p:sldId id="268" r:id="rId20"/>
    <p:sldId id="279" r:id="rId21"/>
    <p:sldId id="266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962E-2B89-4CAE-B00D-3F6A5FA805F2}" type="datetimeFigureOut">
              <a:rPr lang="pt-BR" smtClean="0"/>
              <a:pPr/>
              <a:t>30/10/2017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A96E128-3E86-4015-8477-33A5C954E7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962E-2B89-4CAE-B00D-3F6A5FA805F2}" type="datetimeFigureOut">
              <a:rPr lang="pt-BR" smtClean="0"/>
              <a:pPr/>
              <a:t>30/10/2017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E128-3E86-4015-8477-33A5C954E7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962E-2B89-4CAE-B00D-3F6A5FA805F2}" type="datetimeFigureOut">
              <a:rPr lang="pt-BR" smtClean="0"/>
              <a:pPr/>
              <a:t>30/10/2017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E128-3E86-4015-8477-33A5C954E7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962E-2B89-4CAE-B00D-3F6A5FA805F2}" type="datetimeFigureOut">
              <a:rPr lang="pt-BR" smtClean="0"/>
              <a:pPr/>
              <a:t>30/10/2017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E128-3E86-4015-8477-33A5C954E7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962E-2B89-4CAE-B00D-3F6A5FA805F2}" type="datetimeFigureOut">
              <a:rPr lang="pt-BR" smtClean="0"/>
              <a:pPr/>
              <a:t>30/10/2017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A96E128-3E86-4015-8477-33A5C954E7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962E-2B89-4CAE-B00D-3F6A5FA805F2}" type="datetimeFigureOut">
              <a:rPr lang="pt-BR" smtClean="0"/>
              <a:pPr/>
              <a:t>30/10/2017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E128-3E86-4015-8477-33A5C954E7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962E-2B89-4CAE-B00D-3F6A5FA805F2}" type="datetimeFigureOut">
              <a:rPr lang="pt-BR" smtClean="0"/>
              <a:pPr/>
              <a:t>30/10/2017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E128-3E86-4015-8477-33A5C954E7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962E-2B89-4CAE-B00D-3F6A5FA805F2}" type="datetimeFigureOut">
              <a:rPr lang="pt-BR" smtClean="0"/>
              <a:pPr/>
              <a:t>30/10/2017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E128-3E86-4015-8477-33A5C954E7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962E-2B89-4CAE-B00D-3F6A5FA805F2}" type="datetimeFigureOut">
              <a:rPr lang="pt-BR" smtClean="0"/>
              <a:pPr/>
              <a:t>30/10/2017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E128-3E86-4015-8477-33A5C954E7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962E-2B89-4CAE-B00D-3F6A5FA805F2}" type="datetimeFigureOut">
              <a:rPr lang="pt-BR" smtClean="0"/>
              <a:pPr/>
              <a:t>30/10/2017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E128-3E86-4015-8477-33A5C954E7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962E-2B89-4CAE-B00D-3F6A5FA805F2}" type="datetimeFigureOut">
              <a:rPr lang="pt-BR" smtClean="0"/>
              <a:pPr/>
              <a:t>30/10/2017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A96E128-3E86-4015-8477-33A5C954E7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B8962E-2B89-4CAE-B00D-3F6A5FA805F2}" type="datetimeFigureOut">
              <a:rPr lang="pt-BR" smtClean="0"/>
              <a:pPr/>
              <a:t>30/10/2017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A96E128-3E86-4015-8477-33A5C954E7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043608" y="3200400"/>
            <a:ext cx="6652592" cy="3180928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5200" b="1" dirty="0" smtClean="0">
                <a:solidFill>
                  <a:schemeClr val="tx1"/>
                </a:solidFill>
                <a:latin typeface="Bradley Hand ITC" pitchFamily="66" charset="0"/>
              </a:rPr>
              <a:t>Álcool e Outras Drogas</a:t>
            </a:r>
          </a:p>
          <a:p>
            <a:endParaRPr lang="pt-BR" sz="5200" dirty="0" smtClean="0"/>
          </a:p>
          <a:p>
            <a:r>
              <a:rPr lang="pt-BR" sz="5200" dirty="0" smtClean="0">
                <a:solidFill>
                  <a:schemeClr val="tx1"/>
                </a:solidFill>
                <a:latin typeface="Bradley Hand ITC" pitchFamily="66" charset="0"/>
              </a:rPr>
              <a:t>Ana Cristina </a:t>
            </a:r>
            <a:r>
              <a:rPr lang="pt-BR" sz="5200" dirty="0" err="1" smtClean="0">
                <a:solidFill>
                  <a:schemeClr val="tx1"/>
                </a:solidFill>
                <a:latin typeface="Bradley Hand ITC" pitchFamily="66" charset="0"/>
              </a:rPr>
              <a:t>Acorsi</a:t>
            </a:r>
            <a:endParaRPr lang="pt-BR" sz="5200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>
                <a:latin typeface="Bradley Hand ITC" pitchFamily="66" charset="0"/>
              </a:rPr>
              <a:t>Campanha da Fraternidade 2018 Fraternidade e Superação da Violência</a:t>
            </a:r>
            <a:endParaRPr lang="pt-BR" sz="3600" b="1" dirty="0">
              <a:latin typeface="Bradley Hand ITC" pitchFamily="66" charset="0"/>
            </a:endParaRPr>
          </a:p>
        </p:txBody>
      </p:sp>
      <p:pic>
        <p:nvPicPr>
          <p:cNvPr id="4" name="Imagem 3" descr="campanha-fraternidade-cnbb2-1200x762_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260648"/>
            <a:ext cx="1623641" cy="1031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pt-BR" b="1" dirty="0" smtClean="0">
                <a:latin typeface="Andalus" pitchFamily="18" charset="-78"/>
                <a:cs typeface="Andalus" pitchFamily="18" charset="-78"/>
              </a:rPr>
            </a:br>
            <a:r>
              <a:rPr lang="pt-BR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pt-BR" b="1" dirty="0" smtClean="0">
                <a:latin typeface="Andalus" pitchFamily="18" charset="-78"/>
                <a:cs typeface="Andalus" pitchFamily="18" charset="-78"/>
              </a:rPr>
            </a:br>
            <a:r>
              <a:rPr lang="pt-BR" b="1" dirty="0" smtClean="0">
                <a:latin typeface="Andalus" pitchFamily="18" charset="-78"/>
                <a:cs typeface="Andalus" pitchFamily="18" charset="-78"/>
              </a:rPr>
              <a:t>ECSTASY E CRISTAL</a:t>
            </a:r>
            <a:br>
              <a:rPr lang="pt-BR" b="1" dirty="0" smtClean="0">
                <a:latin typeface="Andalus" pitchFamily="18" charset="-78"/>
                <a:cs typeface="Andalus" pitchFamily="18" charset="-78"/>
              </a:rPr>
            </a:br>
            <a:endParaRPr lang="pt-BR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pt-BR" dirty="0" smtClean="0"/>
          </a:p>
        </p:txBody>
      </p:sp>
      <p:pic>
        <p:nvPicPr>
          <p:cNvPr id="5" name="Imagem 4" descr="crist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1484784"/>
            <a:ext cx="3240360" cy="4688180"/>
          </a:xfrm>
          <a:prstGeom prst="rect">
            <a:avLst/>
          </a:prstGeom>
        </p:spPr>
      </p:pic>
      <p:pic>
        <p:nvPicPr>
          <p:cNvPr id="6" name="Picture 2" descr="Resultado de imagem para ECSTASY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974" r="10489"/>
          <a:stretch/>
        </p:blipFill>
        <p:spPr bwMode="auto">
          <a:xfrm>
            <a:off x="752760" y="1412776"/>
            <a:ext cx="4354982" cy="48965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rogas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92696"/>
            <a:ext cx="8388932" cy="5760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na\Downloads\images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280920" cy="60486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smtClean="0"/>
              <a:t>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>
                <a:latin typeface="Andalus" pitchFamily="18" charset="-78"/>
                <a:cs typeface="Andalus" pitchFamily="18" charset="-78"/>
              </a:rPr>
              <a:t>Dados de uso de medicamentos no Brasil: </a:t>
            </a:r>
          </a:p>
          <a:p>
            <a:pPr algn="just"/>
            <a:r>
              <a:rPr lang="pt-BR" dirty="0" smtClean="0">
                <a:latin typeface="Andalus" pitchFamily="18" charset="-78"/>
                <a:cs typeface="Andalus" pitchFamily="18" charset="-78"/>
              </a:rPr>
              <a:t>Em 2006 o país ficou em primeiro lugar no ranking mundial em venda de substâncias anorexígenas (para perda de peso = anfetaminas).</a:t>
            </a:r>
          </a:p>
          <a:p>
            <a:pPr algn="just"/>
            <a:r>
              <a:rPr lang="pt-BR" dirty="0" smtClean="0">
                <a:latin typeface="Andalus" pitchFamily="18" charset="-78"/>
                <a:cs typeface="Andalus" pitchFamily="18" charset="-78"/>
              </a:rPr>
              <a:t>Segundo lugar na utilização de RITALINA, medicamento utilizado no transtorno de déficit de atenção e hiperatividade na infância (TDAH).</a:t>
            </a:r>
          </a:p>
          <a:p>
            <a:pPr algn="just"/>
            <a:r>
              <a:rPr lang="pt-BR" dirty="0" smtClean="0">
                <a:latin typeface="Andalus" pitchFamily="18" charset="-78"/>
                <a:cs typeface="Andalus" pitchFamily="18" charset="-78"/>
              </a:rPr>
              <a:t>Crescimento acentuado na venda de fármacos antidepressivos e ansiolíticos (aproximadamente 49% nos últimos quatro anos).</a:t>
            </a:r>
          </a:p>
          <a:p>
            <a:pPr algn="just"/>
            <a:r>
              <a:rPr lang="pt-BR" dirty="0" smtClean="0">
                <a:latin typeface="Andalus" pitchFamily="18" charset="-78"/>
                <a:cs typeface="Andalus" pitchFamily="18" charset="-78"/>
              </a:rPr>
              <a:t>Venda de aproximadamente 23 milhões de caixas de RIVOTRIL até julho de 2015.</a:t>
            </a:r>
            <a:endParaRPr lang="pt-BR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t-BR" b="1" dirty="0" smtClean="0">
                <a:solidFill>
                  <a:prstClr val="black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gency FB" panose="020B0503020202020204" pitchFamily="34" charset="0"/>
              </a:rPr>
              <a:t>PSICOFÁRMACOS</a:t>
            </a:r>
            <a:endParaRPr lang="pt-BR" dirty="0"/>
          </a:p>
        </p:txBody>
      </p:sp>
      <p:pic>
        <p:nvPicPr>
          <p:cNvPr id="4" name="Espaço Reservado para Conteúdo 3" descr="prozac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28800"/>
            <a:ext cx="3600400" cy="4320480"/>
          </a:xfrm>
        </p:spPr>
      </p:pic>
      <p:pic>
        <p:nvPicPr>
          <p:cNvPr id="7" name="Imagem 6" descr="rivotr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1628800"/>
            <a:ext cx="3960440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prstClr val="black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gency FB" panose="020B0503020202020204" pitchFamily="34" charset="0"/>
              </a:rPr>
              <a:t>PSICOFÁRMACOS</a:t>
            </a:r>
            <a:endParaRPr lang="pt-BR" dirty="0"/>
          </a:p>
        </p:txBody>
      </p:sp>
      <p:pic>
        <p:nvPicPr>
          <p:cNvPr id="4" name="Espaço Reservado para Conteúdo 3" descr="A CHARGE DA COMBINAÇÃO DE MEDICAMENTO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988840"/>
            <a:ext cx="2808312" cy="3842742"/>
          </a:xfrm>
          <a:prstGeom prst="rect">
            <a:avLst/>
          </a:prstGeom>
        </p:spPr>
      </p:pic>
      <p:pic>
        <p:nvPicPr>
          <p:cNvPr id="5" name="Imagem 4" descr="medicalização impac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2060848"/>
            <a:ext cx="4248472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manda Pirolli\Documents\Farmácia\7º Período - 2017-1\Projeto de TCC I\Orientadora - Ana Cristina - Pré projeto - Materiais\Projeto álcool e drogas\medicalizac3a7c3a3o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Amanda Pirolli\Documents\Farmácia\7º Período - 2017-1\Projeto de TCC I\Orientadora - Ana Cristina - Pré projeto - Materiais\Projeto álcool e drogas\crianca-medicamentos_120824_american_academy_of_pediatrics_aap_national_conference_and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174925"/>
            <a:ext cx="3672408" cy="2910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1043608" y="552473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6000" b="1" dirty="0" smtClean="0">
                <a:solidFill>
                  <a:prstClr val="black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gency FB" panose="020B0503020202020204" pitchFamily="34" charset="0"/>
              </a:rPr>
              <a:t>RITALINA</a:t>
            </a:r>
            <a:endParaRPr lang="pt-BR" sz="6000" b="1" dirty="0">
              <a:solidFill>
                <a:prstClr val="black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87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t-BR" b="1" dirty="0" smtClean="0">
                <a:solidFill>
                  <a:prstClr val="black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gency FB" panose="020B0503020202020204" pitchFamily="34" charset="0"/>
              </a:rPr>
              <a:t>Porque muitos buscam?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dirty="0" smtClean="0">
                <a:latin typeface="Andalus" pitchFamily="18" charset="-78"/>
                <a:cs typeface="Andalus" pitchFamily="18" charset="-78"/>
              </a:rPr>
              <a:t>O início do consumo de substâncias psicoativas pode ocorrer por diversos motivos como: </a:t>
            </a:r>
          </a:p>
          <a:p>
            <a:pPr algn="just"/>
            <a:r>
              <a:rPr lang="pt-BR" dirty="0" smtClean="0">
                <a:latin typeface="Andalus" pitchFamily="18" charset="-78"/>
                <a:cs typeface="Andalus" pitchFamily="18" charset="-78"/>
              </a:rPr>
              <a:t>sensação de prazer;</a:t>
            </a:r>
          </a:p>
          <a:p>
            <a:pPr algn="just"/>
            <a:r>
              <a:rPr lang="pt-BR" dirty="0" smtClean="0">
                <a:latin typeface="Andalus" pitchFamily="18" charset="-78"/>
                <a:cs typeface="Andalus" pitchFamily="18" charset="-78"/>
              </a:rPr>
              <a:t>curiosidade;</a:t>
            </a:r>
          </a:p>
          <a:p>
            <a:pPr algn="just"/>
            <a:r>
              <a:rPr lang="pt-BR" dirty="0" smtClean="0">
                <a:latin typeface="Andalus" pitchFamily="18" charset="-78"/>
                <a:cs typeface="Andalus" pitchFamily="18" charset="-78"/>
              </a:rPr>
              <a:t>alívio da dor e sofrimento, com o objetivo de vivenciar novas experiências; </a:t>
            </a:r>
          </a:p>
          <a:p>
            <a:pPr algn="just"/>
            <a:r>
              <a:rPr lang="pt-BR" dirty="0" smtClean="0">
                <a:latin typeface="Andalus" pitchFamily="18" charset="-78"/>
                <a:cs typeface="Andalus" pitchFamily="18" charset="-78"/>
              </a:rPr>
              <a:t>uma forma de escape ou fuga;</a:t>
            </a:r>
          </a:p>
          <a:p>
            <a:pPr algn="just"/>
            <a:r>
              <a:rPr lang="pt-BR" dirty="0" smtClean="0">
                <a:latin typeface="Andalus" pitchFamily="18" charset="-78"/>
                <a:cs typeface="Andalus" pitchFamily="18" charset="-78"/>
              </a:rPr>
              <a:t>busca para suprir o vazio presente no cotidiano.</a:t>
            </a:r>
          </a:p>
          <a:p>
            <a:pPr algn="just"/>
            <a:endParaRPr lang="pt-BR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úvi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780928"/>
            <a:ext cx="6357110" cy="3888432"/>
          </a:xfrm>
          <a:prstGeom prst="rect">
            <a:avLst/>
          </a:prstGeom>
        </p:spPr>
      </p:pic>
      <p:pic>
        <p:nvPicPr>
          <p:cNvPr id="5" name="Imagem 4" descr="bully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04664"/>
            <a:ext cx="2897882" cy="2016224"/>
          </a:xfrm>
          <a:prstGeom prst="rect">
            <a:avLst/>
          </a:prstGeom>
        </p:spPr>
      </p:pic>
      <p:pic>
        <p:nvPicPr>
          <p:cNvPr id="6" name="Imagem 5" descr="model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3501008"/>
            <a:ext cx="1781175" cy="2571750"/>
          </a:xfrm>
          <a:prstGeom prst="rect">
            <a:avLst/>
          </a:prstGeom>
        </p:spPr>
      </p:pic>
      <p:pic>
        <p:nvPicPr>
          <p:cNvPr id="7" name="Imagem 6" descr="tecnologi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95936" y="548680"/>
            <a:ext cx="2057400" cy="2057400"/>
          </a:xfrm>
          <a:prstGeom prst="rect">
            <a:avLst/>
          </a:prstGeom>
        </p:spPr>
      </p:pic>
      <p:pic>
        <p:nvPicPr>
          <p:cNvPr id="8" name="Imagem 7" descr="diplom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00192" y="908720"/>
            <a:ext cx="2491063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346050"/>
          </a:xfrm>
        </p:spPr>
        <p:txBody>
          <a:bodyPr>
            <a:normAutofit fontScale="90000"/>
          </a:bodyPr>
          <a:lstStyle/>
          <a:p>
            <a:pPr algn="ctr"/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3200" dirty="0" smtClean="0"/>
              <a:t>O próprio Jesus viveu em tempos de violência. </a:t>
            </a:r>
            <a:endParaRPr lang="pt-BR" sz="3200" i="1" dirty="0"/>
          </a:p>
        </p:txBody>
      </p:sp>
      <p:pic>
        <p:nvPicPr>
          <p:cNvPr id="4" name="Imagem 3" descr="Jesus_Fa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5" y="2060848"/>
            <a:ext cx="6552729" cy="46351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2833" y="476672"/>
            <a:ext cx="62960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988840"/>
            <a:ext cx="6381750" cy="4248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80089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t-BR" sz="2800" dirty="0" smtClean="0"/>
              <a:t>Ensinou que o verdadeiro campo de batalha, onde se defrontam a violência e a paz, é o coração humano: </a:t>
            </a:r>
          </a:p>
          <a:p>
            <a:pPr>
              <a:buNone/>
            </a:pPr>
            <a:r>
              <a:rPr lang="pt-BR" sz="2800" dirty="0" smtClean="0"/>
              <a:t>  “Porque é do interior do coração dos homens que saem os maus pensamentos (Marcos 7, 21)”.</a:t>
            </a:r>
          </a:p>
          <a:p>
            <a:pPr>
              <a:buNone/>
            </a:pPr>
            <a:endParaRPr lang="pt-BR" sz="2800" i="1" dirty="0" smtClean="0"/>
          </a:p>
          <a:p>
            <a:pPr>
              <a:buNone/>
            </a:pPr>
            <a:endParaRPr lang="pt-BR" sz="2800" i="1" dirty="0" smtClean="0"/>
          </a:p>
          <a:p>
            <a:endParaRPr lang="pt-BR" dirty="0"/>
          </a:p>
        </p:txBody>
      </p:sp>
      <p:pic>
        <p:nvPicPr>
          <p:cNvPr id="4" name="Imagem 3" descr="dia_mundial_coracao_01SM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3645024"/>
            <a:ext cx="6120680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DIEHL, Alessandra. </a:t>
            </a:r>
            <a:r>
              <a:rPr lang="pt-BR" dirty="0" err="1" smtClean="0"/>
              <a:t>et</a:t>
            </a:r>
            <a:r>
              <a:rPr lang="pt-BR" dirty="0" smtClean="0"/>
              <a:t> al. </a:t>
            </a:r>
            <a:r>
              <a:rPr lang="pt-BR" b="1" dirty="0" smtClean="0"/>
              <a:t>Dependência química: </a:t>
            </a:r>
            <a:r>
              <a:rPr lang="pt-BR" dirty="0" smtClean="0"/>
              <a:t>prevenção, tratamento e políticas públicas. Porto Alegre: </a:t>
            </a:r>
            <a:r>
              <a:rPr lang="pt-BR" dirty="0" err="1" smtClean="0"/>
              <a:t>Artmed</a:t>
            </a:r>
            <a:r>
              <a:rPr lang="pt-BR" dirty="0" smtClean="0"/>
              <a:t>, 2011.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en-US" dirty="0" smtClean="0"/>
              <a:t>INSTITUTO BRASILEIRO DE GEOGRAFIA E ESTATÍSTICA </a:t>
            </a:r>
          </a:p>
          <a:p>
            <a:pPr>
              <a:buNone/>
            </a:pPr>
            <a:r>
              <a:rPr lang="en-US" dirty="0" smtClean="0"/>
              <a:t>(IBGE). </a:t>
            </a:r>
            <a:r>
              <a:rPr lang="en-US" dirty="0" err="1" smtClean="0"/>
              <a:t>Pesquisa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r>
              <a:rPr lang="en-US" dirty="0" smtClean="0"/>
              <a:t> de </a:t>
            </a:r>
            <a:r>
              <a:rPr lang="en-US" dirty="0" err="1" smtClean="0"/>
              <a:t>Saúde</a:t>
            </a:r>
            <a:r>
              <a:rPr lang="en-US" dirty="0" smtClean="0"/>
              <a:t> do </a:t>
            </a:r>
            <a:r>
              <a:rPr lang="en-US" dirty="0" err="1" smtClean="0"/>
              <a:t>Escolar</a:t>
            </a:r>
            <a:r>
              <a:rPr lang="en-US" dirty="0" smtClean="0"/>
              <a:t>, 2016.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ORGANIZAÇÃO MUNDIAL DA SAÚDE (OMS). </a:t>
            </a:r>
            <a:r>
              <a:rPr lang="en-US" i="1" dirty="0" smtClean="0"/>
              <a:t>Global status report on alcohol and health</a:t>
            </a:r>
            <a:r>
              <a:rPr lang="en-US" dirty="0" smtClean="0"/>
              <a:t> – 2014 ed.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pt-BR" b="1" dirty="0" smtClean="0"/>
          </a:p>
          <a:p>
            <a:pPr algn="just">
              <a:buNone/>
            </a:pP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83568" y="1833924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Droga é qualquer substância, natural ou sintética que, introduzida no organismo modifica suas funções, provocando mudanças fisiológicas e/ou comportamentais em um ser vivo.</a:t>
            </a:r>
            <a:endParaRPr lang="pt-BR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588224" y="471858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</a:t>
            </a:r>
            <a:r>
              <a:rPr lang="pt-B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(cocaína e maconha)</a:t>
            </a:r>
            <a:endParaRPr lang="pt-BR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979712" y="692696"/>
            <a:ext cx="5472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4000" b="1" dirty="0">
                <a:solidFill>
                  <a:prstClr val="black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gency FB" panose="020B0503020202020204" pitchFamily="34" charset="0"/>
              </a:rPr>
              <a:t>O QUE SÃO DROGAS?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699980" y="1700808"/>
            <a:ext cx="7992888" cy="1899794"/>
          </a:xfrm>
          <a:prstGeom prst="round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339734" y="3789040"/>
            <a:ext cx="2113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</a:rPr>
              <a:t>LÍCITA:</a:t>
            </a:r>
            <a:endParaRPr lang="pt-BR" sz="5400" b="1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328587" y="3814818"/>
            <a:ext cx="2297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</a:rPr>
              <a:t>ILÍCITA:</a:t>
            </a:r>
            <a:endParaRPr lang="pt-BR" sz="5400" b="1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39734" y="4718585"/>
            <a:ext cx="2716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(álcool, cigarro e medicamentos) 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31310" y="4476750"/>
            <a:ext cx="3810000" cy="2095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33243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endParaRPr lang="pt-BR" dirty="0" smtClean="0"/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ndalus" pitchFamily="18" charset="-78"/>
                <a:cs typeface="Andalus" pitchFamily="18" charset="-78"/>
              </a:rPr>
              <a:t>A dependência química e a oferta atrativa de novas substâncias e drogas vem se tornando uma preocupação e uma realidade cada vez mais presentes para a sociedade como um todo. 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ndalus" pitchFamily="18" charset="-78"/>
                <a:cs typeface="Andalus" pitchFamily="18" charset="-78"/>
              </a:rPr>
              <a:t>Impacto social, econômico, familiar e de saúde.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ndalus" pitchFamily="18" charset="-78"/>
                <a:cs typeface="Andalus" pitchFamily="18" charset="-78"/>
              </a:rPr>
              <a:t>O sofrimento, além da violência gerados são imensuráveis.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ndalus" pitchFamily="18" charset="-78"/>
                <a:cs typeface="Andalus" pitchFamily="18" charset="-78"/>
              </a:rPr>
              <a:t>Dados brasileiros apontam que 45% dos casos de violência doméstica estão relacionados ao consumo de álcool .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ndalus" pitchFamily="18" charset="-78"/>
                <a:cs typeface="Andalus" pitchFamily="18" charset="-78"/>
              </a:rPr>
              <a:t>Há no país mais de 600 mil usuários de </a:t>
            </a:r>
            <a:r>
              <a:rPr lang="pt-BR" i="1" dirty="0" err="1" smtClean="0">
                <a:latin typeface="Andalus" pitchFamily="18" charset="-78"/>
                <a:cs typeface="Andalus" pitchFamily="18" charset="-78"/>
              </a:rPr>
              <a:t>crack</a:t>
            </a:r>
            <a:r>
              <a:rPr lang="pt-BR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ndalus" pitchFamily="18" charset="-78"/>
                <a:cs typeface="Andalus" pitchFamily="18" charset="-78"/>
              </a:rPr>
              <a:t>A </a:t>
            </a:r>
            <a:r>
              <a:rPr lang="pt-BR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droga </a:t>
            </a:r>
            <a:r>
              <a:rPr lang="pt-BR" dirty="0" smtClean="0">
                <a:latin typeface="Andalus" pitchFamily="18" charset="-78"/>
                <a:cs typeface="Andalus" pitchFamily="18" charset="-78"/>
              </a:rPr>
              <a:t>é apenas um dos fatores do tripé que leva à dependência. Os outros dois incluem o </a:t>
            </a:r>
            <a:r>
              <a:rPr lang="pt-BR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indivíduo</a:t>
            </a:r>
            <a:r>
              <a:rPr lang="pt-BR" dirty="0" smtClean="0">
                <a:latin typeface="Andalus" pitchFamily="18" charset="-78"/>
                <a:cs typeface="Andalus" pitchFamily="18" charset="-78"/>
              </a:rPr>
              <a:t> e a </a:t>
            </a:r>
            <a:r>
              <a:rPr lang="pt-BR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sociedade</a:t>
            </a:r>
            <a:r>
              <a:rPr lang="pt-BR" dirty="0" smtClean="0">
                <a:latin typeface="Andalus" pitchFamily="18" charset="-78"/>
                <a:cs typeface="Andalus" pitchFamily="18" charset="-78"/>
              </a:rPr>
              <a:t>, na qual droga e indivíduo se encontram (DIEHL </a:t>
            </a:r>
            <a:r>
              <a:rPr lang="pt-BR" dirty="0" err="1" smtClean="0">
                <a:latin typeface="Andalus" pitchFamily="18" charset="-78"/>
                <a:cs typeface="Andalus" pitchFamily="18" charset="-78"/>
              </a:rPr>
              <a:t>et</a:t>
            </a:r>
            <a:r>
              <a:rPr lang="pt-BR" dirty="0" smtClean="0">
                <a:latin typeface="Andalus" pitchFamily="18" charset="-78"/>
                <a:cs typeface="Andalus" pitchFamily="18" charset="-78"/>
              </a:rPr>
              <a:t> al., 2011).</a:t>
            </a:r>
            <a:endParaRPr lang="pt-BR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PROBLEMA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1268760"/>
            <a:ext cx="7859216" cy="4751040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pt-BR" sz="2400" dirty="0" smtClean="0"/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ndalus" pitchFamily="18" charset="-78"/>
                <a:cs typeface="Andalus" pitchFamily="18" charset="-78"/>
              </a:rPr>
              <a:t>O </a:t>
            </a:r>
            <a:r>
              <a:rPr lang="pt-BR" sz="2400" dirty="0">
                <a:latin typeface="Andalus" pitchFamily="18" charset="-78"/>
                <a:cs typeface="Andalus" pitchFamily="18" charset="-78"/>
              </a:rPr>
              <a:t>uso nocivo do álcool é um dos fatores de risco de maior impacto para a morbidade, mortalidade e incapacidades em todo o mundo, e parece estar relacionado a 3,3 milhões de mortes a cada </a:t>
            </a:r>
            <a:r>
              <a:rPr lang="pt-BR" sz="2400" dirty="0" smtClean="0">
                <a:latin typeface="Andalus" pitchFamily="18" charset="-78"/>
                <a:cs typeface="Andalus" pitchFamily="18" charset="-78"/>
              </a:rPr>
              <a:t>ano (OMS,2016).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ndalus" pitchFamily="18" charset="-78"/>
                <a:cs typeface="Andalus" pitchFamily="18" charset="-78"/>
              </a:rPr>
              <a:t>Também está associado a situações de violência (doméstica, sexual, homicídio, suicídio e assaltos), traumas e acidentes de trânsito (DIEHL </a:t>
            </a:r>
            <a:r>
              <a:rPr lang="pt-BR" sz="2400" dirty="0" err="1" smtClean="0">
                <a:latin typeface="Andalus" pitchFamily="18" charset="-78"/>
                <a:cs typeface="Andalus" pitchFamily="18" charset="-78"/>
              </a:rPr>
              <a:t>et</a:t>
            </a:r>
            <a:r>
              <a:rPr lang="pt-BR" sz="2400" dirty="0" smtClean="0">
                <a:latin typeface="Andalus" pitchFamily="18" charset="-78"/>
                <a:cs typeface="Andalus" pitchFamily="18" charset="-78"/>
              </a:rPr>
              <a:t> al., 2011).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>
                <a:latin typeface="Andalus" pitchFamily="18" charset="-78"/>
                <a:cs typeface="Andalus" pitchFamily="18" charset="-78"/>
              </a:rPr>
              <a:t>Estados da Região Sul estão entre os que registraram maior índice de consumo de álcool </a:t>
            </a:r>
            <a:r>
              <a:rPr lang="pt-BR" sz="2400" dirty="0" smtClean="0">
                <a:latin typeface="Andalus" pitchFamily="18" charset="-78"/>
                <a:cs typeface="Andalus" pitchFamily="18" charset="-78"/>
              </a:rPr>
              <a:t>- </a:t>
            </a:r>
            <a:r>
              <a:rPr lang="pt-BR" sz="2400" dirty="0">
                <a:latin typeface="Andalus" pitchFamily="18" charset="-78"/>
                <a:cs typeface="Andalus" pitchFamily="18" charset="-78"/>
              </a:rPr>
              <a:t>Rio Grande do Sul, 34%, e </a:t>
            </a:r>
            <a:r>
              <a:rPr lang="pt-BR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Santa Catarina, 33,8%, </a:t>
            </a:r>
            <a:r>
              <a:rPr lang="pt-BR" sz="2400" dirty="0">
                <a:latin typeface="Andalus" pitchFamily="18" charset="-78"/>
                <a:cs typeface="Andalus" pitchFamily="18" charset="-78"/>
              </a:rPr>
              <a:t>seguidos de Mato Grosso do Sul (31,2%) e Paraná (30,2</a:t>
            </a:r>
            <a:r>
              <a:rPr lang="pt-BR" sz="2400" dirty="0" smtClean="0">
                <a:latin typeface="Andalus" pitchFamily="18" charset="-78"/>
                <a:cs typeface="Andalus" pitchFamily="18" charset="-78"/>
              </a:rPr>
              <a:t>%) (IBGE, 2016).</a:t>
            </a:r>
            <a:endParaRPr lang="pt-BR" sz="24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endParaRPr lang="pt-BR" dirty="0" smtClean="0"/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ndalus" pitchFamily="18" charset="-78"/>
                <a:cs typeface="Andalus" pitchFamily="18" charset="-78"/>
              </a:rPr>
              <a:t>O </a:t>
            </a:r>
            <a:r>
              <a:rPr lang="pt-BR" dirty="0">
                <a:latin typeface="Andalus" pitchFamily="18" charset="-78"/>
                <a:cs typeface="Andalus" pitchFamily="18" charset="-78"/>
              </a:rPr>
              <a:t>alcoolismo “ou a Síndrome de Dependência de Álcool”, é considerado um grave problema de saúde pública, sendo elencado como um dos transtornos mentais mais comuns e prevalentes na sociedade moderna, especialmente entre usuários do sexo </a:t>
            </a:r>
            <a:r>
              <a:rPr lang="pt-BR" dirty="0" smtClean="0">
                <a:latin typeface="Andalus" pitchFamily="18" charset="-78"/>
                <a:cs typeface="Andalus" pitchFamily="18" charset="-78"/>
              </a:rPr>
              <a:t>masculino.</a:t>
            </a:r>
          </a:p>
          <a:p>
            <a:pPr algn="just">
              <a:buFont typeface="Wingdings" pitchFamily="2" charset="2"/>
              <a:buChar char="Ø"/>
            </a:pPr>
            <a:endParaRPr lang="pt-BR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ndalus" pitchFamily="18" charset="-78"/>
                <a:cs typeface="Andalus" pitchFamily="18" charset="-78"/>
              </a:rPr>
              <a:t>É </a:t>
            </a:r>
            <a:r>
              <a:rPr lang="pt-BR" dirty="0">
                <a:latin typeface="Andalus" pitchFamily="18" charset="-78"/>
                <a:cs typeface="Andalus" pitchFamily="18" charset="-78"/>
              </a:rPr>
              <a:t>uma patologia de caráter crônico, envolvendo muitas recaídas e que causa incontáveis prejuízos clínicos, trabalhistas, econômicos, sociais e </a:t>
            </a:r>
            <a:r>
              <a:rPr lang="pt-BR" dirty="0" smtClean="0">
                <a:latin typeface="Andalus" pitchFamily="18" charset="-78"/>
                <a:cs typeface="Andalus" pitchFamily="18" charset="-78"/>
              </a:rPr>
              <a:t>familiares.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Font typeface="Wingdings" pitchFamily="2" charset="2"/>
              <a:buChar char="ü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na\Downloads\images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136904" cy="61926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endParaRPr lang="pt-BR" dirty="0" smtClean="0"/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ndalus" pitchFamily="18" charset="-78"/>
                <a:cs typeface="Andalus" pitchFamily="18" charset="-78"/>
              </a:rPr>
              <a:t>O homem é mais vulnerável à violência, seja como autor, seja como vítima.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ndalus" pitchFamily="18" charset="-78"/>
                <a:cs typeface="Andalus" pitchFamily="18" charset="-78"/>
              </a:rPr>
              <a:t>Os homens adolescentes e jovens são os que mais sofrem lesões e traumas devido a agressões.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ndalus" pitchFamily="18" charset="-78"/>
                <a:cs typeface="Andalus" pitchFamily="18" charset="-78"/>
              </a:rPr>
              <a:t>As agressões sofridas são mais graves e demandam maior tempo de internação, em relação à sofrida pelas mulheres.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ndalus" pitchFamily="18" charset="-78"/>
                <a:cs typeface="Andalus" pitchFamily="18" charset="-78"/>
              </a:rPr>
              <a:t> A agressividade está biologicamente associada ao sexo masculino e, em grande parte, vinculada ao uso abusivo de álcool, de drogas ilícitas e ao acesso as armas de fogo.</a:t>
            </a:r>
          </a:p>
          <a:p>
            <a:pPr>
              <a:buFont typeface="Wingdings" pitchFamily="2" charset="2"/>
              <a:buChar char="Ø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rogas-pos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1" y="764704"/>
            <a:ext cx="3888431" cy="5760640"/>
          </a:xfrm>
          <a:prstGeom prst="rect">
            <a:avLst/>
          </a:prstGeom>
        </p:spPr>
      </p:pic>
      <p:pic>
        <p:nvPicPr>
          <p:cNvPr id="5" name="Imagem 4" descr="ar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836712"/>
            <a:ext cx="3672408" cy="5544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717</Words>
  <Application>Microsoft Office PowerPoint</Application>
  <PresentationFormat>Apresentação na tela (4:3)</PresentationFormat>
  <Paragraphs>68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Patrimônio Líquido</vt:lpstr>
      <vt:lpstr>Campanha da Fraternidade 2018 Fraternidade e Superação da Violência</vt:lpstr>
      <vt:lpstr>Slide 2</vt:lpstr>
      <vt:lpstr>Slide 3</vt:lpstr>
      <vt:lpstr>PROBLEMA</vt:lpstr>
      <vt:lpstr>PROBLEMA</vt:lpstr>
      <vt:lpstr>PROBLEMA</vt:lpstr>
      <vt:lpstr>Slide 7</vt:lpstr>
      <vt:lpstr>PROBLEMA</vt:lpstr>
      <vt:lpstr>Slide 9</vt:lpstr>
      <vt:lpstr>  ECSTASY E CRISTAL </vt:lpstr>
      <vt:lpstr>Slide 11</vt:lpstr>
      <vt:lpstr>Slide 12</vt:lpstr>
      <vt:lpstr>PROBLEMA</vt:lpstr>
      <vt:lpstr>PSICOFÁRMACOS</vt:lpstr>
      <vt:lpstr>PSICOFÁRMACOS</vt:lpstr>
      <vt:lpstr>Slide 16</vt:lpstr>
      <vt:lpstr>Porque muitos buscam?</vt:lpstr>
      <vt:lpstr>Slide 18</vt:lpstr>
      <vt:lpstr>Slide 19</vt:lpstr>
      <vt:lpstr>Slide 20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Álcool e Outras Drogas</dc:title>
  <dc:creator>ana</dc:creator>
  <cp:lastModifiedBy>ana</cp:lastModifiedBy>
  <cp:revision>44</cp:revision>
  <dcterms:created xsi:type="dcterms:W3CDTF">2017-03-15T17:25:45Z</dcterms:created>
  <dcterms:modified xsi:type="dcterms:W3CDTF">2017-10-30T18:15:35Z</dcterms:modified>
</cp:coreProperties>
</file>