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4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F235F-3596-4433-A3E0-728FA7B265D1}" type="datetimeFigureOut">
              <a:rPr lang="pt-BR" smtClean="0"/>
              <a:t>04/09/2019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F1ED6-04DE-4168-989F-C5F2629F55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7517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716973" y="1267690"/>
            <a:ext cx="10546772" cy="862445"/>
          </a:xfrm>
        </p:spPr>
        <p:txBody>
          <a:bodyPr>
            <a:noAutofit/>
          </a:bodyPr>
          <a:lstStyle/>
          <a:p>
            <a:r>
              <a:rPr lang="pt-BR" sz="3600" b="1" dirty="0"/>
              <a:t>IV CONGRESSO VOCACIONAL DO BRASIL</a:t>
            </a:r>
            <a:r>
              <a:rPr lang="pt-BR" sz="3600" dirty="0"/>
              <a:t/>
            </a:r>
            <a:br>
              <a:rPr lang="pt-BR" sz="3600" dirty="0"/>
            </a:br>
            <a:r>
              <a:rPr lang="pt-BR" sz="3600" b="1" dirty="0"/>
              <a:t>VOCAÇÃO E DISCERNIMENTO</a:t>
            </a:r>
            <a:r>
              <a:rPr lang="pt-BR" sz="3600" dirty="0"/>
              <a:t/>
            </a:r>
            <a:br>
              <a:rPr lang="pt-BR" sz="3600" dirty="0"/>
            </a:br>
            <a:r>
              <a:rPr lang="pt-BR" sz="3600" b="1" dirty="0"/>
              <a:t> “Mostra-me, Senhor, os teus caminhos” (</a:t>
            </a:r>
            <a:r>
              <a:rPr lang="pt-BR" sz="3600" b="1" dirty="0" err="1"/>
              <a:t>Sl</a:t>
            </a:r>
            <a:r>
              <a:rPr lang="pt-BR" sz="3600" b="1" dirty="0"/>
              <a:t> 25,4)</a:t>
            </a:r>
            <a:r>
              <a:rPr lang="pt-BR" sz="3600" dirty="0"/>
              <a:t/>
            </a:r>
            <a:br>
              <a:rPr lang="pt-BR" sz="3600" dirty="0"/>
            </a:b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t-BR" sz="3600" dirty="0" smtClean="0"/>
              <a:t>A CAMINHADA VOCACIONAL DA IGREJA DO BRASIL</a:t>
            </a:r>
          </a:p>
          <a:p>
            <a:r>
              <a:rPr lang="pt-BR" sz="3600" dirty="0" smtClean="0"/>
              <a:t>EVENTOS E ELEMENTOS SIGNIFICATIVOS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6181343" y="2560319"/>
            <a:ext cx="5311001" cy="3622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600" dirty="0" smtClean="0"/>
              <a:t>estudar</a:t>
            </a:r>
            <a:r>
              <a:rPr lang="pt-BR" sz="3600" dirty="0"/>
              <a:t>, refletir, rezar e dialogar </a:t>
            </a:r>
            <a:endParaRPr lang="pt-BR" sz="3600" dirty="0" smtClean="0"/>
          </a:p>
          <a:p>
            <a:pPr marL="0" indent="0">
              <a:buNone/>
            </a:pPr>
            <a:r>
              <a:rPr lang="pt-BR" sz="3600" dirty="0" smtClean="0"/>
              <a:t>traçar </a:t>
            </a:r>
            <a:r>
              <a:rPr lang="pt-BR" sz="3600" dirty="0"/>
              <a:t>linhas comuns de </a:t>
            </a:r>
            <a:r>
              <a:rPr lang="pt-BR" sz="3600" dirty="0" smtClean="0"/>
              <a:t>ação</a:t>
            </a:r>
          </a:p>
          <a:p>
            <a:pPr marL="0" indent="0">
              <a:buNone/>
            </a:pPr>
            <a:r>
              <a:rPr lang="pt-BR" sz="3600" dirty="0" smtClean="0"/>
              <a:t>caminho </a:t>
            </a:r>
            <a:r>
              <a:rPr lang="pt-BR" sz="3600" dirty="0"/>
              <a:t>de discernimento </a:t>
            </a:r>
            <a:r>
              <a:rPr lang="pt-BR" sz="3600" dirty="0" smtClean="0"/>
              <a:t>vocacional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19765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8448" y="976747"/>
            <a:ext cx="10176163" cy="1028699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IV CONGRESSO VOCACIONAL</a:t>
            </a:r>
            <a:br>
              <a:rPr lang="pt-BR" dirty="0" smtClean="0"/>
            </a:br>
            <a:r>
              <a:rPr lang="pt-BR" dirty="0" smtClean="0"/>
              <a:t>NOVO DINAMISMO E FORÇAS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79318" y="2473037"/>
            <a:ext cx="5402025" cy="3616035"/>
          </a:xfrm>
        </p:spPr>
        <p:txBody>
          <a:bodyPr>
            <a:noAutofit/>
          </a:bodyPr>
          <a:lstStyle/>
          <a:p>
            <a:r>
              <a:rPr lang="pt-BR" sz="3600" dirty="0" smtClean="0"/>
              <a:t>Renovação pastoral (a partir </a:t>
            </a:r>
            <a:r>
              <a:rPr lang="pt-BR" sz="3600" dirty="0"/>
              <a:t>de </a:t>
            </a:r>
            <a:r>
              <a:rPr lang="pt-BR" sz="3600" dirty="0" smtClean="0"/>
              <a:t>1978,  Puebla)</a:t>
            </a:r>
          </a:p>
          <a:p>
            <a:r>
              <a:rPr lang="pt-BR" sz="3600" dirty="0"/>
              <a:t>E</a:t>
            </a:r>
            <a:r>
              <a:rPr lang="pt-BR" sz="3600" dirty="0" smtClean="0"/>
              <a:t>clesiologia </a:t>
            </a:r>
            <a:r>
              <a:rPr lang="pt-BR" sz="3600" dirty="0"/>
              <a:t>de comunhão e </a:t>
            </a:r>
            <a:r>
              <a:rPr lang="pt-BR" sz="3600" dirty="0" smtClean="0"/>
              <a:t>participação</a:t>
            </a:r>
          </a:p>
          <a:p>
            <a:r>
              <a:rPr lang="pt-BR" sz="3600" dirty="0" smtClean="0"/>
              <a:t>Melhor e ativa organização   </a:t>
            </a:r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1343" y="2560319"/>
            <a:ext cx="5293268" cy="3715789"/>
          </a:xfrm>
        </p:spPr>
        <p:txBody>
          <a:bodyPr>
            <a:normAutofit fontScale="55000" lnSpcReduction="20000"/>
          </a:bodyPr>
          <a:lstStyle/>
          <a:p>
            <a:r>
              <a:rPr lang="pt-BR" sz="6500" dirty="0" smtClean="0"/>
              <a:t>Renovação </a:t>
            </a:r>
            <a:r>
              <a:rPr lang="pt-BR" sz="6500" dirty="0"/>
              <a:t>e </a:t>
            </a:r>
            <a:r>
              <a:rPr lang="pt-BR" sz="6500" dirty="0" smtClean="0"/>
              <a:t>incremento </a:t>
            </a:r>
            <a:r>
              <a:rPr lang="pt-BR" sz="6500" dirty="0"/>
              <a:t>de uma nova </a:t>
            </a:r>
            <a:r>
              <a:rPr lang="pt-BR" sz="6500" dirty="0" smtClean="0"/>
              <a:t>Animação Vocacional </a:t>
            </a:r>
            <a:r>
              <a:rPr lang="pt-BR" sz="6500" dirty="0" smtClean="0"/>
              <a:t>(1981) </a:t>
            </a:r>
          </a:p>
          <a:p>
            <a:r>
              <a:rPr lang="pt-BR" sz="6500" dirty="0" smtClean="0"/>
              <a:t>Guia Pedagógico de PV</a:t>
            </a:r>
          </a:p>
          <a:p>
            <a:r>
              <a:rPr lang="pt-BR" sz="6500" dirty="0" smtClean="0"/>
              <a:t>1983, Ano </a:t>
            </a:r>
            <a:r>
              <a:rPr lang="pt-BR" sz="6500" dirty="0"/>
              <a:t>Vocacional </a:t>
            </a:r>
            <a:endParaRPr lang="pt-BR" sz="6500" dirty="0" smtClean="0"/>
          </a:p>
          <a:p>
            <a:r>
              <a:rPr lang="pt-BR" sz="6500" dirty="0" smtClean="0"/>
              <a:t>Agosto, mês </a:t>
            </a:r>
            <a:r>
              <a:rPr lang="pt-BR" sz="6500" dirty="0"/>
              <a:t>vocacional.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551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2445" y="592282"/>
            <a:ext cx="10619510" cy="1968037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IV CONGRESSO VOCACIONAL </a:t>
            </a:r>
            <a:br>
              <a:rPr lang="pt-BR" sz="3600" dirty="0" smtClean="0"/>
            </a:br>
            <a:r>
              <a:rPr lang="pt-BR" sz="3600" b="1" dirty="0"/>
              <a:t>PROBLEMA </a:t>
            </a:r>
            <a:r>
              <a:rPr lang="pt-BR" sz="3600" b="1" dirty="0" smtClean="0"/>
              <a:t>FUNDAMENTAL DA IGREJA, </a:t>
            </a:r>
            <a:br>
              <a:rPr lang="pt-BR" sz="3600" b="1" dirty="0" smtClean="0"/>
            </a:br>
            <a:r>
              <a:rPr lang="pt-BR" sz="3600" b="1" dirty="0"/>
              <a:t>A</a:t>
            </a:r>
            <a:r>
              <a:rPr lang="pt-BR" sz="3600" b="1" dirty="0" smtClean="0"/>
              <a:t>S </a:t>
            </a:r>
            <a:r>
              <a:rPr lang="pt-BR" sz="3600" b="1" dirty="0"/>
              <a:t>VOCAÇÕES</a:t>
            </a: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 smtClean="0"/>
              <a:t>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62445" y="2560319"/>
            <a:ext cx="5154307" cy="3310129"/>
          </a:xfrm>
        </p:spPr>
        <p:txBody>
          <a:bodyPr>
            <a:normAutofit/>
          </a:bodyPr>
          <a:lstStyle/>
          <a:p>
            <a:r>
              <a:rPr lang="pt-BR" sz="3600" dirty="0" smtClean="0"/>
              <a:t>Papa João Paulo II, 1981</a:t>
            </a:r>
          </a:p>
          <a:p>
            <a:r>
              <a:rPr lang="pt-BR" sz="3600" dirty="0" smtClean="0"/>
              <a:t>II </a:t>
            </a:r>
            <a:r>
              <a:rPr lang="pt-BR" sz="3600" dirty="0"/>
              <a:t>Congresso Internacional de Bispos e outros responsáveis pelas vocações eclesiásticas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1343" y="2560319"/>
            <a:ext cx="5300612" cy="3549536"/>
          </a:xfrm>
        </p:spPr>
        <p:txBody>
          <a:bodyPr>
            <a:noAutofit/>
          </a:bodyPr>
          <a:lstStyle/>
          <a:p>
            <a:r>
              <a:rPr lang="pt-BR" sz="3600" dirty="0"/>
              <a:t>a pastoral das vocações nasce do ministério da Igreja e põe-se ao seu serviço</a:t>
            </a:r>
            <a:r>
              <a:rPr lang="pt-BR" sz="3600" dirty="0" smtClean="0"/>
              <a:t>...</a:t>
            </a:r>
          </a:p>
          <a:p>
            <a:r>
              <a:rPr lang="pt-BR" sz="3600" dirty="0" smtClean="0"/>
              <a:t>dons </a:t>
            </a:r>
            <a:r>
              <a:rPr lang="pt-BR" sz="3600" dirty="0"/>
              <a:t>hierárquicos e </a:t>
            </a:r>
            <a:r>
              <a:rPr lang="pt-BR" sz="3600" dirty="0" smtClean="0"/>
              <a:t>carismáticos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39365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2192" y="945572"/>
            <a:ext cx="10609119" cy="187452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IV CONGRESSO VOCACIONAL</a:t>
            </a:r>
            <a:br>
              <a:rPr lang="pt-BR" dirty="0" smtClean="0"/>
            </a:br>
            <a:r>
              <a:rPr lang="pt-BR" dirty="0"/>
              <a:t>NOVA MENTALIDADE E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CONSCIÊNCIA </a:t>
            </a:r>
            <a:r>
              <a:rPr lang="pt-BR" dirty="0"/>
              <a:t>VOCACIONAL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10491" y="2560319"/>
            <a:ext cx="5268191" cy="3549535"/>
          </a:xfrm>
        </p:spPr>
        <p:txBody>
          <a:bodyPr>
            <a:noAutofit/>
          </a:bodyPr>
          <a:lstStyle/>
          <a:p>
            <a:r>
              <a:rPr lang="pt-BR" sz="3600" dirty="0" err="1" smtClean="0"/>
              <a:t>Iº</a:t>
            </a:r>
            <a:r>
              <a:rPr lang="pt-BR" sz="3600" dirty="0" smtClean="0"/>
              <a:t> </a:t>
            </a:r>
            <a:r>
              <a:rPr lang="pt-BR" sz="3600" dirty="0"/>
              <a:t>Ano Vocacional (1983), </a:t>
            </a:r>
            <a:endParaRPr lang="pt-BR" sz="3600" dirty="0" smtClean="0"/>
          </a:p>
          <a:p>
            <a:r>
              <a:rPr lang="pt-BR" sz="3600" dirty="0" smtClean="0"/>
              <a:t>“</a:t>
            </a:r>
            <a:r>
              <a:rPr lang="pt-BR" sz="3600" dirty="0"/>
              <a:t>Vem e segue-me”, </a:t>
            </a:r>
            <a:r>
              <a:rPr lang="pt-BR" sz="3600" dirty="0" smtClean="0"/>
              <a:t>mutirão </a:t>
            </a:r>
            <a:r>
              <a:rPr lang="pt-BR" sz="3600" dirty="0"/>
              <a:t>pelas vocações </a:t>
            </a:r>
            <a:endParaRPr lang="pt-BR" sz="3600" dirty="0" smtClean="0"/>
          </a:p>
          <a:p>
            <a:r>
              <a:rPr lang="pt-BR" sz="3600" dirty="0" smtClean="0"/>
              <a:t>Promoção</a:t>
            </a:r>
            <a:r>
              <a:rPr lang="pt-BR" sz="3600" dirty="0"/>
              <a:t>, cultivo e formação das </a:t>
            </a:r>
            <a:r>
              <a:rPr lang="pt-BR" sz="3600" dirty="0" smtClean="0"/>
              <a:t>vocações</a:t>
            </a:r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1343" y="2389909"/>
            <a:ext cx="5737030" cy="4468091"/>
          </a:xfrm>
        </p:spPr>
        <p:txBody>
          <a:bodyPr>
            <a:normAutofit fontScale="92500"/>
          </a:bodyPr>
          <a:lstStyle/>
          <a:p>
            <a:r>
              <a:rPr lang="pt-BR" sz="3600" dirty="0" smtClean="0"/>
              <a:t>O tema vocações </a:t>
            </a:r>
            <a:r>
              <a:rPr lang="pt-BR" sz="3600" dirty="0"/>
              <a:t>e </a:t>
            </a:r>
            <a:r>
              <a:rPr lang="pt-BR" sz="3600" dirty="0" smtClean="0"/>
              <a:t>ministérios,  </a:t>
            </a:r>
            <a:r>
              <a:rPr lang="pt-BR" sz="3600" dirty="0"/>
              <a:t>presente e </a:t>
            </a:r>
            <a:r>
              <a:rPr lang="pt-BR" sz="3600" dirty="0" smtClean="0"/>
              <a:t> </a:t>
            </a:r>
            <a:r>
              <a:rPr lang="pt-BR" sz="3600" dirty="0"/>
              <a:t>futuro da Igreja </a:t>
            </a:r>
            <a:endParaRPr lang="pt-BR" sz="3600" dirty="0" smtClean="0"/>
          </a:p>
          <a:p>
            <a:r>
              <a:rPr lang="pt-BR" sz="3600" dirty="0" smtClean="0"/>
              <a:t>corresponsabilidade  eclesial</a:t>
            </a:r>
          </a:p>
          <a:p>
            <a:r>
              <a:rPr lang="pt-BR" sz="3600" dirty="0" smtClean="0"/>
              <a:t>promoção </a:t>
            </a:r>
            <a:r>
              <a:rPr lang="pt-BR" sz="3600" dirty="0"/>
              <a:t>e o amadurecimento de todas as </a:t>
            </a:r>
            <a:r>
              <a:rPr lang="pt-BR" sz="3600" dirty="0" smtClean="0"/>
              <a:t>vocações</a:t>
            </a:r>
          </a:p>
          <a:p>
            <a:r>
              <a:rPr lang="pt-BR" sz="3600" dirty="0" smtClean="0"/>
              <a:t>Tarefa prioritária</a:t>
            </a:r>
            <a:endParaRPr lang="pt-BR" sz="3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305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491" y="696192"/>
            <a:ext cx="10733809" cy="98713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IV CONGRESSO VOCACIONAL</a:t>
            </a:r>
            <a:br>
              <a:rPr lang="pt-BR" dirty="0" smtClean="0"/>
            </a:br>
            <a:r>
              <a:rPr lang="pt-BR" dirty="0" smtClean="0"/>
              <a:t>A PV NO CONTINENTE DA ESPERANÇA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96190" y="2337955"/>
            <a:ext cx="5340927" cy="3886200"/>
          </a:xfrm>
        </p:spPr>
        <p:txBody>
          <a:bodyPr>
            <a:normAutofit fontScale="92500" lnSpcReduction="10000"/>
          </a:bodyPr>
          <a:lstStyle/>
          <a:p>
            <a:r>
              <a:rPr lang="pt-BR" sz="3600" dirty="0"/>
              <a:t>Em 1994, </a:t>
            </a:r>
            <a:r>
              <a:rPr lang="pt-BR" sz="3600" dirty="0" err="1" smtClean="0"/>
              <a:t>I°</a:t>
            </a:r>
            <a:r>
              <a:rPr lang="pt-BR" sz="3600" dirty="0" smtClean="0"/>
              <a:t> </a:t>
            </a:r>
            <a:r>
              <a:rPr lang="pt-BR" sz="3600" dirty="0"/>
              <a:t>Congresso </a:t>
            </a:r>
            <a:r>
              <a:rPr lang="pt-BR" sz="3600" dirty="0" smtClean="0"/>
              <a:t>Continental da PV </a:t>
            </a:r>
          </a:p>
          <a:p>
            <a:r>
              <a:rPr lang="pt-BR" sz="3600" dirty="0"/>
              <a:t>Q</a:t>
            </a:r>
            <a:r>
              <a:rPr lang="pt-BR" sz="3600" dirty="0" smtClean="0"/>
              <a:t>uestão </a:t>
            </a:r>
            <a:r>
              <a:rPr lang="pt-BR" sz="3600" dirty="0"/>
              <a:t>da </a:t>
            </a:r>
            <a:r>
              <a:rPr lang="pt-BR" sz="3600" dirty="0" smtClean="0"/>
              <a:t>PV no Sínodo </a:t>
            </a:r>
            <a:r>
              <a:rPr lang="pt-BR" sz="3600" dirty="0"/>
              <a:t>sobre a formação sacerdotal (1990</a:t>
            </a:r>
            <a:r>
              <a:rPr lang="pt-BR" sz="3600" dirty="0" smtClean="0"/>
              <a:t>), Pastores </a:t>
            </a:r>
            <a:r>
              <a:rPr lang="pt-BR" sz="3600" dirty="0" err="1" smtClean="0"/>
              <a:t>Dabo</a:t>
            </a:r>
            <a:r>
              <a:rPr lang="pt-BR" sz="3600" dirty="0" smtClean="0"/>
              <a:t> </a:t>
            </a:r>
            <a:r>
              <a:rPr lang="pt-BR" sz="3600" dirty="0" err="1" smtClean="0"/>
              <a:t>Vobis</a:t>
            </a:r>
            <a:endParaRPr lang="pt-BR" sz="3600" dirty="0" smtClean="0"/>
          </a:p>
          <a:p>
            <a:r>
              <a:rPr lang="pt-BR" sz="3600" dirty="0"/>
              <a:t>V</a:t>
            </a:r>
            <a:r>
              <a:rPr lang="pt-BR" sz="3600" dirty="0" smtClean="0"/>
              <a:t>erificação</a:t>
            </a:r>
            <a:r>
              <a:rPr lang="pt-BR" sz="3600" dirty="0"/>
              <a:t>, animação, promoção e </a:t>
            </a:r>
            <a:r>
              <a:rPr lang="pt-BR" sz="3600" dirty="0" smtClean="0"/>
              <a:t>colaboração</a:t>
            </a:r>
            <a:endParaRPr lang="pt-BR" sz="3600" dirty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2591" y="2337956"/>
            <a:ext cx="5444836" cy="4042062"/>
          </a:xfrm>
        </p:spPr>
        <p:txBody>
          <a:bodyPr>
            <a:normAutofit fontScale="92500" lnSpcReduction="10000"/>
          </a:bodyPr>
          <a:lstStyle/>
          <a:p>
            <a:r>
              <a:rPr lang="pt-BR" sz="3900" dirty="0" smtClean="0"/>
              <a:t>Teologia </a:t>
            </a:r>
            <a:r>
              <a:rPr lang="pt-BR" sz="3900" dirty="0"/>
              <a:t>da </a:t>
            </a:r>
            <a:r>
              <a:rPr lang="pt-BR" sz="3900" dirty="0" smtClean="0"/>
              <a:t>vocação e da PV, sua identidade</a:t>
            </a:r>
          </a:p>
          <a:p>
            <a:r>
              <a:rPr lang="pt-BR" sz="3900" dirty="0" smtClean="0"/>
              <a:t>Um  legado, </a:t>
            </a:r>
            <a:r>
              <a:rPr lang="pt-BR" sz="3900" dirty="0"/>
              <a:t>a ênfase no itinerário vocacional, o despertar, </a:t>
            </a:r>
            <a:r>
              <a:rPr lang="pt-BR" sz="3900" dirty="0" smtClean="0"/>
              <a:t>discernir </a:t>
            </a:r>
            <a:r>
              <a:rPr lang="pt-BR" sz="3900" dirty="0"/>
              <a:t>e acompanhar vocacional. </a:t>
            </a: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94272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191" y="727364"/>
            <a:ext cx="10754591" cy="1620981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IV CONGRESSO VOCACIONAL</a:t>
            </a:r>
            <a:br>
              <a:rPr lang="pt-BR" dirty="0" smtClean="0"/>
            </a:br>
            <a:r>
              <a:rPr lang="pt-BR" b="1" dirty="0"/>
              <a:t> </a:t>
            </a:r>
            <a:r>
              <a:rPr lang="pt-BR" dirty="0"/>
              <a:t>NOVO MILENIO, NOVAS VOCAÇÕES E MINISTÉRIOS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96192" y="2560319"/>
            <a:ext cx="5372100" cy="3778135"/>
          </a:xfrm>
        </p:spPr>
        <p:txBody>
          <a:bodyPr>
            <a:noAutofit/>
          </a:bodyPr>
          <a:lstStyle/>
          <a:p>
            <a:r>
              <a:rPr lang="pt-BR" sz="3600" dirty="0" smtClean="0"/>
              <a:t>1999</a:t>
            </a:r>
            <a:r>
              <a:rPr lang="pt-BR" sz="3600" dirty="0"/>
              <a:t>, </a:t>
            </a:r>
            <a:r>
              <a:rPr lang="pt-BR" sz="3600" dirty="0" err="1" smtClean="0"/>
              <a:t>I°</a:t>
            </a:r>
            <a:r>
              <a:rPr lang="pt-BR" sz="3600" dirty="0" smtClean="0"/>
              <a:t> </a:t>
            </a:r>
            <a:r>
              <a:rPr lang="pt-BR" sz="3600" dirty="0"/>
              <a:t>Congresso </a:t>
            </a:r>
            <a:endParaRPr lang="pt-BR" sz="3600" dirty="0" smtClean="0"/>
          </a:p>
          <a:p>
            <a:r>
              <a:rPr lang="pt-BR" sz="3600" dirty="0" smtClean="0"/>
              <a:t>“</a:t>
            </a:r>
            <a:r>
              <a:rPr lang="pt-BR" sz="3600" dirty="0"/>
              <a:t>Vocações e Ministérios para o Novo Milênio</a:t>
            </a:r>
            <a:r>
              <a:rPr lang="pt-BR" sz="3600" dirty="0" smtClean="0"/>
              <a:t>”</a:t>
            </a:r>
          </a:p>
          <a:p>
            <a:r>
              <a:rPr lang="pt-BR" sz="3600" dirty="0" smtClean="0"/>
              <a:t> “</a:t>
            </a:r>
            <a:r>
              <a:rPr lang="pt-BR" sz="3600" dirty="0"/>
              <a:t>Coragem! Levanta-te, Ele te chama!” (Mc 10, 49b), 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1343" y="2560319"/>
            <a:ext cx="5435693" cy="3778135"/>
          </a:xfrm>
        </p:spPr>
        <p:txBody>
          <a:bodyPr>
            <a:normAutofit fontScale="92500" lnSpcReduction="20000"/>
          </a:bodyPr>
          <a:lstStyle/>
          <a:p>
            <a:r>
              <a:rPr lang="pt-BR" sz="3600" dirty="0" smtClean="0"/>
              <a:t>Sonho </a:t>
            </a:r>
            <a:r>
              <a:rPr lang="pt-BR" sz="3600" dirty="0"/>
              <a:t>de </a:t>
            </a:r>
            <a:r>
              <a:rPr lang="pt-BR" sz="3600" dirty="0" smtClean="0"/>
              <a:t>ter uma </a:t>
            </a:r>
            <a:r>
              <a:rPr lang="pt-BR" sz="3600" dirty="0"/>
              <a:t>Igreja </a:t>
            </a:r>
            <a:r>
              <a:rPr lang="pt-BR" sz="3600" dirty="0" smtClean="0"/>
              <a:t>consciente </a:t>
            </a:r>
            <a:r>
              <a:rPr lang="pt-BR" sz="3600" dirty="0"/>
              <a:t>de ser uma assembleia de pessoas, convocadas e </a:t>
            </a:r>
            <a:r>
              <a:rPr lang="pt-BR" sz="3600" dirty="0" smtClean="0"/>
              <a:t>reunidas,</a:t>
            </a:r>
          </a:p>
          <a:p>
            <a:r>
              <a:rPr lang="pt-BR" sz="3600" dirty="0" smtClean="0"/>
              <a:t>na </a:t>
            </a:r>
            <a:r>
              <a:rPr lang="pt-BR" sz="3600" dirty="0"/>
              <a:t>riqueza da diversidade e complementaridade das vocações, carismas e ministérios</a:t>
            </a:r>
          </a:p>
        </p:txBody>
      </p:sp>
    </p:spTree>
    <p:extLst>
      <p:ext uri="{BB962C8B-B14F-4D97-AF65-F5344CB8AC3E}">
        <p14:creationId xmlns:p14="http://schemas.microsoft.com/office/powerpoint/2010/main" val="146166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9709" y="748145"/>
            <a:ext cx="10744200" cy="1589809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IV CONGRESSO VOCACIONAL</a:t>
            </a:r>
            <a:r>
              <a:rPr lang="pt-BR" b="1" dirty="0"/>
              <a:t> 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dirty="0" smtClean="0"/>
              <a:t>NOVO </a:t>
            </a:r>
            <a:r>
              <a:rPr lang="pt-BR" dirty="0"/>
              <a:t>MILENIO, NOVAS VOCAÇÕES E MINISTÉRIOS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06583" y="2483427"/>
            <a:ext cx="5257800" cy="3719946"/>
          </a:xfrm>
        </p:spPr>
        <p:txBody>
          <a:bodyPr>
            <a:noAutofit/>
          </a:bodyPr>
          <a:lstStyle/>
          <a:p>
            <a:r>
              <a:rPr lang="pt-BR" sz="3600" dirty="0" smtClean="0"/>
              <a:t>Envolveu toda </a:t>
            </a:r>
            <a:r>
              <a:rPr lang="pt-BR" sz="3600" dirty="0"/>
              <a:t>a Igreja do Brasil, </a:t>
            </a:r>
            <a:r>
              <a:rPr lang="pt-BR" sz="3600" dirty="0" smtClean="0"/>
              <a:t>todos </a:t>
            </a:r>
            <a:r>
              <a:rPr lang="pt-BR" sz="3600" dirty="0"/>
              <a:t>os Regionais e todas as </a:t>
            </a:r>
            <a:r>
              <a:rPr lang="pt-BR" sz="3600" dirty="0" smtClean="0"/>
              <a:t>Dioceses</a:t>
            </a:r>
          </a:p>
          <a:p>
            <a:r>
              <a:rPr lang="pt-BR" sz="3600" dirty="0" smtClean="0"/>
              <a:t>Revitalização da PV</a:t>
            </a:r>
          </a:p>
          <a:p>
            <a:r>
              <a:rPr lang="pt-BR" sz="3600" dirty="0" smtClean="0"/>
              <a:t>Resgate da </a:t>
            </a:r>
            <a:r>
              <a:rPr lang="pt-BR" sz="3600" dirty="0"/>
              <a:t>caminhada </a:t>
            </a:r>
            <a:r>
              <a:rPr lang="pt-BR" sz="3600" dirty="0" smtClean="0"/>
              <a:t>pós-conciliar</a:t>
            </a:r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1344" y="2587335"/>
            <a:ext cx="5259048" cy="3532909"/>
          </a:xfrm>
        </p:spPr>
        <p:txBody>
          <a:bodyPr>
            <a:normAutofit lnSpcReduction="10000"/>
          </a:bodyPr>
          <a:lstStyle/>
          <a:p>
            <a:r>
              <a:rPr lang="pt-BR" sz="3600" dirty="0" smtClean="0"/>
              <a:t>Ampliação do conceito de PV – SAV</a:t>
            </a:r>
          </a:p>
          <a:p>
            <a:r>
              <a:rPr lang="pt-BR" sz="3600" dirty="0" smtClean="0"/>
              <a:t>Força </a:t>
            </a:r>
            <a:r>
              <a:rPr lang="pt-BR" sz="3600" dirty="0"/>
              <a:t>e coragem </a:t>
            </a:r>
            <a:r>
              <a:rPr lang="pt-BR" sz="3600" dirty="0" smtClean="0"/>
              <a:t>para a Animação Vocacional,  </a:t>
            </a:r>
            <a:r>
              <a:rPr lang="pt-BR" sz="3600" dirty="0"/>
              <a:t>nova etapa da era </a:t>
            </a:r>
            <a:r>
              <a:rPr lang="pt-BR" sz="3600" dirty="0" smtClean="0"/>
              <a:t>cristã </a:t>
            </a:r>
          </a:p>
          <a:p>
            <a:r>
              <a:rPr lang="pt-BR" sz="3600" dirty="0" smtClean="0"/>
              <a:t>nova </a:t>
            </a:r>
            <a:r>
              <a:rPr lang="pt-BR" sz="3600" dirty="0"/>
              <a:t>evangelização </a:t>
            </a:r>
          </a:p>
        </p:txBody>
      </p:sp>
    </p:spTree>
    <p:extLst>
      <p:ext uri="{BB962C8B-B14F-4D97-AF65-F5344CB8AC3E}">
        <p14:creationId xmlns:p14="http://schemas.microsoft.com/office/powerpoint/2010/main" val="36770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0238" y="592282"/>
            <a:ext cx="10956798" cy="18288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IV CONGRESSO VOCACIONAL</a:t>
            </a:r>
            <a:br>
              <a:rPr lang="pt-BR" dirty="0" smtClean="0"/>
            </a:br>
            <a:r>
              <a:rPr lang="pt-BR" dirty="0"/>
              <a:t>NO BATISMO, A FONTE DA VOCAÇÃO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97892" y="2421082"/>
            <a:ext cx="5366489" cy="3875808"/>
          </a:xfrm>
        </p:spPr>
        <p:txBody>
          <a:bodyPr>
            <a:noAutofit/>
          </a:bodyPr>
          <a:lstStyle/>
          <a:p>
            <a:r>
              <a:rPr lang="pt-BR" sz="3600" dirty="0" smtClean="0"/>
              <a:t>II° </a:t>
            </a:r>
            <a:r>
              <a:rPr lang="pt-BR" sz="3600" dirty="0"/>
              <a:t>Ano Vocacional, </a:t>
            </a:r>
            <a:r>
              <a:rPr lang="pt-BR" sz="3600" dirty="0" smtClean="0"/>
              <a:t>2003</a:t>
            </a:r>
          </a:p>
          <a:p>
            <a:r>
              <a:rPr lang="pt-BR" sz="3600" dirty="0" smtClean="0"/>
              <a:t> “</a:t>
            </a:r>
            <a:r>
              <a:rPr lang="pt-BR" sz="3600" dirty="0"/>
              <a:t>Batismo, fonte de todas as vocações</a:t>
            </a:r>
            <a:r>
              <a:rPr lang="pt-BR" sz="3600" dirty="0" smtClean="0"/>
              <a:t>”</a:t>
            </a:r>
          </a:p>
          <a:p>
            <a:r>
              <a:rPr lang="pt-BR" sz="3600" dirty="0" smtClean="0"/>
              <a:t> </a:t>
            </a:r>
            <a:r>
              <a:rPr lang="pt-BR" sz="3600" dirty="0"/>
              <a:t>“Avancem para águas mais profundas” (</a:t>
            </a:r>
            <a:r>
              <a:rPr lang="pt-BR" sz="3600" dirty="0" err="1"/>
              <a:t>Lc</a:t>
            </a:r>
            <a:r>
              <a:rPr lang="pt-BR" sz="3600" dirty="0"/>
              <a:t> 5, 4). </a:t>
            </a:r>
            <a:endParaRPr lang="pt-BR" sz="3600" dirty="0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26727" y="2421082"/>
            <a:ext cx="5486400" cy="375111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Projeto </a:t>
            </a:r>
            <a:r>
              <a:rPr lang="pt-BR" sz="3600" dirty="0"/>
              <a:t>para </a:t>
            </a:r>
            <a:r>
              <a:rPr lang="pt-BR" sz="3600" dirty="0" smtClean="0"/>
              <a:t>a </a:t>
            </a:r>
            <a:r>
              <a:rPr lang="pt-BR" sz="3600" dirty="0"/>
              <a:t>dinâmica evangelizadora e ação pastoral das comunidades </a:t>
            </a:r>
            <a:r>
              <a:rPr lang="pt-BR" sz="3600" dirty="0" smtClean="0"/>
              <a:t>cristãs</a:t>
            </a:r>
          </a:p>
          <a:p>
            <a:r>
              <a:rPr lang="pt-BR" sz="3600" dirty="0" smtClean="0"/>
              <a:t>Fonte </a:t>
            </a:r>
            <a:r>
              <a:rPr lang="pt-BR" sz="3600" dirty="0"/>
              <a:t>da comum dignidade e da legítima diversidade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79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318" y="883228"/>
            <a:ext cx="10629900" cy="99752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IV CONGRESSO VOCACIONAL</a:t>
            </a:r>
            <a:br>
              <a:rPr lang="pt-BR" dirty="0" smtClean="0"/>
            </a:br>
            <a:r>
              <a:rPr lang="pt-BR" dirty="0"/>
              <a:t>NO BATISMO, A FONTE DA VOCAÇÃO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79318" y="2421083"/>
            <a:ext cx="5320146" cy="3813462"/>
          </a:xfrm>
        </p:spPr>
        <p:txBody>
          <a:bodyPr>
            <a:noAutofit/>
          </a:bodyPr>
          <a:lstStyle/>
          <a:p>
            <a:r>
              <a:rPr lang="pt-BR" sz="3600" dirty="0" smtClean="0"/>
              <a:t>Igreja, assembleia </a:t>
            </a:r>
            <a:r>
              <a:rPr lang="pt-BR" sz="3600" dirty="0"/>
              <a:t>dos </a:t>
            </a:r>
            <a:r>
              <a:rPr lang="pt-BR" sz="3600" dirty="0" smtClean="0"/>
              <a:t>convocados</a:t>
            </a:r>
          </a:p>
          <a:p>
            <a:r>
              <a:rPr lang="pt-BR" sz="3600" dirty="0" smtClean="0"/>
              <a:t>chamados </a:t>
            </a:r>
            <a:r>
              <a:rPr lang="pt-BR" sz="3600" dirty="0"/>
              <a:t>pelo </a:t>
            </a:r>
            <a:r>
              <a:rPr lang="pt-BR" sz="3600" dirty="0" smtClean="0"/>
              <a:t>Pai </a:t>
            </a:r>
          </a:p>
          <a:p>
            <a:r>
              <a:rPr lang="pt-BR" sz="3600" dirty="0" smtClean="0"/>
              <a:t>escolhidos </a:t>
            </a:r>
            <a:r>
              <a:rPr lang="pt-BR" sz="3600" dirty="0"/>
              <a:t>pelo Filho </a:t>
            </a:r>
            <a:r>
              <a:rPr lang="pt-BR" sz="3600" dirty="0" smtClean="0"/>
              <a:t> </a:t>
            </a:r>
          </a:p>
          <a:p>
            <a:r>
              <a:rPr lang="pt-BR" sz="3600" dirty="0" smtClean="0"/>
              <a:t>enviados </a:t>
            </a:r>
            <a:r>
              <a:rPr lang="pt-BR" sz="3600" dirty="0"/>
              <a:t>em missão pelo </a:t>
            </a:r>
            <a:r>
              <a:rPr lang="pt-BR" sz="3600" dirty="0" smtClean="0"/>
              <a:t>Espírito</a:t>
            </a:r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9465" y="2421083"/>
            <a:ext cx="5434444" cy="3813462"/>
          </a:xfrm>
        </p:spPr>
        <p:txBody>
          <a:bodyPr>
            <a:noAutofit/>
          </a:bodyPr>
          <a:lstStyle/>
          <a:p>
            <a:r>
              <a:rPr lang="pt-BR" sz="3600" dirty="0"/>
              <a:t>N</a:t>
            </a:r>
            <a:r>
              <a:rPr lang="pt-BR" sz="3600" dirty="0" smtClean="0"/>
              <a:t>ovo </a:t>
            </a:r>
            <a:r>
              <a:rPr lang="pt-BR" sz="3600" dirty="0"/>
              <a:t>despertar </a:t>
            </a:r>
            <a:r>
              <a:rPr lang="pt-BR" sz="3600" dirty="0" smtClean="0"/>
              <a:t>vocacional</a:t>
            </a:r>
          </a:p>
          <a:p>
            <a:r>
              <a:rPr lang="pt-BR" sz="3600" dirty="0" smtClean="0"/>
              <a:t>Clareza vocacional, todos </a:t>
            </a:r>
            <a:r>
              <a:rPr lang="pt-BR" sz="3600" dirty="0"/>
              <a:t>são chamados à santidade (</a:t>
            </a:r>
            <a:r>
              <a:rPr lang="pt-BR" sz="3600" dirty="0" err="1"/>
              <a:t>Ef</a:t>
            </a:r>
            <a:r>
              <a:rPr lang="pt-BR" sz="3600" dirty="0"/>
              <a:t> 1, 4) </a:t>
            </a:r>
            <a:endParaRPr lang="pt-BR" sz="3600" dirty="0" smtClean="0"/>
          </a:p>
          <a:p>
            <a:r>
              <a:rPr lang="pt-BR" sz="3600" dirty="0" smtClean="0"/>
              <a:t>AV inclui </a:t>
            </a:r>
            <a:r>
              <a:rPr lang="pt-BR" sz="3600" dirty="0"/>
              <a:t>todas as </a:t>
            </a:r>
            <a:r>
              <a:rPr lang="pt-BR" sz="3600" dirty="0" smtClean="0"/>
              <a:t>vocações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00137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7363" y="492528"/>
            <a:ext cx="11107882" cy="206779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IV CONGRESSO VOCACIONAL</a:t>
            </a:r>
            <a:br>
              <a:rPr lang="pt-BR" dirty="0" smtClean="0"/>
            </a:br>
            <a:r>
              <a:rPr lang="pt-BR" dirty="0" smtClean="0"/>
              <a:t>IGREJA </a:t>
            </a:r>
            <a:r>
              <a:rPr lang="pt-BR" dirty="0"/>
              <a:t>A SERVIÇO, TRABALHAR NA VINHA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1273" y="2462645"/>
            <a:ext cx="5195454" cy="3719946"/>
          </a:xfrm>
        </p:spPr>
        <p:txBody>
          <a:bodyPr>
            <a:normAutofit lnSpcReduction="10000"/>
          </a:bodyPr>
          <a:lstStyle/>
          <a:p>
            <a:r>
              <a:rPr lang="pt-BR" sz="3600" dirty="0" smtClean="0"/>
              <a:t>II° </a:t>
            </a:r>
            <a:r>
              <a:rPr lang="pt-BR" sz="3600" dirty="0"/>
              <a:t>Congresso </a:t>
            </a:r>
            <a:r>
              <a:rPr lang="pt-BR" sz="3600" dirty="0" smtClean="0"/>
              <a:t>(</a:t>
            </a:r>
            <a:r>
              <a:rPr lang="pt-BR" sz="3600" dirty="0"/>
              <a:t>2005) </a:t>
            </a:r>
            <a:endParaRPr lang="pt-BR" sz="3600" dirty="0" smtClean="0"/>
          </a:p>
          <a:p>
            <a:r>
              <a:rPr lang="pt-BR" sz="3600" dirty="0" smtClean="0"/>
              <a:t>“</a:t>
            </a:r>
            <a:r>
              <a:rPr lang="pt-BR" sz="3600" dirty="0"/>
              <a:t>Igreja, Povo de Deus a serviço da vida” </a:t>
            </a:r>
            <a:endParaRPr lang="pt-BR" sz="3600" dirty="0" smtClean="0"/>
          </a:p>
          <a:p>
            <a:r>
              <a:rPr lang="pt-BR" sz="3600" dirty="0" smtClean="0"/>
              <a:t>“</a:t>
            </a:r>
            <a:r>
              <a:rPr lang="pt-BR" sz="3600" dirty="0"/>
              <a:t>Ide também vós para a minha vinha” </a:t>
            </a:r>
            <a:endParaRPr lang="pt-BR" sz="3600" dirty="0" smtClean="0"/>
          </a:p>
          <a:p>
            <a:r>
              <a:rPr lang="pt-BR" sz="3600" dirty="0" smtClean="0"/>
              <a:t>(</a:t>
            </a:r>
            <a:r>
              <a:rPr lang="pt-BR" sz="3600" dirty="0" err="1"/>
              <a:t>Mt</a:t>
            </a:r>
            <a:r>
              <a:rPr lang="pt-BR" sz="3600" dirty="0"/>
              <a:t> 20, 4</a:t>
            </a:r>
            <a:r>
              <a:rPr lang="pt-BR" sz="3600" dirty="0" smtClean="0"/>
              <a:t>)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1343" y="2560319"/>
            <a:ext cx="5518821" cy="3695007"/>
          </a:xfrm>
        </p:spPr>
        <p:txBody>
          <a:bodyPr>
            <a:noAutofit/>
          </a:bodyPr>
          <a:lstStyle/>
          <a:p>
            <a:r>
              <a:rPr lang="pt-BR" sz="3600" dirty="0"/>
              <a:t>C</a:t>
            </a:r>
            <a:r>
              <a:rPr lang="pt-BR" sz="3600" dirty="0" smtClean="0"/>
              <a:t>elebra </a:t>
            </a:r>
            <a:r>
              <a:rPr lang="pt-BR" sz="3600" dirty="0"/>
              <a:t>e consolida a </a:t>
            </a:r>
            <a:r>
              <a:rPr lang="pt-BR" sz="3600" dirty="0" smtClean="0"/>
              <a:t>maturidade </a:t>
            </a:r>
            <a:r>
              <a:rPr lang="pt-BR" sz="3600" dirty="0"/>
              <a:t>da caminhada </a:t>
            </a:r>
            <a:r>
              <a:rPr lang="pt-BR" sz="3600" dirty="0" smtClean="0"/>
              <a:t>vocacional</a:t>
            </a:r>
            <a:endParaRPr lang="pt-BR" sz="3600" dirty="0"/>
          </a:p>
          <a:p>
            <a:r>
              <a:rPr lang="pt-BR" sz="3600" dirty="0"/>
              <a:t>V</a:t>
            </a:r>
            <a:r>
              <a:rPr lang="pt-BR" sz="3600" dirty="0" smtClean="0"/>
              <a:t>ida </a:t>
            </a:r>
            <a:r>
              <a:rPr lang="pt-BR" sz="3600" dirty="0"/>
              <a:t>e </a:t>
            </a:r>
            <a:r>
              <a:rPr lang="pt-BR" sz="3600" dirty="0" smtClean="0"/>
              <a:t>organização </a:t>
            </a:r>
            <a:r>
              <a:rPr lang="pt-BR" sz="3600" dirty="0"/>
              <a:t>da </a:t>
            </a:r>
            <a:r>
              <a:rPr lang="pt-BR" sz="3600" dirty="0" smtClean="0"/>
              <a:t>PV/SAV até então realizados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25136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841664"/>
            <a:ext cx="11132125" cy="1496291"/>
          </a:xfrm>
        </p:spPr>
        <p:txBody>
          <a:bodyPr>
            <a:normAutofit fontScale="90000"/>
          </a:bodyPr>
          <a:lstStyle/>
          <a:p>
            <a:r>
              <a:rPr lang="pt-BR" dirty="0"/>
              <a:t>IV CONGRESSO VOCACIONAL</a:t>
            </a:r>
            <a:br>
              <a:rPr lang="pt-BR" dirty="0"/>
            </a:br>
            <a:r>
              <a:rPr lang="pt-BR" dirty="0"/>
              <a:t>IGREJA A SERVIÇO, TRABALHAR NA VINHA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2660073"/>
            <a:ext cx="5288973" cy="3948545"/>
          </a:xfrm>
        </p:spPr>
        <p:txBody>
          <a:bodyPr>
            <a:normAutofit fontScale="92500" lnSpcReduction="10000"/>
          </a:bodyPr>
          <a:lstStyle/>
          <a:p>
            <a:r>
              <a:rPr lang="pt-BR" sz="3600" dirty="0" smtClean="0"/>
              <a:t>Reforço da teologia </a:t>
            </a:r>
            <a:r>
              <a:rPr lang="pt-BR" sz="3600" dirty="0"/>
              <a:t>e a eclesiologia do Vaticano </a:t>
            </a:r>
            <a:r>
              <a:rPr lang="pt-BR" sz="3600" dirty="0" smtClean="0"/>
              <a:t>II </a:t>
            </a:r>
          </a:p>
          <a:p>
            <a:r>
              <a:rPr lang="pt-BR" sz="3600" dirty="0" smtClean="0"/>
              <a:t> Povo </a:t>
            </a:r>
            <a:r>
              <a:rPr lang="pt-BR" sz="3600" dirty="0"/>
              <a:t>de Deus</a:t>
            </a:r>
            <a:r>
              <a:rPr lang="pt-BR" sz="3600" dirty="0" smtClean="0"/>
              <a:t>,  vocação </a:t>
            </a:r>
            <a:r>
              <a:rPr lang="pt-BR" sz="3600" dirty="0"/>
              <a:t>universal à santidade </a:t>
            </a:r>
            <a:endParaRPr lang="pt-BR" sz="3600" dirty="0" smtClean="0"/>
          </a:p>
          <a:p>
            <a:r>
              <a:rPr lang="pt-BR" sz="3600" dirty="0" smtClean="0"/>
              <a:t>e </a:t>
            </a:r>
            <a:r>
              <a:rPr lang="pt-BR" sz="3600" dirty="0"/>
              <a:t>a comunidade cristã como o lugar dos carismas, serviços e </a:t>
            </a:r>
            <a:r>
              <a:rPr lang="pt-BR" sz="3600" dirty="0" smtClean="0"/>
              <a:t>ministérios</a:t>
            </a:r>
            <a:endParaRPr lang="pt-BR" sz="3600" dirty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1343" y="2560320"/>
            <a:ext cx="5414912" cy="3975562"/>
          </a:xfrm>
        </p:spPr>
        <p:txBody>
          <a:bodyPr>
            <a:noAutofit/>
          </a:bodyPr>
          <a:lstStyle/>
          <a:p>
            <a:r>
              <a:rPr lang="pt-BR" sz="3600" dirty="0"/>
              <a:t>M</a:t>
            </a:r>
            <a:r>
              <a:rPr lang="pt-BR" sz="3600" dirty="0" smtClean="0"/>
              <a:t>étodo </a:t>
            </a:r>
            <a:r>
              <a:rPr lang="pt-BR" sz="3600" dirty="0"/>
              <a:t>pedagógico, </a:t>
            </a:r>
            <a:r>
              <a:rPr lang="pt-BR" sz="3600" dirty="0" smtClean="0"/>
              <a:t>planejamento </a:t>
            </a:r>
            <a:r>
              <a:rPr lang="pt-BR" sz="3600" dirty="0"/>
              <a:t>e </a:t>
            </a:r>
            <a:r>
              <a:rPr lang="pt-BR" sz="3600" dirty="0" smtClean="0"/>
              <a:t>organização </a:t>
            </a:r>
          </a:p>
          <a:p>
            <a:r>
              <a:rPr lang="pt-BR" sz="3600" dirty="0" smtClean="0"/>
              <a:t> lugar</a:t>
            </a:r>
            <a:r>
              <a:rPr lang="pt-BR" sz="3600" dirty="0"/>
              <a:t>, missão e espiritualidade do </a:t>
            </a:r>
            <a:r>
              <a:rPr lang="pt-BR" sz="3600" dirty="0" smtClean="0"/>
              <a:t>SAV </a:t>
            </a:r>
          </a:p>
          <a:p>
            <a:r>
              <a:rPr lang="pt-BR" sz="3600" dirty="0" smtClean="0"/>
              <a:t>Itinerário </a:t>
            </a:r>
            <a:r>
              <a:rPr lang="pt-BR" sz="3600" dirty="0"/>
              <a:t>vocacional, </a:t>
            </a:r>
            <a:r>
              <a:rPr lang="pt-BR" sz="3600" dirty="0" smtClean="0"/>
              <a:t>despertar</a:t>
            </a:r>
            <a:r>
              <a:rPr lang="pt-BR" sz="3600" dirty="0"/>
              <a:t>, discernir, </a:t>
            </a:r>
            <a:r>
              <a:rPr lang="pt-BR" sz="3600" dirty="0" smtClean="0"/>
              <a:t>cultivar </a:t>
            </a:r>
            <a:endParaRPr lang="pt-BR" sz="3600" dirty="0"/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9102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900" y="758536"/>
            <a:ext cx="10841182" cy="1028699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IV CONGRESSO VOCACIONAL DO BRASIL </a:t>
            </a:r>
            <a:br>
              <a:rPr lang="pt-BR" dirty="0" smtClean="0"/>
            </a:br>
            <a:r>
              <a:rPr lang="pt-BR" dirty="0" smtClean="0"/>
              <a:t>ÁRDUA E DESAFIADORA MISSÃO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44237" y="2462645"/>
            <a:ext cx="5372516" cy="3636819"/>
          </a:xfrm>
        </p:spPr>
        <p:txBody>
          <a:bodyPr>
            <a:normAutofit/>
          </a:bodyPr>
          <a:lstStyle/>
          <a:p>
            <a:r>
              <a:rPr lang="pt-BR" sz="4000" dirty="0"/>
              <a:t>“Mostra-me, </a:t>
            </a:r>
            <a:endParaRPr lang="pt-BR" sz="4000" dirty="0" smtClean="0"/>
          </a:p>
          <a:p>
            <a:r>
              <a:rPr lang="pt-BR" sz="4000" dirty="0" smtClean="0"/>
              <a:t>Senhor</a:t>
            </a:r>
            <a:r>
              <a:rPr lang="pt-BR" sz="4000" dirty="0"/>
              <a:t>, </a:t>
            </a:r>
            <a:endParaRPr lang="pt-BR" sz="4000" dirty="0" smtClean="0"/>
          </a:p>
          <a:p>
            <a:r>
              <a:rPr lang="pt-BR" sz="4000" dirty="0" smtClean="0"/>
              <a:t>os </a:t>
            </a:r>
            <a:r>
              <a:rPr lang="pt-BR" sz="4000" dirty="0"/>
              <a:t>teus caminhos” </a:t>
            </a:r>
            <a:endParaRPr lang="pt-BR" sz="4000" dirty="0" smtClean="0"/>
          </a:p>
          <a:p>
            <a:r>
              <a:rPr lang="pt-BR" sz="4000" dirty="0" smtClean="0"/>
              <a:t>(</a:t>
            </a:r>
            <a:r>
              <a:rPr lang="pt-BR" sz="4000" dirty="0" err="1"/>
              <a:t>Sl</a:t>
            </a:r>
            <a:r>
              <a:rPr lang="pt-BR" sz="4000" dirty="0"/>
              <a:t> 25, 4)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1343" y="2560320"/>
            <a:ext cx="5238265" cy="3539144"/>
          </a:xfrm>
        </p:spPr>
        <p:txBody>
          <a:bodyPr>
            <a:normAutofit/>
          </a:bodyPr>
          <a:lstStyle/>
          <a:p>
            <a:r>
              <a:rPr lang="pt-BR" sz="4000" dirty="0"/>
              <a:t>Jesus Cristo, </a:t>
            </a:r>
            <a:endParaRPr lang="pt-BR" sz="4000" dirty="0" smtClean="0"/>
          </a:p>
          <a:p>
            <a:r>
              <a:rPr lang="pt-BR" sz="4000" dirty="0" smtClean="0"/>
              <a:t> </a:t>
            </a:r>
            <a:r>
              <a:rPr lang="pt-BR" sz="4000" dirty="0"/>
              <a:t>o Caminho, </a:t>
            </a:r>
            <a:endParaRPr lang="pt-BR" sz="4000" dirty="0" smtClean="0"/>
          </a:p>
          <a:p>
            <a:r>
              <a:rPr lang="pt-BR" sz="4000" dirty="0" smtClean="0"/>
              <a:t>a </a:t>
            </a:r>
            <a:r>
              <a:rPr lang="pt-BR" sz="4000" dirty="0"/>
              <a:t>Verdade </a:t>
            </a:r>
            <a:endParaRPr lang="pt-BR" sz="4000" dirty="0" smtClean="0"/>
          </a:p>
          <a:p>
            <a:r>
              <a:rPr lang="pt-BR" sz="4000" dirty="0" smtClean="0"/>
              <a:t> </a:t>
            </a:r>
            <a:r>
              <a:rPr lang="pt-BR" sz="4000" dirty="0"/>
              <a:t>a </a:t>
            </a:r>
            <a:r>
              <a:rPr lang="pt-BR" sz="4000" dirty="0" smtClean="0"/>
              <a:t>Vida 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38484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758536"/>
            <a:ext cx="11346873" cy="154824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IV CONGRESSO VOCACIONAL</a:t>
            </a:r>
            <a:br>
              <a:rPr lang="pt-BR" dirty="0" smtClean="0"/>
            </a:br>
            <a:r>
              <a:rPr lang="pt-BR" dirty="0" smtClean="0"/>
              <a:t>SER </a:t>
            </a:r>
            <a:r>
              <a:rPr lang="pt-BR" dirty="0"/>
              <a:t>DISCÍPULOS MISSIONÁRIOS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75409" y="2431472"/>
            <a:ext cx="5424055" cy="4062845"/>
          </a:xfrm>
        </p:spPr>
        <p:txBody>
          <a:bodyPr>
            <a:normAutofit lnSpcReduction="10000"/>
          </a:bodyPr>
          <a:lstStyle/>
          <a:p>
            <a:r>
              <a:rPr lang="pt-BR" sz="3600" dirty="0" smtClean="0"/>
              <a:t>Aparecida, 2007, marco </a:t>
            </a:r>
            <a:r>
              <a:rPr lang="pt-BR" sz="3600" dirty="0"/>
              <a:t>na história da </a:t>
            </a:r>
            <a:r>
              <a:rPr lang="pt-BR" sz="3600" dirty="0" smtClean="0"/>
              <a:t>Igreja</a:t>
            </a:r>
          </a:p>
          <a:p>
            <a:r>
              <a:rPr lang="pt-BR" sz="3600" dirty="0" smtClean="0"/>
              <a:t>Proteger </a:t>
            </a:r>
            <a:r>
              <a:rPr lang="pt-BR" sz="3600" dirty="0"/>
              <a:t>e alimentar a fé do Povo de Deus </a:t>
            </a:r>
            <a:endParaRPr lang="pt-BR" sz="3600" dirty="0" smtClean="0"/>
          </a:p>
          <a:p>
            <a:r>
              <a:rPr lang="pt-BR" sz="3600" dirty="0" smtClean="0"/>
              <a:t>Pelo batismo</a:t>
            </a:r>
            <a:r>
              <a:rPr lang="pt-BR" sz="3600" dirty="0"/>
              <a:t>, </a:t>
            </a:r>
            <a:r>
              <a:rPr lang="pt-BR" sz="3600" dirty="0" smtClean="0"/>
              <a:t>chamados </a:t>
            </a:r>
            <a:r>
              <a:rPr lang="pt-BR" sz="3600" dirty="0"/>
              <a:t>a ser discípulos missionários de Jesus </a:t>
            </a:r>
            <a:r>
              <a:rPr lang="pt-BR" sz="3600" dirty="0" smtClean="0"/>
              <a:t>Cristo</a:t>
            </a:r>
            <a:endParaRPr lang="pt-BR" sz="3600" dirty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2591" y="2560320"/>
            <a:ext cx="5309753" cy="3507972"/>
          </a:xfrm>
        </p:spPr>
        <p:txBody>
          <a:bodyPr>
            <a:noAutofit/>
          </a:bodyPr>
          <a:lstStyle/>
          <a:p>
            <a:r>
              <a:rPr lang="pt-BR" sz="3600" dirty="0" smtClean="0"/>
              <a:t>Ação </a:t>
            </a:r>
            <a:r>
              <a:rPr lang="pt-BR" sz="3600" dirty="0"/>
              <a:t>pastoral orgânica renovada e vigorosa, </a:t>
            </a:r>
            <a:endParaRPr lang="pt-BR" sz="3600" dirty="0" smtClean="0"/>
          </a:p>
          <a:p>
            <a:r>
              <a:rPr lang="pt-BR" sz="3600" dirty="0" smtClean="0"/>
              <a:t>Variedade </a:t>
            </a:r>
            <a:r>
              <a:rPr lang="pt-BR" sz="3600" dirty="0"/>
              <a:t>de carismas, ministérios, serviços e organizações </a:t>
            </a:r>
            <a:r>
              <a:rPr lang="pt-BR" sz="3600" dirty="0" smtClean="0"/>
              <a:t>- projeto missionário – a vida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80298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7755" y="737754"/>
            <a:ext cx="10692245" cy="1278081"/>
          </a:xfrm>
        </p:spPr>
        <p:txBody>
          <a:bodyPr>
            <a:normAutofit fontScale="90000"/>
          </a:bodyPr>
          <a:lstStyle/>
          <a:p>
            <a:r>
              <a:rPr lang="pt-BR" dirty="0"/>
              <a:t>IV CONGRESSO VOCACIONAL</a:t>
            </a:r>
            <a:br>
              <a:rPr lang="pt-BR" dirty="0"/>
            </a:br>
            <a:r>
              <a:rPr lang="pt-BR" dirty="0" smtClean="0"/>
              <a:t>SER DISCÍPULOS MISSIONÁRIOS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37755" y="2400300"/>
            <a:ext cx="5268191" cy="3647208"/>
          </a:xfrm>
        </p:spPr>
        <p:txBody>
          <a:bodyPr>
            <a:noAutofit/>
          </a:bodyPr>
          <a:lstStyle/>
          <a:p>
            <a:r>
              <a:rPr lang="pt-BR" sz="3600" dirty="0" smtClean="0"/>
              <a:t>Diversidade </a:t>
            </a:r>
            <a:r>
              <a:rPr lang="pt-BR" sz="3600" dirty="0"/>
              <a:t>ministerial, a união dos presbíteros, diáconos, consagrados e </a:t>
            </a:r>
            <a:r>
              <a:rPr lang="pt-BR" sz="3600" dirty="0" smtClean="0"/>
              <a:t>leigos </a:t>
            </a:r>
          </a:p>
          <a:p>
            <a:r>
              <a:rPr lang="pt-BR" sz="3600" dirty="0" smtClean="0"/>
              <a:t>VC, </a:t>
            </a:r>
            <a:r>
              <a:rPr lang="pt-BR" sz="3600" dirty="0"/>
              <a:t>em suas dimensões apostólica e contemplativa</a:t>
            </a:r>
            <a:r>
              <a:rPr lang="pt-BR" sz="3600" dirty="0" smtClean="0"/>
              <a:t>.</a:t>
            </a:r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1344" y="2560319"/>
            <a:ext cx="5518820" cy="3570317"/>
          </a:xfrm>
        </p:spPr>
        <p:txBody>
          <a:bodyPr>
            <a:noAutofit/>
          </a:bodyPr>
          <a:lstStyle/>
          <a:p>
            <a:r>
              <a:rPr lang="pt-BR" sz="3600" dirty="0" smtClean="0"/>
              <a:t>PV, dirigir-se </a:t>
            </a:r>
            <a:r>
              <a:rPr lang="pt-BR" sz="3600" dirty="0"/>
              <a:t>às crianças e </a:t>
            </a:r>
            <a:r>
              <a:rPr lang="pt-BR" sz="3600" dirty="0" smtClean="0"/>
              <a:t> jovens, descobrir </a:t>
            </a:r>
            <a:r>
              <a:rPr lang="pt-BR" sz="3600" dirty="0"/>
              <a:t>o sentido da vida e o projeto que Deus tem para cada um, acompanhando-os em seu processo de </a:t>
            </a:r>
            <a:r>
              <a:rPr lang="pt-BR" sz="3600" dirty="0" smtClean="0"/>
              <a:t>discernimento</a:t>
            </a:r>
            <a:r>
              <a:rPr lang="pt-BR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2322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244" y="1257300"/>
            <a:ext cx="10744200" cy="1049483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IV CONGRESSO VOCACIONAL</a:t>
            </a:r>
            <a:br>
              <a:rPr lang="pt-BR" dirty="0" smtClean="0"/>
            </a:br>
            <a:r>
              <a:rPr lang="pt-BR" dirty="0"/>
              <a:t>DISCÍPULOS MISSIONÁRIOS A SERVIÇO DAS VOCAÇÕES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06582" y="2410691"/>
            <a:ext cx="5268191" cy="3823853"/>
          </a:xfrm>
        </p:spPr>
        <p:txBody>
          <a:bodyPr>
            <a:noAutofit/>
          </a:bodyPr>
          <a:lstStyle/>
          <a:p>
            <a:r>
              <a:rPr lang="pt-BR" sz="3600" dirty="0" err="1" smtClean="0"/>
              <a:t>IIIº</a:t>
            </a:r>
            <a:r>
              <a:rPr lang="pt-BR" sz="3600" dirty="0" smtClean="0"/>
              <a:t> Congresso, 2010</a:t>
            </a:r>
          </a:p>
          <a:p>
            <a:r>
              <a:rPr lang="pt-BR" sz="3600" dirty="0" smtClean="0"/>
              <a:t>“</a:t>
            </a:r>
            <a:r>
              <a:rPr lang="pt-BR" sz="3600" dirty="0"/>
              <a:t>Discípulos missionários a serviço das vocações</a:t>
            </a:r>
            <a:r>
              <a:rPr lang="pt-BR" sz="3600" dirty="0" smtClean="0"/>
              <a:t>”</a:t>
            </a:r>
          </a:p>
          <a:p>
            <a:r>
              <a:rPr lang="pt-BR" sz="3600" dirty="0" smtClean="0"/>
              <a:t>“</a:t>
            </a:r>
            <a:r>
              <a:rPr lang="pt-BR" sz="3600" dirty="0"/>
              <a:t>Ide, pois, fazer discípulos entre todas as nações</a:t>
            </a:r>
            <a:r>
              <a:rPr lang="pt-BR" sz="3600" dirty="0" smtClean="0"/>
              <a:t>”</a:t>
            </a:r>
          </a:p>
          <a:p>
            <a:r>
              <a:rPr lang="pt-BR" sz="3600" dirty="0" smtClean="0"/>
              <a:t> </a:t>
            </a:r>
            <a:r>
              <a:rPr lang="pt-BR" sz="3600" dirty="0"/>
              <a:t>(</a:t>
            </a:r>
            <a:r>
              <a:rPr lang="pt-BR" sz="3600" dirty="0" err="1"/>
              <a:t>Mt</a:t>
            </a:r>
            <a:r>
              <a:rPr lang="pt-BR" sz="3600" dirty="0"/>
              <a:t> 28, 19).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1344" y="2306782"/>
            <a:ext cx="5372100" cy="3927761"/>
          </a:xfrm>
        </p:spPr>
        <p:txBody>
          <a:bodyPr>
            <a:noAutofit/>
          </a:bodyPr>
          <a:lstStyle/>
          <a:p>
            <a:r>
              <a:rPr lang="pt-BR" sz="3600" dirty="0" smtClean="0"/>
              <a:t>À luz de Aparecida</a:t>
            </a:r>
            <a:r>
              <a:rPr lang="pt-BR" sz="3600" dirty="0"/>
              <a:t>, o tema do discipulado e da </a:t>
            </a:r>
            <a:r>
              <a:rPr lang="pt-BR" sz="3600" dirty="0" err="1"/>
              <a:t>missionariedade</a:t>
            </a:r>
            <a:r>
              <a:rPr lang="pt-BR" sz="3600" dirty="0"/>
              <a:t> na perspectiva da animação vocacional em vista da </a:t>
            </a:r>
            <a:r>
              <a:rPr lang="pt-BR" sz="3600" dirty="0" smtClean="0"/>
              <a:t>evangelização </a:t>
            </a:r>
            <a:r>
              <a:rPr lang="pt-BR" sz="3600" dirty="0"/>
              <a:t>e construção do Reino de </a:t>
            </a:r>
            <a:r>
              <a:rPr lang="pt-BR" sz="3600" dirty="0" smtClean="0"/>
              <a:t>Deus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60938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7365" y="810491"/>
            <a:ext cx="10806544" cy="1454728"/>
          </a:xfrm>
        </p:spPr>
        <p:txBody>
          <a:bodyPr>
            <a:normAutofit fontScale="90000"/>
          </a:bodyPr>
          <a:lstStyle/>
          <a:p>
            <a:r>
              <a:rPr lang="pt-BR" dirty="0"/>
              <a:t>IV CONGRESSO VOCACIONAL</a:t>
            </a:r>
            <a:br>
              <a:rPr lang="pt-BR" dirty="0"/>
            </a:br>
            <a:r>
              <a:rPr lang="pt-BR" dirty="0"/>
              <a:t>DISCÍPULOS MISSIONÁRIOS A SERVIÇO DAS VOCAÇÕES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27365" y="2560320"/>
            <a:ext cx="5330535" cy="3611880"/>
          </a:xfrm>
        </p:spPr>
        <p:txBody>
          <a:bodyPr>
            <a:noAutofit/>
          </a:bodyPr>
          <a:lstStyle/>
          <a:p>
            <a:r>
              <a:rPr lang="pt-BR" sz="3600" dirty="0" smtClean="0"/>
              <a:t>Reforça a identidade </a:t>
            </a:r>
            <a:r>
              <a:rPr lang="pt-BR" sz="3600" dirty="0"/>
              <a:t>e missão da </a:t>
            </a:r>
            <a:r>
              <a:rPr lang="pt-BR" sz="3600" dirty="0" smtClean="0"/>
              <a:t>AV </a:t>
            </a:r>
          </a:p>
          <a:p>
            <a:r>
              <a:rPr lang="pt-BR" sz="3600" dirty="0"/>
              <a:t>Q</a:t>
            </a:r>
            <a:r>
              <a:rPr lang="pt-BR" sz="3600" dirty="0" smtClean="0"/>
              <a:t>uestões fundamentais,  a </a:t>
            </a:r>
            <a:r>
              <a:rPr lang="pt-BR" sz="3600" dirty="0"/>
              <a:t>cultura e a antropologia vocacional, a </a:t>
            </a:r>
            <a:r>
              <a:rPr lang="pt-BR" sz="3600" dirty="0" err="1"/>
              <a:t>inculturação</a:t>
            </a:r>
            <a:r>
              <a:rPr lang="pt-BR" sz="3600" dirty="0"/>
              <a:t> e a </a:t>
            </a:r>
            <a:r>
              <a:rPr lang="pt-BR" sz="3600" dirty="0" smtClean="0"/>
              <a:t>evangelização </a:t>
            </a:r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5622730" cy="372618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a </a:t>
            </a:r>
            <a:r>
              <a:rPr lang="pt-BR" sz="3600" dirty="0"/>
              <a:t>oração e </a:t>
            </a:r>
            <a:r>
              <a:rPr lang="pt-BR" sz="3600" dirty="0" smtClean="0"/>
              <a:t>espiritualidade, a </a:t>
            </a:r>
            <a:r>
              <a:rPr lang="pt-BR" sz="3600" dirty="0"/>
              <a:t>integração das pastorais, a pedagogia e </a:t>
            </a:r>
            <a:r>
              <a:rPr lang="pt-BR" sz="3600" dirty="0" smtClean="0"/>
              <a:t>itinerário, planejamento </a:t>
            </a:r>
            <a:r>
              <a:rPr lang="pt-BR" sz="3600" dirty="0"/>
              <a:t>vocacional, </a:t>
            </a:r>
          </a:p>
          <a:p>
            <a:r>
              <a:rPr lang="pt-BR" sz="3600" dirty="0" smtClean="0"/>
              <a:t>Aprofunda </a:t>
            </a:r>
            <a:r>
              <a:rPr lang="pt-BR" sz="3600" dirty="0"/>
              <a:t>a teologia do discipulado e da missão.</a:t>
            </a:r>
          </a:p>
        </p:txBody>
      </p:sp>
    </p:spTree>
    <p:extLst>
      <p:ext uri="{BB962C8B-B14F-4D97-AF65-F5344CB8AC3E}">
        <p14:creationId xmlns:p14="http://schemas.microsoft.com/office/powerpoint/2010/main" val="165826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4627" y="665019"/>
            <a:ext cx="11066318" cy="15066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IV CONGRESSO VOCACIONAL</a:t>
            </a:r>
            <a:br>
              <a:rPr lang="pt-BR" dirty="0" smtClean="0"/>
            </a:br>
            <a:r>
              <a:rPr lang="pt-BR" dirty="0"/>
              <a:t>LANÇAR AS REDES, IMPULSO MISSIONÁRIO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54627" y="2358736"/>
            <a:ext cx="5424055" cy="3719945"/>
          </a:xfrm>
        </p:spPr>
        <p:txBody>
          <a:bodyPr>
            <a:noAutofit/>
          </a:bodyPr>
          <a:lstStyle/>
          <a:p>
            <a:r>
              <a:rPr lang="pt-BR" sz="3600" dirty="0"/>
              <a:t>O II° Congresso </a:t>
            </a:r>
            <a:r>
              <a:rPr lang="pt-BR" sz="3600" dirty="0" smtClean="0"/>
              <a:t>Continental, 2011</a:t>
            </a:r>
          </a:p>
          <a:p>
            <a:r>
              <a:rPr lang="pt-BR" sz="3600" dirty="0" smtClean="0"/>
              <a:t>“Mestre, em tua Palavra lançarei as redes” (</a:t>
            </a:r>
            <a:r>
              <a:rPr lang="pt-BR" sz="3600" dirty="0" err="1" smtClean="0"/>
              <a:t>Lc</a:t>
            </a:r>
            <a:r>
              <a:rPr lang="pt-BR" sz="3600" dirty="0" smtClean="0"/>
              <a:t> 5,5)</a:t>
            </a:r>
          </a:p>
          <a:p>
            <a:r>
              <a:rPr lang="pt-BR" sz="3600" dirty="0" smtClean="0"/>
              <a:t>Novo </a:t>
            </a:r>
            <a:r>
              <a:rPr lang="pt-BR" sz="3600" dirty="0"/>
              <a:t>passo no amplo caminho </a:t>
            </a:r>
            <a:r>
              <a:rPr lang="pt-BR" sz="3600" dirty="0" smtClean="0"/>
              <a:t>vocacional</a:t>
            </a:r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78682" y="2358735"/>
            <a:ext cx="5538354" cy="4010891"/>
          </a:xfrm>
        </p:spPr>
        <p:txBody>
          <a:bodyPr>
            <a:noAutofit/>
          </a:bodyPr>
          <a:lstStyle/>
          <a:p>
            <a:r>
              <a:rPr lang="pt-BR" sz="3600" dirty="0" smtClean="0"/>
              <a:t>A </a:t>
            </a:r>
            <a:r>
              <a:rPr lang="pt-BR" sz="3600" dirty="0"/>
              <a:t>grande tarefa da evangelização requer um número cada vez maior de pessoas que respondam </a:t>
            </a:r>
            <a:r>
              <a:rPr lang="pt-BR" sz="3600" dirty="0" smtClean="0"/>
              <a:t>ao </a:t>
            </a:r>
            <a:r>
              <a:rPr lang="pt-BR" sz="3600" dirty="0"/>
              <a:t>chamado de </a:t>
            </a:r>
            <a:r>
              <a:rPr lang="pt-BR" sz="3600" dirty="0" smtClean="0"/>
              <a:t>Deus</a:t>
            </a:r>
          </a:p>
          <a:p>
            <a:r>
              <a:rPr lang="pt-BR" sz="3600" dirty="0" smtClean="0"/>
              <a:t>Vocações, vitalidade eclesial</a:t>
            </a: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4731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5221" y="644236"/>
            <a:ext cx="10615561" cy="1246909"/>
          </a:xfrm>
        </p:spPr>
        <p:txBody>
          <a:bodyPr>
            <a:normAutofit fontScale="90000"/>
          </a:bodyPr>
          <a:lstStyle/>
          <a:p>
            <a:r>
              <a:rPr lang="pt-BR" dirty="0"/>
              <a:t>IV CONGRESSO VOCACIONAL</a:t>
            </a:r>
            <a:br>
              <a:rPr lang="pt-BR" dirty="0"/>
            </a:br>
            <a:r>
              <a:rPr lang="pt-BR" dirty="0"/>
              <a:t>LANÇAR AS REDES, IMPULSO MISSIONÁRIO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58536" y="2560319"/>
            <a:ext cx="5237019" cy="3528753"/>
          </a:xfrm>
        </p:spPr>
        <p:txBody>
          <a:bodyPr>
            <a:noAutofit/>
          </a:bodyPr>
          <a:lstStyle/>
          <a:p>
            <a:r>
              <a:rPr lang="pt-BR" sz="3600" dirty="0" smtClean="0"/>
              <a:t>PV como serviço </a:t>
            </a:r>
            <a:r>
              <a:rPr lang="pt-BR" sz="3600" dirty="0"/>
              <a:t>à pastoral de </a:t>
            </a:r>
            <a:r>
              <a:rPr lang="pt-BR" sz="3600" dirty="0" smtClean="0"/>
              <a:t>conjunto e atividade essencial </a:t>
            </a:r>
            <a:r>
              <a:rPr lang="pt-BR" sz="3600" dirty="0"/>
              <a:t>e </a:t>
            </a:r>
            <a:r>
              <a:rPr lang="pt-BR" sz="3600" dirty="0" smtClean="0"/>
              <a:t>conatural </a:t>
            </a:r>
            <a:r>
              <a:rPr lang="pt-BR" sz="3600" dirty="0"/>
              <a:t>à pastoral das Igrejas </a:t>
            </a:r>
            <a:r>
              <a:rPr lang="pt-BR" sz="3600" dirty="0" smtClean="0"/>
              <a:t>locais</a:t>
            </a:r>
          </a:p>
          <a:p>
            <a:r>
              <a:rPr lang="pt-BR" sz="3600" dirty="0" smtClean="0"/>
              <a:t>Maternidade </a:t>
            </a:r>
            <a:r>
              <a:rPr lang="pt-BR" sz="3600" dirty="0"/>
              <a:t>da </a:t>
            </a:r>
            <a:r>
              <a:rPr lang="pt-BR" sz="3600" dirty="0" smtClean="0"/>
              <a:t>Igreja</a:t>
            </a:r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95555" y="2441863"/>
            <a:ext cx="5663045" cy="3792681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Cultura Vocacional</a:t>
            </a:r>
          </a:p>
          <a:p>
            <a:r>
              <a:rPr lang="pt-BR" sz="3600" dirty="0" smtClean="0"/>
              <a:t>Outras </a:t>
            </a:r>
            <a:r>
              <a:rPr lang="pt-BR" sz="3600" dirty="0"/>
              <a:t>e novas formas de chamado, dons, carismas com as quais o Espírito Santo continua enriquecendo e diversificando a </a:t>
            </a:r>
            <a:r>
              <a:rPr lang="pt-BR" sz="3600" dirty="0" smtClean="0"/>
              <a:t>Igreja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86350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486" y="727364"/>
            <a:ext cx="10685732" cy="1028699"/>
          </a:xfrm>
        </p:spPr>
        <p:txBody>
          <a:bodyPr>
            <a:normAutofit fontScale="90000"/>
          </a:bodyPr>
          <a:lstStyle/>
          <a:p>
            <a:r>
              <a:rPr lang="pt-BR" dirty="0"/>
              <a:t>IV CONGRESSO VOCACIONAL</a:t>
            </a:r>
            <a:br>
              <a:rPr lang="pt-BR" dirty="0"/>
            </a:br>
            <a:r>
              <a:rPr lang="pt-BR" dirty="0"/>
              <a:t>LANÇAR AS REDES, IMPULSO MISSIONÁRIO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23486" y="2462645"/>
            <a:ext cx="5293266" cy="3771900"/>
          </a:xfrm>
        </p:spPr>
        <p:txBody>
          <a:bodyPr>
            <a:noAutofit/>
          </a:bodyPr>
          <a:lstStyle/>
          <a:p>
            <a:r>
              <a:rPr lang="pt-BR" sz="3600" dirty="0" smtClean="0"/>
              <a:t>PV - acompanha </a:t>
            </a:r>
            <a:r>
              <a:rPr lang="pt-BR" sz="3600" dirty="0"/>
              <a:t>cuidadosamente a todos que o Senhor chama a servir a Igreja, no sacerdócio, na vida consagrada ou no estado </a:t>
            </a:r>
            <a:r>
              <a:rPr lang="pt-BR" sz="3600" dirty="0" smtClean="0"/>
              <a:t>laical</a:t>
            </a:r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16752" y="2462644"/>
            <a:ext cx="5693803" cy="4208319"/>
          </a:xfrm>
        </p:spPr>
        <p:txBody>
          <a:bodyPr>
            <a:normAutofit lnSpcReduction="10000"/>
          </a:bodyPr>
          <a:lstStyle/>
          <a:p>
            <a:r>
              <a:rPr lang="pt-BR" sz="3600" dirty="0" smtClean="0"/>
              <a:t>Método bíblico-vocacional</a:t>
            </a:r>
          </a:p>
          <a:p>
            <a:r>
              <a:rPr lang="pt-BR" sz="3600" dirty="0" smtClean="0"/>
              <a:t>Integrar os passos </a:t>
            </a:r>
            <a:r>
              <a:rPr lang="pt-BR" sz="3600" dirty="0"/>
              <a:t>da </a:t>
            </a:r>
            <a:r>
              <a:rPr lang="pt-BR" sz="3600" dirty="0" err="1"/>
              <a:t>Lectio</a:t>
            </a:r>
            <a:r>
              <a:rPr lang="pt-BR" sz="3600" dirty="0"/>
              <a:t> Divina (Leitura, Meditação, Oração, Contemplação) </a:t>
            </a:r>
            <a:endParaRPr lang="pt-BR" sz="3600" dirty="0" smtClean="0"/>
          </a:p>
          <a:p>
            <a:r>
              <a:rPr lang="pt-BR" sz="3600" dirty="0" smtClean="0"/>
              <a:t>com </a:t>
            </a:r>
            <a:r>
              <a:rPr lang="pt-BR" sz="3600" dirty="0"/>
              <a:t>as </a:t>
            </a:r>
            <a:r>
              <a:rPr lang="pt-BR" sz="3600" dirty="0" smtClean="0"/>
              <a:t>imagens </a:t>
            </a:r>
            <a:r>
              <a:rPr lang="pt-BR" sz="3600" dirty="0"/>
              <a:t>da Palavra (Voz, Rosto, Casa, Caminho), </a:t>
            </a:r>
            <a:r>
              <a:rPr lang="pt-BR" sz="3600" dirty="0" smtClean="0"/>
              <a:t>no método </a:t>
            </a:r>
            <a:r>
              <a:rPr lang="pt-BR" sz="3600" dirty="0"/>
              <a:t>Ver-Julgar- Agir. </a:t>
            </a:r>
          </a:p>
          <a:p>
            <a:pPr marL="0" indent="0">
              <a:buNone/>
            </a:pPr>
            <a:endParaRPr lang="pt-BR" sz="3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15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7527" y="768926"/>
            <a:ext cx="10411691" cy="147551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IV CONGRESSO VOCACIONAL</a:t>
            </a:r>
            <a:br>
              <a:rPr lang="pt-BR" dirty="0" smtClean="0"/>
            </a:br>
            <a:r>
              <a:rPr lang="pt-BR" dirty="0"/>
              <a:t>UM </a:t>
            </a:r>
            <a:r>
              <a:rPr lang="pt-BR" dirty="0" smtClean="0"/>
              <a:t>SIMPÓSIO, </a:t>
            </a:r>
            <a:r>
              <a:rPr lang="pt-BR" dirty="0"/>
              <a:t>A CULTURA VOCACIONAL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79319" y="2483427"/>
            <a:ext cx="5205846" cy="3574473"/>
          </a:xfrm>
        </p:spPr>
        <p:txBody>
          <a:bodyPr>
            <a:normAutofit lnSpcReduction="10000"/>
          </a:bodyPr>
          <a:lstStyle/>
          <a:p>
            <a:r>
              <a:rPr lang="pt-BR" sz="3600" dirty="0" smtClean="0"/>
              <a:t>Simpósio Nacional, 2014, impulsionar a cultura </a:t>
            </a:r>
            <a:r>
              <a:rPr lang="pt-BR" sz="3600" dirty="0"/>
              <a:t>Vocacional </a:t>
            </a:r>
            <a:endParaRPr lang="pt-BR" sz="3600" dirty="0" smtClean="0"/>
          </a:p>
          <a:p>
            <a:r>
              <a:rPr lang="pt-BR" sz="3600" dirty="0" smtClean="0"/>
              <a:t>“</a:t>
            </a:r>
            <a:r>
              <a:rPr lang="pt-BR" sz="3600" dirty="0"/>
              <a:t>Ide e anunciai! </a:t>
            </a:r>
            <a:endParaRPr lang="pt-BR" sz="3600" dirty="0" smtClean="0"/>
          </a:p>
          <a:p>
            <a:r>
              <a:rPr lang="pt-BR" sz="3600" dirty="0" smtClean="0"/>
              <a:t>Vocações </a:t>
            </a:r>
            <a:r>
              <a:rPr lang="pt-BR" sz="3600" dirty="0"/>
              <a:t>diversas para uma grande missão!” </a:t>
            </a:r>
            <a:endParaRPr lang="pt-BR" sz="3600" dirty="0" smtClean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33298" y="2321328"/>
            <a:ext cx="5290220" cy="3871653"/>
          </a:xfrm>
        </p:spPr>
        <p:txBody>
          <a:bodyPr>
            <a:noAutofit/>
          </a:bodyPr>
          <a:lstStyle/>
          <a:p>
            <a:r>
              <a:rPr lang="pt-BR" sz="3600" dirty="0" smtClean="0"/>
              <a:t>A </a:t>
            </a:r>
            <a:r>
              <a:rPr lang="pt-BR" sz="3600" dirty="0"/>
              <a:t>cultura vocacional na ação </a:t>
            </a:r>
            <a:r>
              <a:rPr lang="pt-BR" sz="3600" dirty="0" smtClean="0"/>
              <a:t>evangelizadora, </a:t>
            </a:r>
          </a:p>
          <a:p>
            <a:r>
              <a:rPr lang="pt-BR" sz="3600" dirty="0" smtClean="0"/>
              <a:t>Discipulado </a:t>
            </a:r>
            <a:r>
              <a:rPr lang="pt-BR" sz="3600" dirty="0"/>
              <a:t>missionário </a:t>
            </a:r>
            <a:endParaRPr lang="pt-BR" sz="3600" dirty="0" smtClean="0"/>
          </a:p>
          <a:p>
            <a:r>
              <a:rPr lang="pt-BR" sz="3600" dirty="0" smtClean="0"/>
              <a:t> Comunhão </a:t>
            </a:r>
            <a:r>
              <a:rPr lang="pt-BR" sz="3600" dirty="0"/>
              <a:t>e complementaridade de vocações e </a:t>
            </a:r>
            <a:r>
              <a:rPr lang="pt-BR" sz="3600" dirty="0" smtClean="0"/>
              <a:t>ministérios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9478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319" y="789708"/>
            <a:ext cx="10702636" cy="1267691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IV CONGRESSO VOCACIONAL</a:t>
            </a:r>
            <a:br>
              <a:rPr lang="pt-BR" dirty="0" smtClean="0"/>
            </a:br>
            <a:r>
              <a:rPr lang="pt-BR" dirty="0" smtClean="0"/>
              <a:t>DISCERNIMENTO VOCACIONAL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79320" y="2560319"/>
            <a:ext cx="5195454" cy="3559925"/>
          </a:xfrm>
        </p:spPr>
        <p:txBody>
          <a:bodyPr>
            <a:normAutofit fontScale="92500" lnSpcReduction="10000"/>
          </a:bodyPr>
          <a:lstStyle/>
          <a:p>
            <a:r>
              <a:rPr lang="pt-BR" sz="3600" b="1" dirty="0" smtClean="0"/>
              <a:t>IV Congresso, 2019</a:t>
            </a:r>
          </a:p>
          <a:p>
            <a:r>
              <a:rPr lang="pt-BR" sz="3600" b="1" dirty="0" smtClean="0"/>
              <a:t>Vocação e discernimento</a:t>
            </a:r>
          </a:p>
          <a:p>
            <a:r>
              <a:rPr lang="pt-BR" sz="3600" b="1" dirty="0" smtClean="0"/>
              <a:t> </a:t>
            </a:r>
            <a:r>
              <a:rPr lang="pt-BR" sz="3600" b="1" dirty="0"/>
              <a:t>“Mostra-me, Senhor, os teus caminhos” </a:t>
            </a:r>
            <a:endParaRPr lang="pt-BR" sz="3600" b="1" dirty="0" smtClean="0"/>
          </a:p>
          <a:p>
            <a:r>
              <a:rPr lang="pt-BR" sz="3600" b="1" dirty="0" smtClean="0"/>
              <a:t>(</a:t>
            </a:r>
            <a:r>
              <a:rPr lang="pt-BR" sz="3600" b="1" dirty="0" err="1"/>
              <a:t>Sl</a:t>
            </a:r>
            <a:r>
              <a:rPr lang="pt-BR" sz="3600" b="1" dirty="0"/>
              <a:t> 25,4</a:t>
            </a:r>
            <a:r>
              <a:rPr lang="pt-BR" sz="3600" b="1" dirty="0" smtClean="0"/>
              <a:t>)</a:t>
            </a:r>
            <a:r>
              <a:rPr lang="pt-BR" sz="3600" dirty="0"/>
              <a:t/>
            </a:r>
            <a:br>
              <a:rPr lang="pt-BR" sz="3600" dirty="0"/>
            </a:br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74775" y="2560319"/>
            <a:ext cx="5600698" cy="3684617"/>
          </a:xfrm>
        </p:spPr>
        <p:txBody>
          <a:bodyPr>
            <a:noAutofit/>
          </a:bodyPr>
          <a:lstStyle/>
          <a:p>
            <a:r>
              <a:rPr lang="pt-BR" sz="3600" dirty="0" smtClean="0"/>
              <a:t>Contexto e memória, a caminhada vocacional</a:t>
            </a:r>
          </a:p>
          <a:p>
            <a:r>
              <a:rPr lang="pt-BR" sz="3600" dirty="0" smtClean="0"/>
              <a:t>Iluminação bíblica e teológica</a:t>
            </a:r>
          </a:p>
          <a:p>
            <a:r>
              <a:rPr lang="pt-BR" sz="3600" dirty="0" smtClean="0"/>
              <a:t>Indicações para um caminho de discernimento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43492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327" y="665019"/>
            <a:ext cx="11139055" cy="169371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IV CONGRESSO VOCACIONAL</a:t>
            </a:r>
            <a:br>
              <a:rPr lang="pt-BR" dirty="0" smtClean="0"/>
            </a:br>
            <a:r>
              <a:rPr lang="pt-BR" dirty="0" smtClean="0"/>
              <a:t>PERSPECTIVAS PARA A PV/SAV E ITINERÁRIO VOCACIONAL (DISCERNIMENTO)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52055" y="2560320"/>
            <a:ext cx="5164281" cy="361188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A partir da leitura e visão </a:t>
            </a:r>
            <a:r>
              <a:rPr lang="pt-BR" sz="3600" dirty="0"/>
              <a:t>global </a:t>
            </a:r>
            <a:r>
              <a:rPr lang="pt-BR" sz="3600" dirty="0" smtClean="0"/>
              <a:t>da caminhada feita</a:t>
            </a:r>
          </a:p>
          <a:p>
            <a:r>
              <a:rPr lang="pt-BR" sz="3600" dirty="0" smtClean="0"/>
              <a:t>No texto base (agir) </a:t>
            </a:r>
          </a:p>
          <a:p>
            <a:r>
              <a:rPr lang="pt-BR" sz="3600" dirty="0" err="1" smtClean="0"/>
              <a:t>Pré</a:t>
            </a:r>
            <a:r>
              <a:rPr lang="pt-BR" sz="3600" dirty="0" smtClean="0"/>
              <a:t>-congressos  regionais</a:t>
            </a:r>
          </a:p>
          <a:p>
            <a:r>
              <a:rPr lang="pt-BR" sz="3600" dirty="0" smtClean="0"/>
              <a:t>Oficinas temáticas </a:t>
            </a:r>
            <a:endParaRPr lang="pt-BR" sz="3600" dirty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1344" y="2560319"/>
            <a:ext cx="5290220" cy="3528753"/>
          </a:xfrm>
        </p:spPr>
        <p:txBody>
          <a:bodyPr>
            <a:noAutofit/>
          </a:bodyPr>
          <a:lstStyle/>
          <a:p>
            <a:r>
              <a:rPr lang="pt-BR" sz="3600" dirty="0" smtClean="0"/>
              <a:t>Organização, estruturas </a:t>
            </a:r>
            <a:r>
              <a:rPr lang="pt-BR" sz="3600" dirty="0"/>
              <a:t>e instâncias </a:t>
            </a:r>
            <a:r>
              <a:rPr lang="pt-BR" sz="3600" dirty="0" smtClean="0"/>
              <a:t>eclesiais</a:t>
            </a:r>
          </a:p>
          <a:p>
            <a:r>
              <a:rPr lang="pt-BR" sz="3600" dirty="0" smtClean="0"/>
              <a:t>Olhar sobre </a:t>
            </a:r>
            <a:r>
              <a:rPr lang="pt-BR" sz="3600" dirty="0"/>
              <a:t>o próprio processo vocacional, suas </a:t>
            </a:r>
            <a:r>
              <a:rPr lang="pt-BR" sz="3600" dirty="0" smtClean="0"/>
              <a:t>etapas, o discernimento </a:t>
            </a:r>
            <a:r>
              <a:rPr lang="pt-BR" sz="3600" dirty="0"/>
              <a:t>e </a:t>
            </a:r>
            <a:r>
              <a:rPr lang="pt-BR" sz="3600" dirty="0" smtClean="0"/>
              <a:t>acompanhamento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87814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1525" y="644236"/>
            <a:ext cx="10754729" cy="166254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IV CONGRESSO VOCACIONAL</a:t>
            </a:r>
            <a:br>
              <a:rPr lang="pt-BR" dirty="0" smtClean="0"/>
            </a:br>
            <a:r>
              <a:rPr lang="pt-BR" b="1" dirty="0"/>
              <a:t>UMA MEMÓRIA QUE ILUMINA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41525" y="2560319"/>
            <a:ext cx="5257939" cy="3435235"/>
          </a:xfrm>
        </p:spPr>
        <p:txBody>
          <a:bodyPr>
            <a:normAutofit/>
          </a:bodyPr>
          <a:lstStyle/>
          <a:p>
            <a:r>
              <a:rPr lang="pt-BR" sz="3600" dirty="0" smtClean="0"/>
              <a:t>Vaticano II, Magistério Pontifício, Exortações e Encíclicas,...</a:t>
            </a:r>
          </a:p>
          <a:p>
            <a:r>
              <a:rPr lang="pt-BR" sz="3600" dirty="0" smtClean="0"/>
              <a:t>América Latina/CELAM</a:t>
            </a:r>
          </a:p>
          <a:p>
            <a:r>
              <a:rPr lang="pt-BR" sz="3600" dirty="0" smtClean="0"/>
              <a:t>Igreja no Brasil </a:t>
            </a:r>
          </a:p>
          <a:p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711281" y="2462645"/>
            <a:ext cx="4573246" cy="3719530"/>
          </a:xfrm>
        </p:spPr>
        <p:txBody>
          <a:bodyPr>
            <a:noAutofit/>
          </a:bodyPr>
          <a:lstStyle/>
          <a:p>
            <a:r>
              <a:rPr lang="pt-BR" sz="3600" dirty="0" smtClean="0"/>
              <a:t>Questão vocacional</a:t>
            </a:r>
          </a:p>
          <a:p>
            <a:r>
              <a:rPr lang="pt-BR" sz="3600" dirty="0" smtClean="0"/>
              <a:t>PV, ministérios leigos</a:t>
            </a:r>
          </a:p>
          <a:p>
            <a:r>
              <a:rPr lang="pt-BR" sz="3600" dirty="0" smtClean="0"/>
              <a:t>Ministério ordenado</a:t>
            </a:r>
          </a:p>
          <a:p>
            <a:r>
              <a:rPr lang="pt-BR" sz="3600" dirty="0" smtClean="0"/>
              <a:t>vida </a:t>
            </a:r>
            <a:r>
              <a:rPr lang="pt-BR" sz="3600" dirty="0"/>
              <a:t>e missão da vida </a:t>
            </a:r>
            <a:r>
              <a:rPr lang="pt-BR" sz="3600" dirty="0" smtClean="0"/>
              <a:t>consagrada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93656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1109" y="779318"/>
            <a:ext cx="11055927" cy="1610591"/>
          </a:xfrm>
        </p:spPr>
        <p:txBody>
          <a:bodyPr>
            <a:normAutofit fontScale="90000"/>
          </a:bodyPr>
          <a:lstStyle/>
          <a:p>
            <a:r>
              <a:rPr lang="pt-BR" dirty="0"/>
              <a:t>IV CONGRESSO VOCACIONAL</a:t>
            </a:r>
            <a:br>
              <a:rPr lang="pt-BR" dirty="0"/>
            </a:br>
            <a:r>
              <a:rPr lang="pt-BR" dirty="0"/>
              <a:t>PERSPECTIVAS PARA A PV/SAV E ITINERÁRIO VOCACIONAL (DISCERNIMENTO)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799" y="2483426"/>
            <a:ext cx="5372101" cy="3730337"/>
          </a:xfrm>
        </p:spPr>
        <p:txBody>
          <a:bodyPr>
            <a:normAutofit fontScale="85000" lnSpcReduction="20000"/>
          </a:bodyPr>
          <a:lstStyle/>
          <a:p>
            <a:r>
              <a:rPr lang="pt-BR" sz="3600" dirty="0" smtClean="0"/>
              <a:t>ALGUNS OLHARES</a:t>
            </a:r>
          </a:p>
          <a:p>
            <a:r>
              <a:rPr lang="pt-BR" sz="3600" dirty="0" smtClean="0"/>
              <a:t>DA SINODALIDADE (Caminho)</a:t>
            </a:r>
          </a:p>
          <a:p>
            <a:r>
              <a:rPr lang="pt-BR" sz="3600" dirty="0" smtClean="0"/>
              <a:t>DA CASA COM OS PILARES DA PALAVRA, DO PÃO, DA CARIDADE, DA MISSÃO  (Diretrizes)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1343" y="2483427"/>
            <a:ext cx="5352566" cy="3564082"/>
          </a:xfrm>
        </p:spPr>
        <p:txBody>
          <a:bodyPr>
            <a:normAutofit fontScale="85000" lnSpcReduction="20000"/>
          </a:bodyPr>
          <a:lstStyle/>
          <a:p>
            <a:r>
              <a:rPr lang="pt-BR" sz="3900" dirty="0"/>
              <a:t>DA INICIAÇÃO </a:t>
            </a:r>
            <a:r>
              <a:rPr lang="pt-BR" sz="3900" dirty="0" smtClean="0"/>
              <a:t>À </a:t>
            </a:r>
            <a:r>
              <a:rPr lang="pt-BR" sz="3900" dirty="0"/>
              <a:t>VIDA CRISTÃ DE INSPIRAÇÃO CATECUMENAL </a:t>
            </a:r>
            <a:endParaRPr lang="pt-BR" sz="3900" dirty="0" smtClean="0"/>
          </a:p>
          <a:p>
            <a:r>
              <a:rPr lang="pt-BR" sz="3900" dirty="0" smtClean="0"/>
              <a:t>DO SÍNODO PARA A AMAZÔNIA</a:t>
            </a:r>
            <a:endParaRPr lang="pt-BR" sz="3900" dirty="0"/>
          </a:p>
          <a:p>
            <a:r>
              <a:rPr lang="pt-BR" sz="3900" dirty="0"/>
              <a:t>DOS JOVENS (PESSOA) EM DISCERNIMENTO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946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3064" y="654627"/>
            <a:ext cx="11002725" cy="1683327"/>
          </a:xfrm>
        </p:spPr>
        <p:txBody>
          <a:bodyPr>
            <a:normAutofit fontScale="90000"/>
          </a:bodyPr>
          <a:lstStyle/>
          <a:p>
            <a:r>
              <a:rPr lang="pt-BR" dirty="0"/>
              <a:t>IV CONGRESSO VOCACIONAL</a:t>
            </a:r>
            <a:br>
              <a:rPr lang="pt-BR" dirty="0"/>
            </a:br>
            <a:r>
              <a:rPr lang="pt-BR" dirty="0"/>
              <a:t>PERSPECTIVAS PARA A PV/SAV E ITINERÁRIO VOCACIONAL (DISCERNIMENTO)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89709" y="2560320"/>
            <a:ext cx="5486400" cy="3476798"/>
          </a:xfrm>
        </p:spPr>
        <p:txBody>
          <a:bodyPr>
            <a:normAutofit lnSpcReduction="10000"/>
          </a:bodyPr>
          <a:lstStyle/>
          <a:p>
            <a:r>
              <a:rPr lang="pt-BR" sz="3600" dirty="0" smtClean="0"/>
              <a:t>SINODALIDADE, o caminho que </a:t>
            </a:r>
            <a:r>
              <a:rPr lang="pt-BR" sz="3600" dirty="0"/>
              <a:t>Deus espera da Igreja do Terceiro </a:t>
            </a:r>
            <a:r>
              <a:rPr lang="pt-BR" sz="3600" dirty="0" smtClean="0"/>
              <a:t>Milênio</a:t>
            </a:r>
          </a:p>
          <a:p>
            <a:r>
              <a:rPr lang="pt-BR" sz="3600" dirty="0" smtClean="0"/>
              <a:t>Sua dimensão </a:t>
            </a:r>
            <a:r>
              <a:rPr lang="pt-BR" sz="3600" dirty="0"/>
              <a:t>constitutiva </a:t>
            </a:r>
            <a:endParaRPr lang="pt-BR" sz="3600" dirty="0" smtClean="0"/>
          </a:p>
          <a:p>
            <a:r>
              <a:rPr lang="pt-BR" sz="3600" dirty="0" smtClean="0"/>
              <a:t>Caminho feito juntos </a:t>
            </a:r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76109" y="2431473"/>
            <a:ext cx="5195455" cy="3844635"/>
          </a:xfrm>
        </p:spPr>
        <p:txBody>
          <a:bodyPr>
            <a:normAutofit lnSpcReduction="10000"/>
          </a:bodyPr>
          <a:lstStyle/>
          <a:p>
            <a:r>
              <a:rPr lang="pt-BR" sz="3600" dirty="0" smtClean="0"/>
              <a:t>Jesus</a:t>
            </a:r>
            <a:r>
              <a:rPr lang="pt-BR" sz="3600" dirty="0"/>
              <a:t>, </a:t>
            </a:r>
            <a:r>
              <a:rPr lang="pt-BR" sz="3600" dirty="0" smtClean="0"/>
              <a:t>o caminho</a:t>
            </a:r>
            <a:r>
              <a:rPr lang="pt-BR" sz="3600" dirty="0"/>
              <a:t>, a verdade e a </a:t>
            </a:r>
            <a:r>
              <a:rPr lang="pt-BR" sz="3600" dirty="0" smtClean="0"/>
              <a:t>vida </a:t>
            </a:r>
          </a:p>
          <a:p>
            <a:r>
              <a:rPr lang="pt-BR" sz="3600" dirty="0" smtClean="0"/>
              <a:t>Cristãos</a:t>
            </a:r>
            <a:r>
              <a:rPr lang="pt-BR" sz="3600" dirty="0"/>
              <a:t>, com sua sequela, são originariamente chamados </a:t>
            </a:r>
            <a:r>
              <a:rPr lang="pt-BR" sz="3600" dirty="0" smtClean="0"/>
              <a:t>os </a:t>
            </a:r>
            <a:r>
              <a:rPr lang="pt-BR" sz="3600" dirty="0"/>
              <a:t>discípulos do </a:t>
            </a:r>
            <a:r>
              <a:rPr lang="pt-BR" sz="3600" dirty="0" smtClean="0"/>
              <a:t>caminho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01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4237" y="685800"/>
            <a:ext cx="11003972" cy="1683326"/>
          </a:xfrm>
        </p:spPr>
        <p:txBody>
          <a:bodyPr>
            <a:normAutofit fontScale="90000"/>
          </a:bodyPr>
          <a:lstStyle/>
          <a:p>
            <a:r>
              <a:rPr lang="pt-BR" dirty="0"/>
              <a:t>IV CONGRESSO VOCACIONAL</a:t>
            </a:r>
            <a:br>
              <a:rPr lang="pt-BR" dirty="0"/>
            </a:br>
            <a:r>
              <a:rPr lang="pt-BR" dirty="0"/>
              <a:t>PERSPECTIVAS PARA A PV/SAV E ITINERÁRIO VOCACIONAL (DISCERNIMENTO)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44237" y="2369126"/>
            <a:ext cx="5330537" cy="4062847"/>
          </a:xfrm>
        </p:spPr>
        <p:txBody>
          <a:bodyPr>
            <a:noAutofit/>
          </a:bodyPr>
          <a:lstStyle/>
          <a:p>
            <a:r>
              <a:rPr lang="pt-BR" sz="3600" dirty="0" smtClean="0"/>
              <a:t>Povo </a:t>
            </a:r>
            <a:r>
              <a:rPr lang="pt-BR" sz="3600" dirty="0"/>
              <a:t>de </a:t>
            </a:r>
            <a:r>
              <a:rPr lang="pt-BR" sz="3600" dirty="0" smtClean="0"/>
              <a:t>Deus, na comum </a:t>
            </a:r>
            <a:r>
              <a:rPr lang="pt-BR" sz="3600" dirty="0"/>
              <a:t>dignidade e missão de </a:t>
            </a:r>
            <a:r>
              <a:rPr lang="pt-BR" sz="3600" dirty="0" smtClean="0"/>
              <a:t>batizados </a:t>
            </a:r>
            <a:r>
              <a:rPr lang="pt-BR" sz="3600" dirty="0"/>
              <a:t>no exercício da multiforme e ordenada riqueza dos </a:t>
            </a:r>
            <a:r>
              <a:rPr lang="pt-BR" sz="3600" dirty="0" smtClean="0"/>
              <a:t>carismas</a:t>
            </a:r>
            <a:r>
              <a:rPr lang="pt-BR" sz="3600" dirty="0"/>
              <a:t>, </a:t>
            </a:r>
            <a:r>
              <a:rPr lang="pt-BR" sz="3600" dirty="0" smtClean="0"/>
              <a:t>vocações e  ministérios</a:t>
            </a:r>
            <a:endParaRPr lang="pt-BR" sz="3600" dirty="0"/>
          </a:p>
          <a:p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891646" y="2591491"/>
            <a:ext cx="5663046" cy="3549535"/>
          </a:xfrm>
        </p:spPr>
        <p:txBody>
          <a:bodyPr>
            <a:noAutofit/>
          </a:bodyPr>
          <a:lstStyle/>
          <a:p>
            <a:r>
              <a:rPr lang="pt-BR" sz="3600" dirty="0" smtClean="0"/>
              <a:t>Ativar </a:t>
            </a:r>
            <a:r>
              <a:rPr lang="pt-BR" sz="3600" dirty="0"/>
              <a:t>em </a:t>
            </a:r>
            <a:r>
              <a:rPr lang="pt-BR" sz="3600" b="1" dirty="0" smtClean="0"/>
              <a:t>Energia Sinodal </a:t>
            </a:r>
            <a:r>
              <a:rPr lang="pt-BR" sz="3600" dirty="0"/>
              <a:t>os ministérios e os carismas presentes na </a:t>
            </a:r>
            <a:r>
              <a:rPr lang="pt-BR" sz="3600" dirty="0" smtClean="0"/>
              <a:t>vida da Igreja para </a:t>
            </a:r>
            <a:r>
              <a:rPr lang="pt-BR" sz="3600" dirty="0"/>
              <a:t>discernir os caminhos da evangelização na escuta da voz do </a:t>
            </a:r>
            <a:r>
              <a:rPr lang="pt-BR" sz="3600" dirty="0" smtClean="0"/>
              <a:t>Espírito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17455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3065" y="592282"/>
            <a:ext cx="10983190" cy="1787236"/>
          </a:xfrm>
        </p:spPr>
        <p:txBody>
          <a:bodyPr>
            <a:normAutofit fontScale="90000"/>
          </a:bodyPr>
          <a:lstStyle/>
          <a:p>
            <a:r>
              <a:rPr lang="pt-BR" dirty="0"/>
              <a:t>IV CONGRESSO VOCACIONAL</a:t>
            </a:r>
            <a:br>
              <a:rPr lang="pt-BR" dirty="0"/>
            </a:br>
            <a:r>
              <a:rPr lang="pt-BR" dirty="0"/>
              <a:t>PERSPECTIVAS PARA A PV/SAV E ITINERÁRIO VOCACIONAL (DISCERNIMENTO)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98855" y="2379518"/>
            <a:ext cx="5320145" cy="3944389"/>
          </a:xfrm>
        </p:spPr>
        <p:txBody>
          <a:bodyPr>
            <a:normAutofit lnSpcReduction="10000"/>
          </a:bodyPr>
          <a:lstStyle/>
          <a:p>
            <a:r>
              <a:rPr lang="pt-BR" sz="3600" dirty="0" smtClean="0"/>
              <a:t>Igreja, vocacionada a evangelizar (país urbano)</a:t>
            </a:r>
          </a:p>
          <a:p>
            <a:r>
              <a:rPr lang="pt-BR" sz="3600" dirty="0" smtClean="0"/>
              <a:t>CASA</a:t>
            </a:r>
            <a:r>
              <a:rPr lang="pt-BR" sz="3600" dirty="0"/>
              <a:t>, </a:t>
            </a:r>
            <a:r>
              <a:rPr lang="pt-BR" sz="3600" dirty="0" smtClean="0"/>
              <a:t>pilares </a:t>
            </a:r>
            <a:r>
              <a:rPr lang="pt-BR" sz="3600" dirty="0"/>
              <a:t>– Palavra, Pão, Caridade, Missão</a:t>
            </a:r>
          </a:p>
          <a:p>
            <a:r>
              <a:rPr lang="pt-BR" dirty="0"/>
              <a:t> </a:t>
            </a:r>
            <a:r>
              <a:rPr lang="pt-BR" sz="3600" dirty="0" smtClean="0"/>
              <a:t>Imagem da Casa, lugar de acolhimento e envio</a:t>
            </a:r>
          </a:p>
          <a:p>
            <a:pPr marL="0" indent="0">
              <a:buNone/>
            </a:pPr>
            <a:endParaRPr lang="pt-BR" sz="3600" dirty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5207092" cy="3497580"/>
          </a:xfrm>
        </p:spPr>
        <p:txBody>
          <a:bodyPr>
            <a:normAutofit lnSpcReduction="10000"/>
          </a:bodyPr>
          <a:lstStyle/>
          <a:p>
            <a:r>
              <a:rPr lang="pt-BR" sz="3600" dirty="0" smtClean="0"/>
              <a:t>Dois eixos, Comunidade e Missão</a:t>
            </a:r>
          </a:p>
          <a:p>
            <a:r>
              <a:rPr lang="pt-BR" sz="3600" dirty="0" smtClean="0"/>
              <a:t>Comunidades eclesiais missionárias</a:t>
            </a:r>
          </a:p>
          <a:p>
            <a:r>
              <a:rPr lang="pt-BR" sz="3600" dirty="0" smtClean="0"/>
              <a:t>Geram missionários,  “vocações”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29420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501" y="675409"/>
            <a:ext cx="10983190" cy="1610591"/>
          </a:xfrm>
        </p:spPr>
        <p:txBody>
          <a:bodyPr>
            <a:normAutofit fontScale="90000"/>
          </a:bodyPr>
          <a:lstStyle/>
          <a:p>
            <a:r>
              <a:rPr lang="pt-BR" dirty="0"/>
              <a:t>IV CONGRESSO VOCACIONAL</a:t>
            </a:r>
            <a:br>
              <a:rPr lang="pt-BR" dirty="0"/>
            </a:br>
            <a:r>
              <a:rPr lang="pt-BR" dirty="0"/>
              <a:t>PERSPECTIVAS PARA A PV/SAV E ITINERÁRIO VOCACIONAL (DISCERNIMENTO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00100" y="2560320"/>
            <a:ext cx="5278582" cy="3518362"/>
          </a:xfrm>
        </p:spPr>
        <p:txBody>
          <a:bodyPr>
            <a:normAutofit lnSpcReduction="10000"/>
          </a:bodyPr>
          <a:lstStyle/>
          <a:p>
            <a:r>
              <a:rPr lang="pt-BR" sz="3600" dirty="0" smtClean="0"/>
              <a:t>Nas propostas a ideia do processo como método e como mística, enraizada na espiritualidade cristã</a:t>
            </a:r>
          </a:p>
          <a:p>
            <a:r>
              <a:rPr lang="pt-BR" sz="3600" dirty="0" smtClean="0"/>
              <a:t>Pilares correspondem à natureza mesma da Igreja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1343" y="2560320"/>
            <a:ext cx="5269439" cy="3653444"/>
          </a:xfrm>
        </p:spPr>
        <p:txBody>
          <a:bodyPr>
            <a:normAutofit lnSpcReduction="10000"/>
          </a:bodyPr>
          <a:lstStyle/>
          <a:p>
            <a:r>
              <a:rPr lang="pt-BR" sz="3600" dirty="0" smtClean="0"/>
              <a:t>Inspirar a formação, planejamento e práticas  das instâncias eclesiais</a:t>
            </a:r>
          </a:p>
          <a:p>
            <a:r>
              <a:rPr lang="pt-BR" sz="3600" dirty="0" smtClean="0"/>
              <a:t>Dioceses, paroquias, pastorais, comunidades, grupos, comissões...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57370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7293" y="820882"/>
            <a:ext cx="10982776" cy="1236517"/>
          </a:xfrm>
        </p:spPr>
        <p:txBody>
          <a:bodyPr>
            <a:normAutofit fontScale="90000"/>
          </a:bodyPr>
          <a:lstStyle/>
          <a:p>
            <a:r>
              <a:rPr lang="pt-BR" dirty="0"/>
              <a:t>IV CONGRESSO VOCACIONAL</a:t>
            </a:r>
            <a:br>
              <a:rPr lang="pt-BR" dirty="0"/>
            </a:br>
            <a:r>
              <a:rPr lang="pt-BR" dirty="0"/>
              <a:t>PERSPECTIVAS PARA A PV/SAV E ITINERÁRIO VOCACIONAL (DISCERNIMENTO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15636" y="2483428"/>
            <a:ext cx="5663045" cy="3699163"/>
          </a:xfrm>
        </p:spPr>
        <p:txBody>
          <a:bodyPr>
            <a:normAutofit fontScale="92500" lnSpcReduction="10000"/>
          </a:bodyPr>
          <a:lstStyle/>
          <a:p>
            <a:r>
              <a:rPr lang="pt-BR" sz="3600" dirty="0" smtClean="0"/>
              <a:t>Iniciação à vida cristã como adesão a Jesus Cristo</a:t>
            </a:r>
          </a:p>
          <a:p>
            <a:r>
              <a:rPr lang="pt-BR" sz="3600" dirty="0" smtClean="0"/>
              <a:t>Centralidade no </a:t>
            </a:r>
            <a:r>
              <a:rPr lang="pt-BR" sz="3600" dirty="0" err="1" smtClean="0"/>
              <a:t>querigma</a:t>
            </a:r>
            <a:r>
              <a:rPr lang="pt-BR" sz="3600" dirty="0" smtClean="0"/>
              <a:t>, um caminho de formação e amadurecimento na fé</a:t>
            </a:r>
          </a:p>
          <a:p>
            <a:r>
              <a:rPr lang="pt-BR" sz="3600" dirty="0" smtClean="0"/>
              <a:t>Acompanhamento, itinerário</a:t>
            </a:r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1342" y="2410691"/>
            <a:ext cx="5326798" cy="3771899"/>
          </a:xfrm>
        </p:spPr>
        <p:txBody>
          <a:bodyPr>
            <a:normAutofit fontScale="92500" lnSpcReduction="10000"/>
          </a:bodyPr>
          <a:lstStyle/>
          <a:p>
            <a:r>
              <a:rPr lang="pt-BR" sz="3600" dirty="0" smtClean="0"/>
              <a:t>A vida cristã como um “projeto de vida”</a:t>
            </a:r>
          </a:p>
          <a:p>
            <a:r>
              <a:rPr lang="pt-BR" sz="3600" dirty="0" smtClean="0"/>
              <a:t>Processo, um novo modo de vida pessoal, social e comunitário </a:t>
            </a:r>
          </a:p>
          <a:p>
            <a:r>
              <a:rPr lang="pt-BR" sz="3600" dirty="0" smtClean="0"/>
              <a:t>Procura de respostas sobre a vida e seu sentido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28256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3845" y="706581"/>
            <a:ext cx="10983191" cy="1631373"/>
          </a:xfrm>
        </p:spPr>
        <p:txBody>
          <a:bodyPr>
            <a:normAutofit fontScale="90000"/>
          </a:bodyPr>
          <a:lstStyle/>
          <a:p>
            <a:r>
              <a:rPr lang="pt-BR" dirty="0"/>
              <a:t>IV CONGRESSO VOCACIONAL</a:t>
            </a:r>
            <a:br>
              <a:rPr lang="pt-BR" dirty="0"/>
            </a:br>
            <a:r>
              <a:rPr lang="pt-BR" dirty="0"/>
              <a:t>PERSPECTIVAS PARA A PV/SAV E ITINERÁRIO VOCACIONAL (DISCERNIMENTO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9155" y="2337954"/>
            <a:ext cx="5569527" cy="3938156"/>
          </a:xfrm>
        </p:spPr>
        <p:txBody>
          <a:bodyPr>
            <a:noAutofit/>
          </a:bodyPr>
          <a:lstStyle/>
          <a:p>
            <a:r>
              <a:rPr lang="pt-BR" sz="3600" dirty="0" smtClean="0"/>
              <a:t>Dimensão teológica da iniciação à vida cristã</a:t>
            </a:r>
          </a:p>
          <a:p>
            <a:r>
              <a:rPr lang="pt-BR" sz="3600" dirty="0" smtClean="0"/>
              <a:t>Presença do Espírito Santo, ungidos na fé</a:t>
            </a:r>
          </a:p>
          <a:p>
            <a:r>
              <a:rPr lang="pt-BR" sz="3600" dirty="0" smtClean="0"/>
              <a:t>agraciados com carismas diversos, para o bem comum</a:t>
            </a:r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1343" y="2524992"/>
            <a:ext cx="5238266" cy="3480954"/>
          </a:xfrm>
        </p:spPr>
        <p:txBody>
          <a:bodyPr>
            <a:normAutofit fontScale="92500" lnSpcReduction="20000"/>
          </a:bodyPr>
          <a:lstStyle/>
          <a:p>
            <a:r>
              <a:rPr lang="pt-BR" sz="3600" dirty="0" smtClean="0"/>
              <a:t>Chamados a testemunhar Jesus Cristo</a:t>
            </a:r>
          </a:p>
          <a:p>
            <a:r>
              <a:rPr lang="pt-BR" sz="3600" dirty="0" smtClean="0"/>
              <a:t>participar da mesma missão </a:t>
            </a:r>
          </a:p>
          <a:p>
            <a:r>
              <a:rPr lang="pt-BR" sz="3600" dirty="0" smtClean="0"/>
              <a:t>realizar a vocação universal à santidade, constituir o sacerdócio comum</a:t>
            </a:r>
          </a:p>
          <a:p>
            <a:r>
              <a:rPr lang="pt-BR" sz="3600" dirty="0" smtClean="0"/>
              <a:t>criar comunhão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45110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764" y="737754"/>
            <a:ext cx="11097491" cy="1620981"/>
          </a:xfrm>
        </p:spPr>
        <p:txBody>
          <a:bodyPr>
            <a:normAutofit fontScale="90000"/>
          </a:bodyPr>
          <a:lstStyle/>
          <a:p>
            <a:r>
              <a:rPr lang="pt-BR" dirty="0"/>
              <a:t>IV CONGRESSO VOCACIONAL</a:t>
            </a:r>
            <a:br>
              <a:rPr lang="pt-BR" dirty="0"/>
            </a:br>
            <a:r>
              <a:rPr lang="pt-BR" dirty="0"/>
              <a:t>PERSPECTIVAS PARA A PV/SAV E ITINERÁRIO VOCACIONAL (DISCERNIMENTO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27363" y="2394063"/>
            <a:ext cx="5340927" cy="3819701"/>
          </a:xfrm>
        </p:spPr>
        <p:txBody>
          <a:bodyPr>
            <a:normAutofit fontScale="92500"/>
          </a:bodyPr>
          <a:lstStyle/>
          <a:p>
            <a:r>
              <a:rPr lang="pt-BR" sz="3600" dirty="0" smtClean="0"/>
              <a:t>Sínodo para a Amazônia</a:t>
            </a:r>
            <a:endParaRPr lang="pt-BR" sz="3600" dirty="0"/>
          </a:p>
          <a:p>
            <a:r>
              <a:rPr lang="pt-BR" sz="3600" dirty="0" smtClean="0"/>
              <a:t>“Novos Caminhos para a Igreja e para uma ecologia integral”</a:t>
            </a:r>
          </a:p>
          <a:p>
            <a:r>
              <a:rPr lang="pt-BR" sz="3600" dirty="0" smtClean="0"/>
              <a:t>Escuta e discernimento dos novos caminhos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2358735"/>
            <a:ext cx="5424055" cy="3958938"/>
          </a:xfrm>
        </p:spPr>
        <p:txBody>
          <a:bodyPr>
            <a:normAutofit fontScale="92500"/>
          </a:bodyPr>
          <a:lstStyle/>
          <a:p>
            <a:r>
              <a:rPr lang="pt-BR" sz="3600" dirty="0" smtClean="0"/>
              <a:t>A partir do Capítulo IV, do </a:t>
            </a:r>
            <a:r>
              <a:rPr lang="pt-BR" sz="3600" dirty="0" err="1" smtClean="0"/>
              <a:t>Instrumentum</a:t>
            </a:r>
            <a:r>
              <a:rPr lang="pt-BR" sz="3600" dirty="0" smtClean="0"/>
              <a:t> </a:t>
            </a:r>
            <a:r>
              <a:rPr lang="pt-BR" sz="3600" dirty="0" err="1" smtClean="0"/>
              <a:t>Laboris</a:t>
            </a:r>
            <a:r>
              <a:rPr lang="pt-BR" sz="3600" dirty="0" smtClean="0"/>
              <a:t>, mais especificamente, a organização das comunidades</a:t>
            </a:r>
          </a:p>
          <a:p>
            <a:r>
              <a:rPr lang="pt-BR" sz="3600" dirty="0" smtClean="0"/>
              <a:t>Reconfigurar a Igreja em suas expressões: ministérios, liturgia, sacramentos, teologia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07412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9545" y="685800"/>
            <a:ext cx="11170227" cy="1600200"/>
          </a:xfrm>
        </p:spPr>
        <p:txBody>
          <a:bodyPr>
            <a:normAutofit fontScale="90000"/>
          </a:bodyPr>
          <a:lstStyle/>
          <a:p>
            <a:r>
              <a:rPr lang="pt-BR" dirty="0"/>
              <a:t>IV CONGRESSO VOCACIONAL</a:t>
            </a:r>
            <a:br>
              <a:rPr lang="pt-BR" dirty="0"/>
            </a:br>
            <a:r>
              <a:rPr lang="pt-BR" dirty="0"/>
              <a:t>PERSPECTIVAS PARA A PV/SAV E ITINERÁRIO VOCACIONAL (DISCERNIMENTO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16973" y="2452255"/>
            <a:ext cx="5372099" cy="3751117"/>
          </a:xfrm>
        </p:spPr>
        <p:txBody>
          <a:bodyPr>
            <a:noAutofit/>
          </a:bodyPr>
          <a:lstStyle/>
          <a:p>
            <a:r>
              <a:rPr lang="pt-BR" sz="3600" dirty="0" smtClean="0"/>
              <a:t>Novos ministérios que respondam às necessidades (promoção das vocações autóctones, celibato/ordenações, ministério oficial à mulher)</a:t>
            </a:r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2590" y="2452255"/>
            <a:ext cx="5340927" cy="3751117"/>
          </a:xfrm>
        </p:spPr>
        <p:txBody>
          <a:bodyPr>
            <a:normAutofit lnSpcReduction="10000"/>
          </a:bodyPr>
          <a:lstStyle/>
          <a:p>
            <a:r>
              <a:rPr lang="pt-BR" sz="3600" dirty="0" smtClean="0"/>
              <a:t>Papel dos leigos (protagonismo, itinerários formativos, processos sinodais)</a:t>
            </a:r>
          </a:p>
          <a:p>
            <a:r>
              <a:rPr lang="pt-BR" sz="3600" dirty="0" smtClean="0"/>
              <a:t>Papel da mulher (seus carismas, liderança, voz, estilo feminino de agir)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22358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70404"/>
            <a:ext cx="11107882" cy="1729895"/>
          </a:xfrm>
        </p:spPr>
        <p:txBody>
          <a:bodyPr>
            <a:normAutofit fontScale="90000"/>
          </a:bodyPr>
          <a:lstStyle/>
          <a:p>
            <a:r>
              <a:rPr lang="pt-BR" dirty="0"/>
              <a:t>IV CONGRESSO VOCACIONAL</a:t>
            </a:r>
            <a:br>
              <a:rPr lang="pt-BR" dirty="0"/>
            </a:br>
            <a:r>
              <a:rPr lang="pt-BR" dirty="0"/>
              <a:t>PERSPECTIVAS PARA A PV/SAV E ITINERÁRIO VOCACIONAL (DISCERNIMENTO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65018" y="2560320"/>
            <a:ext cx="5351734" cy="3501321"/>
          </a:xfrm>
        </p:spPr>
        <p:txBody>
          <a:bodyPr>
            <a:normAutofit/>
          </a:bodyPr>
          <a:lstStyle/>
          <a:p>
            <a:r>
              <a:rPr lang="pt-BR" sz="3600" dirty="0" smtClean="0"/>
              <a:t>Papel da vida consagrada (rosto materno, alternativa e profética, inserção e </a:t>
            </a:r>
            <a:r>
              <a:rPr lang="pt-BR" sz="3600" dirty="0" err="1" smtClean="0"/>
              <a:t>itinerância</a:t>
            </a:r>
            <a:r>
              <a:rPr lang="pt-BR" sz="3600" dirty="0" smtClean="0"/>
              <a:t>, </a:t>
            </a:r>
            <a:r>
              <a:rPr lang="pt-BR" sz="3600" dirty="0" err="1" smtClean="0"/>
              <a:t>interculturalidade</a:t>
            </a:r>
            <a:r>
              <a:rPr lang="pt-BR" sz="3600" dirty="0" smtClean="0"/>
              <a:t>, </a:t>
            </a:r>
            <a:r>
              <a:rPr lang="pt-BR" sz="3600" dirty="0" err="1" smtClean="0"/>
              <a:t>inculturação</a:t>
            </a:r>
            <a:r>
              <a:rPr lang="pt-BR" sz="3600" dirty="0" smtClean="0"/>
              <a:t>, ..) </a:t>
            </a:r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5383738" cy="358029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Papel dos jovens (diálogo, formação, processos de transmissão da herança cultural, valores, migração, defesa e recuperação,...)</a:t>
            </a:r>
          </a:p>
          <a:p>
            <a:r>
              <a:rPr lang="pt-BR" sz="3600" dirty="0" smtClean="0"/>
              <a:t>Dioceses de fronteira...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11049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727364"/>
            <a:ext cx="10082644" cy="1039091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IV CONGRESSO VOCACIONAL</a:t>
            </a:r>
            <a:br>
              <a:rPr lang="pt-BR" dirty="0" smtClean="0"/>
            </a:br>
            <a:r>
              <a:rPr lang="pt-BR" dirty="0" smtClean="0"/>
              <a:t>MEMÓRIA QUE ILUMINA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41663" y="2452255"/>
            <a:ext cx="5330537" cy="3605645"/>
          </a:xfrm>
        </p:spPr>
        <p:txBody>
          <a:bodyPr>
            <a:normAutofit fontScale="92500" lnSpcReduction="10000"/>
          </a:bodyPr>
          <a:lstStyle/>
          <a:p>
            <a:r>
              <a:rPr lang="pt-BR" sz="3600" dirty="0"/>
              <a:t>“</a:t>
            </a:r>
            <a:r>
              <a:rPr lang="pt-BR" sz="3600" b="1" i="1" dirty="0"/>
              <a:t>a pastoral vocacional </a:t>
            </a:r>
            <a:endParaRPr lang="pt-BR" sz="3600" b="1" i="1" dirty="0" smtClean="0"/>
          </a:p>
          <a:p>
            <a:r>
              <a:rPr lang="pt-BR" sz="3600" b="1" i="1" dirty="0" smtClean="0"/>
              <a:t>se </a:t>
            </a:r>
            <a:r>
              <a:rPr lang="pt-BR" sz="3600" b="1" i="1" dirty="0"/>
              <a:t>torna prioritária </a:t>
            </a:r>
            <a:endParaRPr lang="pt-BR" sz="3600" b="1" i="1" dirty="0" smtClean="0"/>
          </a:p>
          <a:p>
            <a:r>
              <a:rPr lang="pt-BR" sz="3600" b="1" i="1" dirty="0" smtClean="0"/>
              <a:t>neste </a:t>
            </a:r>
            <a:r>
              <a:rPr lang="pt-BR" sz="3600" b="1" i="1" dirty="0"/>
              <a:t>novo momento </a:t>
            </a:r>
            <a:endParaRPr lang="pt-BR" sz="3600" b="1" i="1" dirty="0" smtClean="0"/>
          </a:p>
          <a:p>
            <a:r>
              <a:rPr lang="pt-BR" sz="3600" b="1" i="1" dirty="0" smtClean="0"/>
              <a:t>da </a:t>
            </a:r>
            <a:r>
              <a:rPr lang="pt-BR" sz="3600" b="1" i="1" dirty="0"/>
              <a:t>história </a:t>
            </a:r>
            <a:endParaRPr lang="pt-BR" sz="3600" b="1" i="1" dirty="0" smtClean="0"/>
          </a:p>
          <a:p>
            <a:r>
              <a:rPr lang="pt-BR" sz="3600" b="1" i="1" dirty="0" smtClean="0"/>
              <a:t>da </a:t>
            </a:r>
            <a:r>
              <a:rPr lang="pt-BR" sz="3600" b="1" i="1" dirty="0"/>
              <a:t>evangelização, </a:t>
            </a:r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1" y="2452255"/>
            <a:ext cx="5205844" cy="3605645"/>
          </a:xfrm>
        </p:spPr>
        <p:txBody>
          <a:bodyPr>
            <a:normAutofit fontScale="92500" lnSpcReduction="10000"/>
          </a:bodyPr>
          <a:lstStyle/>
          <a:p>
            <a:r>
              <a:rPr lang="pt-BR" sz="3600" b="1" i="1" dirty="0" smtClean="0"/>
              <a:t>...suscitar </a:t>
            </a:r>
            <a:r>
              <a:rPr lang="pt-BR" sz="3600" b="1" i="1" dirty="0"/>
              <a:t>e acompanhar as vocações para o serviço da comunidade e para a atuação profético-transformadora na sociedade”.</a:t>
            </a:r>
            <a:endParaRPr lang="pt-BR" sz="3600" dirty="0"/>
          </a:p>
          <a:p>
            <a:r>
              <a:rPr lang="pt-BR" dirty="0" smtClean="0"/>
              <a:t>Doc. CNBB</a:t>
            </a:r>
            <a:r>
              <a:rPr lang="pt-BR" dirty="0"/>
              <a:t>, 102, n. 106.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65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636" y="696192"/>
            <a:ext cx="11222182" cy="1652154"/>
          </a:xfrm>
        </p:spPr>
        <p:txBody>
          <a:bodyPr>
            <a:normAutofit fontScale="90000"/>
          </a:bodyPr>
          <a:lstStyle/>
          <a:p>
            <a:r>
              <a:rPr lang="pt-BR" dirty="0"/>
              <a:t>IV CONGRESSO VOCACIONAL</a:t>
            </a:r>
            <a:br>
              <a:rPr lang="pt-BR" dirty="0"/>
            </a:br>
            <a:r>
              <a:rPr lang="pt-BR" dirty="0"/>
              <a:t>PERSPECTIVAS PARA A PV/SAV E ITINERÁRIO VOCACIONAL (DISCERNIMENTO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1" y="2473035"/>
            <a:ext cx="5330536" cy="3917373"/>
          </a:xfrm>
        </p:spPr>
        <p:txBody>
          <a:bodyPr>
            <a:normAutofit fontScale="92500" lnSpcReduction="10000"/>
          </a:bodyPr>
          <a:lstStyle/>
          <a:p>
            <a:r>
              <a:rPr lang="pt-BR" sz="3600" dirty="0" smtClean="0"/>
              <a:t>DOS JOVENS , CHRISTUS VIVIT (aos jovens e todo o Povo de Deus)</a:t>
            </a:r>
          </a:p>
          <a:p>
            <a:r>
              <a:rPr lang="pt-BR" sz="3600" dirty="0" smtClean="0"/>
              <a:t>É Ele a  nossa esperança, a mais bela juventude</a:t>
            </a:r>
          </a:p>
          <a:p>
            <a:r>
              <a:rPr lang="pt-BR" sz="3600" dirty="0" smtClean="0"/>
              <a:t>ELE VIVE E TE QUER VIVO</a:t>
            </a:r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1343" y="2628900"/>
            <a:ext cx="5311001" cy="3397412"/>
          </a:xfrm>
        </p:spPr>
        <p:txBody>
          <a:bodyPr>
            <a:normAutofit fontScale="92500" lnSpcReduction="10000"/>
          </a:bodyPr>
          <a:lstStyle/>
          <a:p>
            <a:r>
              <a:rPr lang="pt-BR" sz="3600" dirty="0" smtClean="0"/>
              <a:t>Carta que recorda algumas convicções da fé </a:t>
            </a:r>
          </a:p>
          <a:p>
            <a:r>
              <a:rPr lang="pt-BR" sz="3600" dirty="0" smtClean="0"/>
              <a:t>encoraja a </a:t>
            </a:r>
            <a:r>
              <a:rPr lang="pt-BR" sz="3600" b="1" dirty="0" smtClean="0"/>
              <a:t>crescer em santidade e no compromisso </a:t>
            </a:r>
          </a:p>
          <a:p>
            <a:r>
              <a:rPr lang="pt-BR" sz="3600" b="1" dirty="0" smtClean="0"/>
              <a:t>com a </a:t>
            </a:r>
            <a:r>
              <a:rPr lang="pt-BR" sz="3600" dirty="0" smtClean="0"/>
              <a:t>própria </a:t>
            </a:r>
            <a:r>
              <a:rPr lang="pt-BR" sz="3600" b="1" dirty="0" smtClean="0"/>
              <a:t>VOCAÇÃO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85713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4627" y="644237"/>
            <a:ext cx="11045537" cy="1631372"/>
          </a:xfrm>
        </p:spPr>
        <p:txBody>
          <a:bodyPr>
            <a:normAutofit fontScale="90000"/>
          </a:bodyPr>
          <a:lstStyle/>
          <a:p>
            <a:r>
              <a:rPr lang="pt-BR" dirty="0"/>
              <a:t>IV CONGRESSO VOCACIONAL</a:t>
            </a:r>
            <a:br>
              <a:rPr lang="pt-BR" dirty="0"/>
            </a:br>
            <a:r>
              <a:rPr lang="pt-BR" dirty="0"/>
              <a:t>PERSPECTIVAS PARA A PV/SAV E ITINERÁRIO VOCACIONAL (DISCERNIMENTO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27364" y="2441864"/>
            <a:ext cx="5330536" cy="3865418"/>
          </a:xfrm>
        </p:spPr>
        <p:txBody>
          <a:bodyPr>
            <a:noAutofit/>
          </a:bodyPr>
          <a:lstStyle/>
          <a:p>
            <a:r>
              <a:rPr lang="pt-BR" sz="3600" dirty="0" smtClean="0"/>
              <a:t>A partir do cap. VIII, a VOCAÇÃO</a:t>
            </a:r>
          </a:p>
          <a:p>
            <a:r>
              <a:rPr lang="pt-BR" sz="3600" dirty="0" smtClean="0"/>
              <a:t>A palavra vocação, um </a:t>
            </a:r>
            <a:r>
              <a:rPr lang="pt-BR" sz="3600" dirty="0"/>
              <a:t>sentido </a:t>
            </a:r>
            <a:r>
              <a:rPr lang="pt-BR" sz="3600" dirty="0" smtClean="0"/>
              <a:t>amplo</a:t>
            </a:r>
          </a:p>
          <a:p>
            <a:r>
              <a:rPr lang="pt-BR" sz="3600" dirty="0" smtClean="0"/>
              <a:t>chamado </a:t>
            </a:r>
            <a:r>
              <a:rPr lang="pt-BR" sz="3600" dirty="0"/>
              <a:t>à vida, </a:t>
            </a:r>
            <a:r>
              <a:rPr lang="pt-BR" sz="3600" dirty="0" smtClean="0"/>
              <a:t>à </a:t>
            </a:r>
            <a:r>
              <a:rPr lang="pt-BR" sz="3600" dirty="0"/>
              <a:t>amizade com </a:t>
            </a:r>
            <a:r>
              <a:rPr lang="pt-BR" sz="3600" dirty="0" smtClean="0"/>
              <a:t>Ele</a:t>
            </a:r>
            <a:r>
              <a:rPr lang="pt-BR" sz="3600" dirty="0"/>
              <a:t>, 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5518820" cy="3746962"/>
          </a:xfrm>
        </p:spPr>
        <p:txBody>
          <a:bodyPr>
            <a:normAutofit lnSpcReduction="10000"/>
          </a:bodyPr>
          <a:lstStyle/>
          <a:p>
            <a:r>
              <a:rPr lang="pt-BR" sz="3900" dirty="0"/>
              <a:t>o chamado à santidade....</a:t>
            </a:r>
          </a:p>
          <a:p>
            <a:r>
              <a:rPr lang="pt-BR" sz="3900" dirty="0" smtClean="0"/>
              <a:t>tudo </a:t>
            </a:r>
            <a:r>
              <a:rPr lang="pt-BR" sz="3900" dirty="0"/>
              <a:t>pode ser integrado em um caminho de resposta ao Senhor que tem um projeto estupendo para nós </a:t>
            </a: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55611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028" y="675409"/>
            <a:ext cx="11305308" cy="1787236"/>
          </a:xfrm>
        </p:spPr>
        <p:txBody>
          <a:bodyPr>
            <a:normAutofit fontScale="90000"/>
          </a:bodyPr>
          <a:lstStyle/>
          <a:p>
            <a:r>
              <a:rPr lang="pt-BR" dirty="0"/>
              <a:t>IV CONGRESSO VOCACIONAL</a:t>
            </a:r>
            <a:br>
              <a:rPr lang="pt-BR" dirty="0"/>
            </a:br>
            <a:r>
              <a:rPr lang="pt-BR" dirty="0"/>
              <a:t>PERSPECTIVAS PARA A PV/SAV E ITINERÁRIO VOCACIONAL (DISCERNIMENTO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799" y="2462645"/>
            <a:ext cx="5382491" cy="3667991"/>
          </a:xfrm>
        </p:spPr>
        <p:txBody>
          <a:bodyPr>
            <a:normAutofit fontScale="92500" lnSpcReduction="20000"/>
          </a:bodyPr>
          <a:lstStyle/>
          <a:p>
            <a:r>
              <a:rPr lang="pt-BR" sz="3600" dirty="0" smtClean="0"/>
              <a:t>Fazer </a:t>
            </a:r>
            <a:r>
              <a:rPr lang="pt-BR" sz="3600" dirty="0"/>
              <a:t>ressoar mais uma vez o chamado à santidade, procurando encarná-lo no contexto atual, </a:t>
            </a:r>
            <a:endParaRPr lang="pt-BR" sz="3600" dirty="0" smtClean="0"/>
          </a:p>
          <a:p>
            <a:r>
              <a:rPr lang="pt-BR" sz="3600" dirty="0" smtClean="0"/>
              <a:t>com </a:t>
            </a:r>
            <a:r>
              <a:rPr lang="pt-BR" sz="3600" dirty="0"/>
              <a:t>seus riscos, </a:t>
            </a:r>
            <a:endParaRPr lang="pt-BR" sz="3600" dirty="0" smtClean="0"/>
          </a:p>
          <a:p>
            <a:r>
              <a:rPr lang="pt-BR" sz="3600" dirty="0" smtClean="0"/>
              <a:t>desafios </a:t>
            </a:r>
          </a:p>
          <a:p>
            <a:r>
              <a:rPr lang="pt-BR" sz="3600" dirty="0" smtClean="0"/>
              <a:t>e oportunidades</a:t>
            </a:r>
            <a:endParaRPr lang="pt-BR" sz="3600" dirty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1342" y="2462645"/>
            <a:ext cx="5435693" cy="3906982"/>
          </a:xfrm>
        </p:spPr>
        <p:txBody>
          <a:bodyPr>
            <a:normAutofit fontScale="92500" lnSpcReduction="20000"/>
          </a:bodyPr>
          <a:lstStyle/>
          <a:p>
            <a:r>
              <a:rPr lang="pt-BR" sz="3600" dirty="0" smtClean="0"/>
              <a:t>Mas pede </a:t>
            </a:r>
            <a:r>
              <a:rPr lang="pt-BR" sz="3600" dirty="0"/>
              <a:t>para “voltar a lançar as redes</a:t>
            </a:r>
            <a:r>
              <a:rPr lang="pt-BR" sz="3600" dirty="0" smtClean="0"/>
              <a:t>” </a:t>
            </a:r>
          </a:p>
          <a:p>
            <a:r>
              <a:rPr lang="pt-BR" sz="3600" dirty="0" smtClean="0"/>
              <a:t>Propor aos jovens </a:t>
            </a:r>
            <a:r>
              <a:rPr lang="pt-BR" sz="3600" dirty="0"/>
              <a:t>a consagração </a:t>
            </a:r>
            <a:r>
              <a:rPr lang="pt-BR" sz="3600" dirty="0" smtClean="0"/>
              <a:t>especial</a:t>
            </a:r>
          </a:p>
          <a:p>
            <a:r>
              <a:rPr lang="pt-BR" sz="3600" dirty="0" smtClean="0"/>
              <a:t>O  </a:t>
            </a:r>
            <a:r>
              <a:rPr lang="pt-BR" sz="3600" dirty="0"/>
              <a:t>Espírito continua a suscitar vocações ao sacerdócio, à vida religiosa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790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4627" y="654628"/>
            <a:ext cx="11107882" cy="1652154"/>
          </a:xfrm>
        </p:spPr>
        <p:txBody>
          <a:bodyPr>
            <a:normAutofit fontScale="90000"/>
          </a:bodyPr>
          <a:lstStyle/>
          <a:p>
            <a:r>
              <a:rPr lang="pt-BR" dirty="0"/>
              <a:t>IV CONGRESSO VOCACIONAL</a:t>
            </a:r>
            <a:br>
              <a:rPr lang="pt-BR" dirty="0"/>
            </a:br>
            <a:r>
              <a:rPr lang="pt-BR" dirty="0"/>
              <a:t>PERSPECTIVAS PARA A PV/SAV E ITINERÁRIO VOCACIONAL (DISCERNIMENTO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54627" y="2462645"/>
            <a:ext cx="5526717" cy="3605646"/>
          </a:xfrm>
        </p:spPr>
        <p:txBody>
          <a:bodyPr>
            <a:normAutofit lnSpcReduction="10000"/>
          </a:bodyPr>
          <a:lstStyle/>
          <a:p>
            <a:r>
              <a:rPr lang="pt-BR" sz="3600" dirty="0" smtClean="0"/>
              <a:t>Podemos ousar, </a:t>
            </a:r>
          </a:p>
          <a:p>
            <a:r>
              <a:rPr lang="pt-BR" sz="3600" dirty="0" smtClean="0"/>
              <a:t>ter a coragem de dizer a cada jovem que se interrogue </a:t>
            </a:r>
          </a:p>
          <a:p>
            <a:r>
              <a:rPr lang="pt-BR" sz="3600" dirty="0" smtClean="0"/>
              <a:t>sobre a possibilidade de seguir este caminho</a:t>
            </a:r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955" y="2560319"/>
            <a:ext cx="5902036" cy="3663835"/>
          </a:xfrm>
        </p:spPr>
        <p:txBody>
          <a:bodyPr>
            <a:noAutofit/>
          </a:bodyPr>
          <a:lstStyle/>
          <a:p>
            <a:r>
              <a:rPr lang="pt-BR" sz="3600" dirty="0" smtClean="0"/>
              <a:t>No discernimento da vocação, não se deve excluir a possibilidade de se consagrar a Deus no sacerdócio, na vida religiosa ou em outras formas de consagração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52120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982" y="550718"/>
            <a:ext cx="11222182" cy="1745673"/>
          </a:xfrm>
        </p:spPr>
        <p:txBody>
          <a:bodyPr>
            <a:normAutofit fontScale="90000"/>
          </a:bodyPr>
          <a:lstStyle/>
          <a:p>
            <a:r>
              <a:rPr lang="pt-BR" dirty="0"/>
              <a:t>IV CONGRESSO VOCACIONAL</a:t>
            </a:r>
            <a:br>
              <a:rPr lang="pt-BR" dirty="0"/>
            </a:br>
            <a:r>
              <a:rPr lang="pt-BR" dirty="0"/>
              <a:t>PERSPECTIVAS PARA A PV/SAV E ITINERÁRIO VOCACIONAL (DISCERNIMENTO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06581" y="2441864"/>
            <a:ext cx="5320146" cy="4031672"/>
          </a:xfrm>
        </p:spPr>
        <p:txBody>
          <a:bodyPr>
            <a:normAutofit fontScale="92500" lnSpcReduction="20000"/>
          </a:bodyPr>
          <a:lstStyle/>
          <a:p>
            <a:r>
              <a:rPr lang="pt-BR" sz="3600" dirty="0" smtClean="0"/>
              <a:t>Conquistas e desafios permanentes da PV/SAV</a:t>
            </a:r>
          </a:p>
          <a:p>
            <a:r>
              <a:rPr lang="pt-BR" sz="3600" dirty="0" smtClean="0"/>
              <a:t>CULTURA VOCACIONAL</a:t>
            </a:r>
          </a:p>
          <a:p>
            <a:r>
              <a:rPr lang="pt-BR" sz="3600" dirty="0" smtClean="0"/>
              <a:t>Oração pelas vocações, espiritualidade/mística dos vocacionados e agentes, a </a:t>
            </a:r>
            <a:r>
              <a:rPr lang="pt-BR" sz="3600" dirty="0" err="1" smtClean="0"/>
              <a:t>Lectio</a:t>
            </a:r>
            <a:r>
              <a:rPr lang="pt-BR" sz="3600" dirty="0" smtClean="0"/>
              <a:t> Divina, a liturgia, os sacramentos</a:t>
            </a:r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881255" y="2441864"/>
            <a:ext cx="5818909" cy="4031672"/>
          </a:xfrm>
        </p:spPr>
        <p:txBody>
          <a:bodyPr>
            <a:normAutofit fontScale="92500" lnSpcReduction="20000"/>
          </a:bodyPr>
          <a:lstStyle/>
          <a:p>
            <a:r>
              <a:rPr lang="pt-BR" sz="3600" dirty="0" smtClean="0"/>
              <a:t>A corresponsabilidade da Igreja, Bispos, Ministros Ordenados, Vida Consagrada, cristãos leigos/as, organismos, instituições</a:t>
            </a:r>
          </a:p>
          <a:p>
            <a:r>
              <a:rPr lang="pt-BR" sz="3600" dirty="0" smtClean="0"/>
              <a:t>A organização, estrutura, instâncias, coordenações, comissões, equipes vocacionais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53206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5938" y="654629"/>
            <a:ext cx="11071098" cy="1672935"/>
          </a:xfrm>
        </p:spPr>
        <p:txBody>
          <a:bodyPr>
            <a:normAutofit fontScale="90000"/>
          </a:bodyPr>
          <a:lstStyle/>
          <a:p>
            <a:r>
              <a:rPr lang="pt-BR" dirty="0"/>
              <a:t>IV CONGRESSO VOCACIONAL</a:t>
            </a:r>
            <a:br>
              <a:rPr lang="pt-BR" dirty="0"/>
            </a:br>
            <a:r>
              <a:rPr lang="pt-BR" dirty="0"/>
              <a:t>PERSPECTIVAS PARA A PV/SAV E ITINERÁRIO VOCACIONAL (DISCERNIMENTO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5938" y="2441865"/>
            <a:ext cx="5480789" cy="4208318"/>
          </a:xfrm>
        </p:spPr>
        <p:txBody>
          <a:bodyPr>
            <a:normAutofit fontScale="92500" lnSpcReduction="20000"/>
          </a:bodyPr>
          <a:lstStyle/>
          <a:p>
            <a:r>
              <a:rPr lang="pt-BR" sz="3600" dirty="0" smtClean="0"/>
              <a:t>A catequese de iniciação à vida crista, e a integração e colaboração com </a:t>
            </a:r>
            <a:r>
              <a:rPr lang="pt-BR" sz="3600" smtClean="0"/>
              <a:t>as </a:t>
            </a:r>
            <a:r>
              <a:rPr lang="pt-BR" sz="3600" smtClean="0"/>
              <a:t>pastorais,  </a:t>
            </a:r>
            <a:r>
              <a:rPr lang="pt-BR" sz="3600" dirty="0" smtClean="0"/>
              <a:t>família, </a:t>
            </a:r>
            <a:r>
              <a:rPr lang="pt-BR" sz="3600" dirty="0" smtClean="0"/>
              <a:t>juvenil</a:t>
            </a:r>
            <a:r>
              <a:rPr lang="pt-BR" sz="3600" smtClean="0"/>
              <a:t>, missionária...</a:t>
            </a:r>
            <a:endParaRPr lang="pt-BR" sz="3600" dirty="0" smtClean="0"/>
          </a:p>
          <a:p>
            <a:r>
              <a:rPr lang="pt-BR" sz="3600" dirty="0" smtClean="0"/>
              <a:t>Metodologia, pedagogia  e planejamento vocacional </a:t>
            </a:r>
            <a:endParaRPr lang="pt-BR" sz="3600" dirty="0" smtClean="0"/>
          </a:p>
          <a:p>
            <a:r>
              <a:rPr lang="pt-BR" sz="3600" dirty="0" smtClean="0"/>
              <a:t>Recursos humanos e financeiros, meios, espaços  </a:t>
            </a:r>
            <a:endParaRPr lang="pt-BR" sz="3600" dirty="0" smtClean="0"/>
          </a:p>
          <a:p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02037" y="2327564"/>
            <a:ext cx="5715000" cy="4322618"/>
          </a:xfrm>
        </p:spPr>
        <p:txBody>
          <a:bodyPr>
            <a:normAutofit fontScale="92500" lnSpcReduction="20000"/>
          </a:bodyPr>
          <a:lstStyle/>
          <a:p>
            <a:r>
              <a:rPr lang="pt-BR" sz="4200" dirty="0" smtClean="0"/>
              <a:t>Teologia da vocação e da pastoral </a:t>
            </a:r>
            <a:r>
              <a:rPr lang="pt-BR" sz="4200" dirty="0" smtClean="0"/>
              <a:t>vocacional, </a:t>
            </a:r>
            <a:r>
              <a:rPr lang="pt-BR" sz="4200" dirty="0" smtClean="0"/>
              <a:t>dimensões bíblicas, </a:t>
            </a:r>
            <a:r>
              <a:rPr lang="pt-BR" sz="4200" dirty="0" err="1" smtClean="0"/>
              <a:t>cristológicas</a:t>
            </a:r>
            <a:r>
              <a:rPr lang="pt-BR" sz="4200" dirty="0" smtClean="0"/>
              <a:t>, eclesiológicas, </a:t>
            </a:r>
            <a:r>
              <a:rPr lang="pt-BR" sz="4200" dirty="0" smtClean="0"/>
              <a:t>antropológicas, pastorais...</a:t>
            </a:r>
            <a:endParaRPr lang="pt-BR" sz="4200" dirty="0" smtClean="0"/>
          </a:p>
          <a:p>
            <a:r>
              <a:rPr lang="pt-BR" sz="4200" dirty="0" smtClean="0"/>
              <a:t>Os meios de comunicação social </a:t>
            </a:r>
            <a:r>
              <a:rPr lang="pt-BR" sz="4200" dirty="0" smtClean="0"/>
              <a:t>(</a:t>
            </a:r>
            <a:r>
              <a:rPr lang="pt-BR" sz="4200" dirty="0" err="1" smtClean="0"/>
              <a:t>tv</a:t>
            </a:r>
            <a:r>
              <a:rPr lang="pt-BR" sz="4200" dirty="0" smtClean="0"/>
              <a:t>, </a:t>
            </a:r>
            <a:r>
              <a:rPr lang="pt-BR" sz="4200" dirty="0" smtClean="0"/>
              <a:t>rádio, impressos,  internet, </a:t>
            </a:r>
            <a:r>
              <a:rPr lang="pt-BR" sz="4200" dirty="0" smtClean="0"/>
              <a:t>redes sociais...)</a:t>
            </a:r>
          </a:p>
          <a:p>
            <a:endParaRPr lang="pt-BR" sz="3600" dirty="0" smtClean="0"/>
          </a:p>
          <a:p>
            <a:endParaRPr lang="pt-BR" sz="3600" dirty="0" smtClean="0"/>
          </a:p>
          <a:p>
            <a:endParaRPr lang="pt-BR" sz="3600" dirty="0" smtClean="0"/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36736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1035" y="768927"/>
            <a:ext cx="11180617" cy="1475509"/>
          </a:xfrm>
        </p:spPr>
        <p:txBody>
          <a:bodyPr>
            <a:normAutofit fontScale="90000"/>
          </a:bodyPr>
          <a:lstStyle/>
          <a:p>
            <a:r>
              <a:rPr lang="pt-BR" dirty="0"/>
              <a:t>IV CONGRESSO VOCACIONAL</a:t>
            </a:r>
            <a:br>
              <a:rPr lang="pt-BR" dirty="0"/>
            </a:br>
            <a:r>
              <a:rPr lang="pt-BR" dirty="0"/>
              <a:t>PERSPECTIVAS PARA A PV/SAV E ITINERÁRIO VOCACIONAL (DISCERNIMENTO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79318" y="2462645"/>
            <a:ext cx="5237434" cy="3657600"/>
          </a:xfrm>
        </p:spPr>
        <p:txBody>
          <a:bodyPr>
            <a:normAutofit fontScale="92500" lnSpcReduction="10000"/>
          </a:bodyPr>
          <a:lstStyle/>
          <a:p>
            <a:r>
              <a:rPr lang="pt-BR" sz="3600" dirty="0" smtClean="0"/>
              <a:t>ITINERÁRIO </a:t>
            </a:r>
            <a:r>
              <a:rPr lang="pt-BR" sz="3600" dirty="0" smtClean="0"/>
              <a:t>Vocacional </a:t>
            </a:r>
            <a:r>
              <a:rPr lang="pt-BR" sz="3600" dirty="0" smtClean="0"/>
              <a:t>(despertar, discernir, acompanhar</a:t>
            </a:r>
            <a:r>
              <a:rPr lang="pt-BR" dirty="0" smtClean="0"/>
              <a:t>)</a:t>
            </a:r>
          </a:p>
          <a:p>
            <a:r>
              <a:rPr lang="pt-BR" sz="3600" dirty="0" smtClean="0"/>
              <a:t>DISCERNIMENTO</a:t>
            </a:r>
          </a:p>
          <a:p>
            <a:r>
              <a:rPr lang="pt-BR" sz="3600" dirty="0" smtClean="0"/>
              <a:t>“suscitar e acompanhar processos, não impor percursos” (Papa Francisco)</a:t>
            </a:r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03373" y="2462645"/>
            <a:ext cx="5424054" cy="3771900"/>
          </a:xfrm>
        </p:spPr>
        <p:txBody>
          <a:bodyPr>
            <a:normAutofit fontScale="92500" lnSpcReduction="10000"/>
          </a:bodyPr>
          <a:lstStyle/>
          <a:p>
            <a:r>
              <a:rPr lang="pt-BR" sz="3600" dirty="0" smtClean="0"/>
              <a:t>Dinâmica, processo, acompanhamento (escuta, diálogo, proposta, resposta, caminho...), ciências humanas</a:t>
            </a:r>
          </a:p>
          <a:p>
            <a:r>
              <a:rPr lang="pt-BR" sz="3600" dirty="0" smtClean="0"/>
              <a:t>Projeto de vida, direção espiritual, sacramento da reconciliação, 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7321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3845" y="685799"/>
            <a:ext cx="11107882" cy="1724891"/>
          </a:xfrm>
        </p:spPr>
        <p:txBody>
          <a:bodyPr>
            <a:normAutofit fontScale="90000"/>
          </a:bodyPr>
          <a:lstStyle/>
          <a:p>
            <a:r>
              <a:rPr lang="pt-BR" dirty="0"/>
              <a:t>IV CONGRESSO VOCACIONAL</a:t>
            </a:r>
            <a:br>
              <a:rPr lang="pt-BR" dirty="0"/>
            </a:br>
            <a:r>
              <a:rPr lang="pt-BR" dirty="0"/>
              <a:t>PERSPECTIVAS PARA A PV/SAV E ITINERÁRIO VOCACIONAL (DISCERNIMENTO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33845" y="2560320"/>
            <a:ext cx="5039591" cy="4110643"/>
          </a:xfrm>
        </p:spPr>
        <p:txBody>
          <a:bodyPr>
            <a:normAutofit fontScale="92500" lnSpcReduction="20000"/>
          </a:bodyPr>
          <a:lstStyle/>
          <a:p>
            <a:r>
              <a:rPr lang="pt-BR" sz="3600" dirty="0" smtClean="0"/>
              <a:t>“Este discernimento, embora inclua a razão e a prudência, supera-as, porque trata-se de entrever o mistério daquele projeto, único e </a:t>
            </a:r>
            <a:r>
              <a:rPr lang="pt-BR" sz="3600" dirty="0" err="1" smtClean="0"/>
              <a:t>irrepetível</a:t>
            </a:r>
            <a:r>
              <a:rPr lang="pt-BR" sz="3600" dirty="0" smtClean="0"/>
              <a:t>, que Deus tem para cada um...</a:t>
            </a:r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33210" y="2560320"/>
            <a:ext cx="5631872" cy="3674223"/>
          </a:xfrm>
        </p:spPr>
        <p:txBody>
          <a:bodyPr>
            <a:normAutofit fontScale="92500" lnSpcReduction="20000"/>
          </a:bodyPr>
          <a:lstStyle/>
          <a:p>
            <a:r>
              <a:rPr lang="pt-BR" sz="3600" dirty="0" smtClean="0"/>
              <a:t>Está em jogo o sentido da minha vida diante do Pai que me conhece e ama, aquele sentido verdadeiro para o qual posso orientar a minha existência, e que </a:t>
            </a:r>
            <a:r>
              <a:rPr lang="pt-BR" sz="3600" dirty="0" err="1" smtClean="0"/>
              <a:t>ningém</a:t>
            </a:r>
            <a:r>
              <a:rPr lang="pt-BR" sz="3600" dirty="0" smtClean="0"/>
              <a:t> conhece melhor do que ele”.</a:t>
            </a:r>
          </a:p>
          <a:p>
            <a:r>
              <a:rPr lang="pt-BR" sz="3600" dirty="0" smtClean="0"/>
              <a:t>Francisco, </a:t>
            </a:r>
            <a:r>
              <a:rPr lang="pt-BR" sz="3600" dirty="0" err="1" smtClean="0"/>
              <a:t>Christus</a:t>
            </a:r>
            <a:r>
              <a:rPr lang="pt-BR" sz="3600" dirty="0" smtClean="0"/>
              <a:t> </a:t>
            </a:r>
            <a:r>
              <a:rPr lang="pt-BR" sz="3600" dirty="0" err="1" smtClean="0"/>
              <a:t>Vivit</a:t>
            </a:r>
            <a:r>
              <a:rPr lang="pt-BR" sz="3600" dirty="0" smtClean="0"/>
              <a:t>, 280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278680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8449" y="820882"/>
            <a:ext cx="9882170" cy="131964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IV CONGRESSO VOCACIONAL</a:t>
            </a:r>
            <a:br>
              <a:rPr lang="pt-BR" dirty="0" smtClean="0"/>
            </a:br>
            <a:r>
              <a:rPr lang="pt-BR" dirty="0" smtClean="0"/>
              <a:t>CONSTRUÇÃO DE UMA IDENTIDADE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2560319"/>
            <a:ext cx="5299364" cy="3746963"/>
          </a:xfrm>
        </p:spPr>
        <p:txBody>
          <a:bodyPr>
            <a:normAutofit lnSpcReduction="10000"/>
          </a:bodyPr>
          <a:lstStyle/>
          <a:p>
            <a:r>
              <a:rPr lang="pt-BR" sz="3600" dirty="0" smtClean="0"/>
              <a:t>Eclesiologia de comunhão</a:t>
            </a:r>
          </a:p>
          <a:p>
            <a:r>
              <a:rPr lang="pt-BR" sz="3600" dirty="0" smtClean="0"/>
              <a:t>Igreja, Povo de Deus </a:t>
            </a:r>
          </a:p>
          <a:p>
            <a:r>
              <a:rPr lang="pt-BR" sz="3600" dirty="0" smtClean="0"/>
              <a:t>como </a:t>
            </a:r>
            <a:r>
              <a:rPr lang="pt-BR" sz="3600" dirty="0"/>
              <a:t>o lugar da efetiva participação </a:t>
            </a:r>
            <a:r>
              <a:rPr lang="pt-BR" sz="3600" dirty="0" smtClean="0"/>
              <a:t>de todos os </a:t>
            </a:r>
            <a:r>
              <a:rPr lang="pt-BR" sz="3600" dirty="0"/>
              <a:t>batizados </a:t>
            </a:r>
            <a:endParaRPr lang="pt-BR" sz="3600" dirty="0" smtClean="0"/>
          </a:p>
          <a:p>
            <a:r>
              <a:rPr lang="pt-BR" sz="3600" dirty="0" smtClean="0"/>
              <a:t>na vida e missão </a:t>
            </a:r>
            <a:r>
              <a:rPr lang="pt-BR" sz="3600" dirty="0"/>
              <a:t>da Igreja</a:t>
            </a:r>
          </a:p>
          <a:p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1343" y="2560319"/>
            <a:ext cx="5394130" cy="3643053"/>
          </a:xfrm>
        </p:spPr>
        <p:txBody>
          <a:bodyPr>
            <a:normAutofit lnSpcReduction="10000"/>
          </a:bodyPr>
          <a:lstStyle/>
          <a:p>
            <a:r>
              <a:rPr lang="pt-BR" sz="3600" dirty="0" smtClean="0"/>
              <a:t>Processo </a:t>
            </a:r>
            <a:r>
              <a:rPr lang="pt-BR" sz="3600" dirty="0"/>
              <a:t>bastante longo, que se acelerou nas últimas décadas, </a:t>
            </a:r>
            <a:r>
              <a:rPr lang="pt-BR" sz="3600" dirty="0" smtClean="0"/>
              <a:t>buscando </a:t>
            </a:r>
            <a:r>
              <a:rPr lang="pt-BR" sz="3600" dirty="0"/>
              <a:t>responder no âmbito da missão evangelizadora a questão das </a:t>
            </a:r>
            <a:r>
              <a:rPr lang="pt-BR" sz="3600" dirty="0" smtClean="0"/>
              <a:t>vocações</a:t>
            </a:r>
            <a:endParaRPr lang="pt-BR" sz="3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73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2837" y="737755"/>
            <a:ext cx="10661072" cy="112221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IV CONGRESSO VOCACIONAL</a:t>
            </a:r>
            <a:br>
              <a:rPr lang="pt-BR" dirty="0" smtClean="0"/>
            </a:br>
            <a:r>
              <a:rPr lang="pt-BR" dirty="0" smtClean="0"/>
              <a:t>PROBLEMA, MULTIPLICAR OS PADRES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06583" y="2768138"/>
            <a:ext cx="5517572" cy="3445626"/>
          </a:xfrm>
        </p:spPr>
        <p:txBody>
          <a:bodyPr>
            <a:noAutofit/>
          </a:bodyPr>
          <a:lstStyle/>
          <a:p>
            <a:r>
              <a:rPr lang="pt-BR" sz="3600" dirty="0" smtClean="0"/>
              <a:t>Evangelização (até Séc. XIX) – modelo </a:t>
            </a:r>
            <a:r>
              <a:rPr lang="pt-BR" sz="3600" dirty="0" err="1" smtClean="0"/>
              <a:t>tridentino</a:t>
            </a:r>
            <a:r>
              <a:rPr lang="pt-BR" sz="3600" dirty="0" smtClean="0"/>
              <a:t> </a:t>
            </a:r>
          </a:p>
          <a:p>
            <a:r>
              <a:rPr lang="pt-BR" sz="3600" dirty="0" smtClean="0"/>
              <a:t>padre </a:t>
            </a:r>
            <a:r>
              <a:rPr lang="pt-BR" sz="3600" dirty="0"/>
              <a:t>(ministro ordenado) </a:t>
            </a:r>
            <a:r>
              <a:rPr lang="pt-BR" sz="3600" dirty="0" smtClean="0"/>
              <a:t> </a:t>
            </a:r>
            <a:r>
              <a:rPr lang="pt-BR" sz="3600" dirty="0"/>
              <a:t>centro de toda a ação </a:t>
            </a:r>
            <a:r>
              <a:rPr lang="pt-BR" sz="3600" dirty="0" smtClean="0"/>
              <a:t>pastoral - monopólio do ministério</a:t>
            </a:r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86589" y="2768138"/>
            <a:ext cx="4718304" cy="3310128"/>
          </a:xfrm>
        </p:spPr>
        <p:txBody>
          <a:bodyPr>
            <a:noAutofit/>
          </a:bodyPr>
          <a:lstStyle/>
          <a:p>
            <a:r>
              <a:rPr lang="pt-BR" sz="3600" dirty="0" smtClean="0"/>
              <a:t>A PV, até o </a:t>
            </a:r>
            <a:r>
              <a:rPr lang="pt-BR" sz="3600" dirty="0"/>
              <a:t>Concílio, </a:t>
            </a:r>
            <a:r>
              <a:rPr lang="pt-BR" sz="3600" dirty="0" smtClean="0"/>
              <a:t>  </a:t>
            </a:r>
            <a:r>
              <a:rPr lang="pt-BR" sz="3600" dirty="0"/>
              <a:t>ênfase nas vocações sacerdotais </a:t>
            </a:r>
            <a:endParaRPr lang="pt-BR" sz="3600" dirty="0" smtClean="0"/>
          </a:p>
          <a:p>
            <a:r>
              <a:rPr lang="pt-BR" sz="3600" dirty="0" smtClean="0"/>
              <a:t>Obra </a:t>
            </a:r>
            <a:r>
              <a:rPr lang="pt-BR" sz="3600" dirty="0"/>
              <a:t>das Vocações Sacerdotais (OVS</a:t>
            </a:r>
            <a:r>
              <a:rPr lang="pt-BR" sz="3600" dirty="0" smtClean="0"/>
              <a:t>)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87359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8920" y="727364"/>
            <a:ext cx="9978735" cy="142355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IV CONGRESSO VOCACIONAL</a:t>
            </a:r>
            <a:br>
              <a:rPr lang="pt-BR" dirty="0" smtClean="0"/>
            </a:br>
            <a:r>
              <a:rPr lang="pt-BR" dirty="0" smtClean="0"/>
              <a:t>TRANSIÇÃO, NOVO MODELO ECLESIAL</a:t>
            </a:r>
            <a:br>
              <a:rPr lang="pt-BR" dirty="0" smtClean="0"/>
            </a:br>
            <a:r>
              <a:rPr lang="pt-BR" dirty="0" smtClean="0"/>
              <a:t>NOVO MODELO MINISTERIAL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79318" y="2560319"/>
            <a:ext cx="5226627" cy="3601490"/>
          </a:xfrm>
        </p:spPr>
        <p:txBody>
          <a:bodyPr>
            <a:noAutofit/>
          </a:bodyPr>
          <a:lstStyle/>
          <a:p>
            <a:r>
              <a:rPr lang="pt-BR" sz="3600" dirty="0" smtClean="0"/>
              <a:t>Concílio, </a:t>
            </a:r>
            <a:r>
              <a:rPr lang="pt-BR" sz="3600" dirty="0"/>
              <a:t>aplicação </a:t>
            </a:r>
          </a:p>
          <a:p>
            <a:r>
              <a:rPr lang="pt-BR" sz="3600" dirty="0" smtClean="0"/>
              <a:t>resposta aos apelos</a:t>
            </a:r>
          </a:p>
          <a:p>
            <a:r>
              <a:rPr lang="pt-BR" sz="3600" dirty="0" smtClean="0"/>
              <a:t>reorganização </a:t>
            </a:r>
            <a:r>
              <a:rPr lang="pt-BR" sz="3600" dirty="0"/>
              <a:t>eclesiástica e o </a:t>
            </a:r>
            <a:r>
              <a:rPr lang="pt-BR" sz="3600" dirty="0" smtClean="0"/>
              <a:t>planejamento pastoral</a:t>
            </a:r>
          </a:p>
          <a:p>
            <a:r>
              <a:rPr lang="pt-BR" sz="3600" dirty="0" smtClean="0"/>
              <a:t>consciência vocacional</a:t>
            </a:r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5269438" cy="3466406"/>
          </a:xfrm>
        </p:spPr>
        <p:txBody>
          <a:bodyPr>
            <a:normAutofit lnSpcReduction="10000"/>
          </a:bodyPr>
          <a:lstStyle/>
          <a:p>
            <a:r>
              <a:rPr lang="pt-BR" sz="3600" dirty="0" smtClean="0"/>
              <a:t>Sinais </a:t>
            </a:r>
            <a:r>
              <a:rPr lang="pt-BR" sz="3600" dirty="0"/>
              <a:t>dos </a:t>
            </a:r>
            <a:r>
              <a:rPr lang="pt-BR" sz="3600" dirty="0" smtClean="0"/>
              <a:t>tempos - problemas </a:t>
            </a:r>
            <a:r>
              <a:rPr lang="pt-BR" sz="3600" dirty="0"/>
              <a:t>antigos e </a:t>
            </a:r>
            <a:r>
              <a:rPr lang="pt-BR" sz="3600" dirty="0" smtClean="0"/>
              <a:t>desafios emergentes</a:t>
            </a:r>
            <a:endParaRPr lang="pt-BR" dirty="0"/>
          </a:p>
          <a:p>
            <a:r>
              <a:rPr lang="pt-BR" sz="3600" dirty="0" smtClean="0"/>
              <a:t>Método: </a:t>
            </a:r>
            <a:r>
              <a:rPr lang="pt-BR" sz="3600" dirty="0"/>
              <a:t>a realidade, a reflexão e a </a:t>
            </a:r>
            <a:r>
              <a:rPr lang="pt-BR" sz="3600" dirty="0" smtClean="0"/>
              <a:t>ação</a:t>
            </a:r>
          </a:p>
          <a:p>
            <a:r>
              <a:rPr lang="pt-BR" sz="3600" dirty="0" smtClean="0"/>
              <a:t>Ver</a:t>
            </a:r>
            <a:r>
              <a:rPr lang="pt-BR" sz="3600" dirty="0"/>
              <a:t>, julgar e </a:t>
            </a:r>
            <a:r>
              <a:rPr lang="pt-BR" sz="3600" dirty="0" smtClean="0"/>
              <a:t>agir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4631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1" y="758535"/>
            <a:ext cx="10598726" cy="110143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IV CONGRESSO VOCACIONAL</a:t>
            </a:r>
            <a:br>
              <a:rPr lang="pt-BR" dirty="0" smtClean="0"/>
            </a:br>
            <a:r>
              <a:rPr lang="pt-BR" dirty="0" smtClean="0"/>
              <a:t>CRISE DE IDENTIDADE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1" y="2560320"/>
            <a:ext cx="5102351" cy="3476798"/>
          </a:xfrm>
        </p:spPr>
        <p:txBody>
          <a:bodyPr>
            <a:normAutofit fontScale="92500"/>
          </a:bodyPr>
          <a:lstStyle/>
          <a:p>
            <a:r>
              <a:rPr lang="pt-BR" sz="3600" dirty="0"/>
              <a:t>Novos </a:t>
            </a:r>
            <a:r>
              <a:rPr lang="pt-BR" sz="3600" dirty="0" smtClean="0"/>
              <a:t>tempos, fecundidade </a:t>
            </a:r>
            <a:r>
              <a:rPr lang="pt-BR" sz="3600" dirty="0"/>
              <a:t>espiritual e </a:t>
            </a:r>
            <a:r>
              <a:rPr lang="pt-BR" sz="3600" dirty="0" smtClean="0"/>
              <a:t>pastoral</a:t>
            </a:r>
          </a:p>
          <a:p>
            <a:r>
              <a:rPr lang="pt-BR" sz="3600" dirty="0" smtClean="0"/>
              <a:t>Mas também reformulação </a:t>
            </a:r>
            <a:r>
              <a:rPr lang="pt-BR" sz="3600" dirty="0"/>
              <a:t>e </a:t>
            </a:r>
            <a:r>
              <a:rPr lang="pt-BR" sz="3600" dirty="0" smtClean="0"/>
              <a:t>incertezas </a:t>
            </a:r>
          </a:p>
          <a:p>
            <a:r>
              <a:rPr lang="pt-BR" sz="3600" dirty="0" smtClean="0"/>
              <a:t>Crise sobre </a:t>
            </a:r>
            <a:r>
              <a:rPr lang="pt-BR" sz="3600" dirty="0" smtClean="0"/>
              <a:t>o ministério </a:t>
            </a:r>
            <a:r>
              <a:rPr lang="pt-BR" sz="3600" dirty="0" smtClean="0"/>
              <a:t>sacerdotal </a:t>
            </a:r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16752" y="2452255"/>
            <a:ext cx="5496375" cy="3761509"/>
          </a:xfrm>
        </p:spPr>
        <p:txBody>
          <a:bodyPr>
            <a:normAutofit fontScale="92500"/>
          </a:bodyPr>
          <a:lstStyle/>
          <a:p>
            <a:r>
              <a:rPr lang="pt-BR" sz="3900" dirty="0" smtClean="0"/>
              <a:t>Consciência dos </a:t>
            </a:r>
            <a:r>
              <a:rPr lang="pt-BR" sz="3900" dirty="0"/>
              <a:t>limites da pastoral vocacional </a:t>
            </a:r>
            <a:r>
              <a:rPr lang="pt-BR" sz="3900" dirty="0" smtClean="0"/>
              <a:t>praticada </a:t>
            </a:r>
          </a:p>
          <a:p>
            <a:r>
              <a:rPr lang="pt-BR" sz="3900" dirty="0" smtClean="0"/>
              <a:t>Recrutamento </a:t>
            </a:r>
            <a:r>
              <a:rPr lang="pt-BR" sz="3900" dirty="0"/>
              <a:t>das crianças e adolescentes para instituições especializadas </a:t>
            </a:r>
            <a:endParaRPr lang="pt-BR" sz="3900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925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964" y="592283"/>
            <a:ext cx="10401299" cy="1652154"/>
          </a:xfrm>
        </p:spPr>
        <p:txBody>
          <a:bodyPr>
            <a:normAutofit fontScale="90000"/>
          </a:bodyPr>
          <a:lstStyle/>
          <a:p>
            <a:r>
              <a:rPr lang="pt-BR" sz="4000" dirty="0"/>
              <a:t/>
            </a:r>
            <a:br>
              <a:rPr lang="pt-BR" sz="4000" dirty="0"/>
            </a:br>
            <a:r>
              <a:rPr lang="pt-BR" dirty="0" smtClean="0"/>
              <a:t>IV CONGRESSO VOCACIONAL</a:t>
            </a:r>
            <a:br>
              <a:rPr lang="pt-BR" dirty="0" smtClean="0"/>
            </a:br>
            <a:r>
              <a:rPr lang="pt-BR" dirty="0"/>
              <a:t>UMA NOVA POSTURA VOCACIONAL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96191" y="2327564"/>
            <a:ext cx="5351319" cy="3958936"/>
          </a:xfrm>
        </p:spPr>
        <p:txBody>
          <a:bodyPr>
            <a:normAutofit fontScale="92500" lnSpcReduction="10000"/>
          </a:bodyPr>
          <a:lstStyle/>
          <a:p>
            <a:r>
              <a:rPr lang="pt-BR" sz="3600" dirty="0" smtClean="0"/>
              <a:t>Universalidade </a:t>
            </a:r>
            <a:r>
              <a:rPr lang="pt-BR" sz="3600" dirty="0"/>
              <a:t>do chamado à santidade, </a:t>
            </a:r>
            <a:r>
              <a:rPr lang="pt-BR" sz="3600" dirty="0" smtClean="0"/>
              <a:t>vocação </a:t>
            </a:r>
            <a:r>
              <a:rPr lang="pt-BR" sz="3600" dirty="0"/>
              <a:t>batismal. </a:t>
            </a:r>
          </a:p>
          <a:p>
            <a:r>
              <a:rPr lang="pt-BR" sz="3600" dirty="0" smtClean="0"/>
              <a:t>Diversidade </a:t>
            </a:r>
            <a:r>
              <a:rPr lang="pt-BR" sz="3600" dirty="0"/>
              <a:t>de carismas e </a:t>
            </a:r>
            <a:r>
              <a:rPr lang="pt-BR" sz="3600" dirty="0" smtClean="0"/>
              <a:t>ministérios</a:t>
            </a:r>
          </a:p>
          <a:p>
            <a:r>
              <a:rPr lang="pt-BR" sz="3600" dirty="0" smtClean="0"/>
              <a:t>Vocações </a:t>
            </a:r>
            <a:r>
              <a:rPr lang="pt-BR" sz="3600" dirty="0"/>
              <a:t>especificas (cristãos leigos, vida consagrada, ministério </a:t>
            </a:r>
            <a:r>
              <a:rPr lang="pt-BR" sz="3600" dirty="0" smtClean="0"/>
              <a:t>ordenado</a:t>
            </a:r>
            <a:r>
              <a:rPr lang="pt-BR" dirty="0" smtClean="0"/>
              <a:t>)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47510" y="2483427"/>
            <a:ext cx="5309753" cy="3532909"/>
          </a:xfrm>
        </p:spPr>
        <p:txBody>
          <a:bodyPr>
            <a:noAutofit/>
          </a:bodyPr>
          <a:lstStyle/>
          <a:p>
            <a:r>
              <a:rPr lang="pt-BR" sz="3600" dirty="0" smtClean="0"/>
              <a:t>Nova PV, </a:t>
            </a:r>
            <a:r>
              <a:rPr lang="pt-BR" sz="3600" dirty="0" smtClean="0"/>
              <a:t>redescoberta </a:t>
            </a:r>
            <a:r>
              <a:rPr lang="pt-BR" sz="3600" dirty="0" smtClean="0"/>
              <a:t>da vocação cristã</a:t>
            </a:r>
          </a:p>
          <a:p>
            <a:r>
              <a:rPr lang="pt-BR" sz="3600" dirty="0"/>
              <a:t>E</a:t>
            </a:r>
            <a:r>
              <a:rPr lang="pt-BR" sz="3600" dirty="0" smtClean="0"/>
              <a:t>sforço </a:t>
            </a:r>
            <a:r>
              <a:rPr lang="pt-BR" sz="3600" dirty="0"/>
              <a:t>educacional para discernir e encaminhar as vocações </a:t>
            </a:r>
            <a:r>
              <a:rPr lang="pt-BR" sz="3600" dirty="0" smtClean="0"/>
              <a:t>específicas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4272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664</TotalTime>
  <Words>2348</Words>
  <Application>Microsoft Office PowerPoint</Application>
  <PresentationFormat>Widescreen</PresentationFormat>
  <Paragraphs>296</Paragraphs>
  <Slides>47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1" baseType="lpstr">
      <vt:lpstr>Arial</vt:lpstr>
      <vt:lpstr>Calibri</vt:lpstr>
      <vt:lpstr>Garamond</vt:lpstr>
      <vt:lpstr>Orgânico</vt:lpstr>
      <vt:lpstr>IV CONGRESSO VOCACIONAL DO BRASIL VOCAÇÃO E DISCERNIMENTO  “Mostra-me, Senhor, os teus caminhos” (Sl 25,4) </vt:lpstr>
      <vt:lpstr>IV CONGRESSO VOCACIONAL DO BRASIL  ÁRDUA E DESAFIADORA MISSÃO</vt:lpstr>
      <vt:lpstr>IV CONGRESSO VOCACIONAL UMA MEMÓRIA QUE ILUMINA </vt:lpstr>
      <vt:lpstr>IV CONGRESSO VOCACIONAL MEMÓRIA QUE ILUMINA</vt:lpstr>
      <vt:lpstr>IV CONGRESSO VOCACIONAL CONSTRUÇÃO DE UMA IDENTIDADE</vt:lpstr>
      <vt:lpstr>IV CONGRESSO VOCACIONAL PROBLEMA, MULTIPLICAR OS PADRES</vt:lpstr>
      <vt:lpstr>IV CONGRESSO VOCACIONAL TRANSIÇÃO, NOVO MODELO ECLESIAL NOVO MODELO MINISTERIAL</vt:lpstr>
      <vt:lpstr>IV CONGRESSO VOCACIONAL CRISE DE IDENTIDADE </vt:lpstr>
      <vt:lpstr> IV CONGRESSO VOCACIONAL UMA NOVA POSTURA VOCACIONAL </vt:lpstr>
      <vt:lpstr>IV CONGRESSO VOCACIONAL NOVO DINAMISMO E FORÇAS</vt:lpstr>
      <vt:lpstr>IV CONGRESSO VOCACIONAL  PROBLEMA FUNDAMENTAL DA IGREJA,  AS VOCAÇÕES  </vt:lpstr>
      <vt:lpstr>IV CONGRESSO VOCACIONAL NOVA MENTALIDADE E  CONSCIÊNCIA VOCACIONAL </vt:lpstr>
      <vt:lpstr>IV CONGRESSO VOCACIONAL A PV NO CONTINENTE DA ESPERANÇA</vt:lpstr>
      <vt:lpstr>IV CONGRESSO VOCACIONAL  NOVO MILENIO, NOVAS VOCAÇÕES E MINISTÉRIOS</vt:lpstr>
      <vt:lpstr>IV CONGRESSO VOCACIONAL  NOVO MILENIO, NOVAS VOCAÇÕES E MINISTÉRIOS</vt:lpstr>
      <vt:lpstr>IV CONGRESSO VOCACIONAL NO BATISMO, A FONTE DA VOCAÇÃO </vt:lpstr>
      <vt:lpstr>IV CONGRESSO VOCACIONAL NO BATISMO, A FONTE DA VOCAÇÃO</vt:lpstr>
      <vt:lpstr>IV CONGRESSO VOCACIONAL IGREJA A SERVIÇO, TRABALHAR NA VINHA </vt:lpstr>
      <vt:lpstr>IV CONGRESSO VOCACIONAL IGREJA A SERVIÇO, TRABALHAR NA VINHA</vt:lpstr>
      <vt:lpstr>IV CONGRESSO VOCACIONAL SER DISCÍPULOS MISSIONÁRIOS  </vt:lpstr>
      <vt:lpstr>IV CONGRESSO VOCACIONAL SER DISCÍPULOS MISSIONÁRIOS</vt:lpstr>
      <vt:lpstr>IV CONGRESSO VOCACIONAL DISCÍPULOS MISSIONÁRIOS A SERVIÇO DAS VOCAÇÕES </vt:lpstr>
      <vt:lpstr>IV CONGRESSO VOCACIONAL DISCÍPULOS MISSIONÁRIOS A SERVIÇO DAS VOCAÇÕES</vt:lpstr>
      <vt:lpstr>IV CONGRESSO VOCACIONAL LANÇAR AS REDES, IMPULSO MISSIONÁRIO  </vt:lpstr>
      <vt:lpstr>IV CONGRESSO VOCACIONAL LANÇAR AS REDES, IMPULSO MISSIONÁRIO</vt:lpstr>
      <vt:lpstr>IV CONGRESSO VOCACIONAL LANÇAR AS REDES, IMPULSO MISSIONÁRIO</vt:lpstr>
      <vt:lpstr>IV CONGRESSO VOCACIONAL UM SIMPÓSIO, A CULTURA VOCACIONAL </vt:lpstr>
      <vt:lpstr>IV CONGRESSO VOCACIONAL DISCERNIMENTO VOCACIONAL</vt:lpstr>
      <vt:lpstr>IV CONGRESSO VOCACIONAL PERSPECTIVAS PARA A PV/SAV E ITINERÁRIO VOCACIONAL (DISCERNIMENTO) </vt:lpstr>
      <vt:lpstr>IV CONGRESSO VOCACIONAL PERSPECTIVAS PARA A PV/SAV E ITINERÁRIO VOCACIONAL (DISCERNIMENTO) </vt:lpstr>
      <vt:lpstr>IV CONGRESSO VOCACIONAL PERSPECTIVAS PARA A PV/SAV E ITINERÁRIO VOCACIONAL (DISCERNIMENTO) </vt:lpstr>
      <vt:lpstr>IV CONGRESSO VOCACIONAL PERSPECTIVAS PARA A PV/SAV E ITINERÁRIO VOCACIONAL (DISCERNIMENTO) </vt:lpstr>
      <vt:lpstr>IV CONGRESSO VOCACIONAL PERSPECTIVAS PARA A PV/SAV E ITINERÁRIO VOCACIONAL (DISCERNIMENTO) </vt:lpstr>
      <vt:lpstr>IV CONGRESSO VOCACIONAL PERSPECTIVAS PARA A PV/SAV E ITINERÁRIO VOCACIONAL (DISCERNIMENTO</vt:lpstr>
      <vt:lpstr>IV CONGRESSO VOCACIONAL PERSPECTIVAS PARA A PV/SAV E ITINERÁRIO VOCACIONAL (DISCERNIMENTO</vt:lpstr>
      <vt:lpstr>IV CONGRESSO VOCACIONAL PERSPECTIVAS PARA A PV/SAV E ITINERÁRIO VOCACIONAL (DISCERNIMENTO</vt:lpstr>
      <vt:lpstr>IV CONGRESSO VOCACIONAL PERSPECTIVAS PARA A PV/SAV E ITINERÁRIO VOCACIONAL (DISCERNIMENTO</vt:lpstr>
      <vt:lpstr>IV CONGRESSO VOCACIONAL PERSPECTIVAS PARA A PV/SAV E ITINERÁRIO VOCACIONAL (DISCERNIMENTO</vt:lpstr>
      <vt:lpstr>IV CONGRESSO VOCACIONAL PERSPECTIVAS PARA A PV/SAV E ITINERÁRIO VOCACIONAL (DISCERNIMENTO</vt:lpstr>
      <vt:lpstr>IV CONGRESSO VOCACIONAL PERSPECTIVAS PARA A PV/SAV E ITINERÁRIO VOCACIONAL (DISCERNIMENTO</vt:lpstr>
      <vt:lpstr>IV CONGRESSO VOCACIONAL PERSPECTIVAS PARA A PV/SAV E ITINERÁRIO VOCACIONAL (DISCERNIMENTO</vt:lpstr>
      <vt:lpstr>IV CONGRESSO VOCACIONAL PERSPECTIVAS PARA A PV/SAV E ITINERÁRIO VOCACIONAL (DISCERNIMENTO</vt:lpstr>
      <vt:lpstr>IV CONGRESSO VOCACIONAL PERSPECTIVAS PARA A PV/SAV E ITINERÁRIO VOCACIONAL (DISCERNIMENTO</vt:lpstr>
      <vt:lpstr>IV CONGRESSO VOCACIONAL PERSPECTIVAS PARA A PV/SAV E ITINERÁRIO VOCACIONAL (DISCERNIMENTO</vt:lpstr>
      <vt:lpstr>IV CONGRESSO VOCACIONAL PERSPECTIVAS PARA A PV/SAV E ITINERÁRIO VOCACIONAL (DISCERNIMENTO</vt:lpstr>
      <vt:lpstr>IV CONGRESSO VOCACIONAL PERSPECTIVAS PARA A PV/SAV E ITINERÁRIO VOCACIONAL (DISCERNIMENTO</vt:lpstr>
      <vt:lpstr>IV CONGRESSO VOCACIONAL PERSPECTIVAS PARA A PV/SAV E ITINERÁRIO VOCACIONAL (DISCERNIMENTO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 CONGRESSO VOCACIONAL DO BRASIL VOCAÇÃO E DISCERNIMENTO  “Mostra-me, Senhor, os teus caminhos” (Sl 25,4)</dc:title>
  <dc:creator>Paroco</dc:creator>
  <cp:lastModifiedBy>Paroco</cp:lastModifiedBy>
  <cp:revision>92</cp:revision>
  <cp:lastPrinted>2019-09-04T18:36:34Z</cp:lastPrinted>
  <dcterms:created xsi:type="dcterms:W3CDTF">2019-09-03T12:37:26Z</dcterms:created>
  <dcterms:modified xsi:type="dcterms:W3CDTF">2019-09-04T18:39:14Z</dcterms:modified>
</cp:coreProperties>
</file>