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9" r:id="rId4"/>
    <p:sldId id="299" r:id="rId5"/>
    <p:sldId id="300" r:id="rId6"/>
    <p:sldId id="301" r:id="rId7"/>
    <p:sldId id="302" r:id="rId8"/>
    <p:sldId id="303" r:id="rId9"/>
    <p:sldId id="304" r:id="rId10"/>
    <p:sldId id="307" r:id="rId11"/>
    <p:sldId id="308" r:id="rId12"/>
    <p:sldId id="309" r:id="rId13"/>
    <p:sldId id="313" r:id="rId14"/>
    <p:sldId id="312" r:id="rId15"/>
    <p:sldId id="327" r:id="rId16"/>
    <p:sldId id="328" r:id="rId17"/>
    <p:sldId id="329" r:id="rId18"/>
    <p:sldId id="332" r:id="rId19"/>
    <p:sldId id="330" r:id="rId20"/>
    <p:sldId id="331" r:id="rId21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WenQuanYi Micro Hei" charset="0"/>
        <a:cs typeface="WenQuanYi Micro Hei" charset="0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WenQuanYi Micro Hei" charset="0"/>
        <a:cs typeface="WenQuanYi Micro Hei" charset="0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WenQuanYi Micro Hei" charset="0"/>
        <a:cs typeface="WenQuanYi Micro Hei" charset="0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WenQuanYi Micro Hei" charset="0"/>
        <a:cs typeface="WenQuanYi Micro Hei" charset="0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WenQuanYi Micro Hei" charset="0"/>
        <a:cs typeface="WenQuanYi Micro Hei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WenQuanYi Micro Hei" charset="0"/>
        <a:cs typeface="WenQuanYi Micro Hei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WenQuanYi Micro Hei" charset="0"/>
        <a:cs typeface="WenQuanYi Micro Hei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WenQuanYi Micro Hei" charset="0"/>
        <a:cs typeface="WenQuanYi Micro Hei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WenQuanYi Micro Hei" charset="0"/>
        <a:cs typeface="WenQuanYi Micro Hei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9" autoAdjust="0"/>
    <p:restoredTop sz="94660"/>
  </p:normalViewPr>
  <p:slideViewPr>
    <p:cSldViewPr>
      <p:cViewPr>
        <p:scale>
          <a:sx n="73" d="100"/>
          <a:sy n="73" d="100"/>
        </p:scale>
        <p:origin x="-768" y="4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0723" name="AutoShape 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0724" name="AutoShape 3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0725" name="AutoShape 4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0726" name="AutoShape 5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0727" name="AutoShape 6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0728" name="AutoShape 7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0729" name="Rectangle 8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32412" cy="39957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7" name="Rectangle 9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35675" cy="4799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noProof="0" smtClean="0"/>
          </a:p>
        </p:txBody>
      </p:sp>
      <p:sp>
        <p:nvSpPr>
          <p:cNvPr id="30731" name="Text Box 10"/>
          <p:cNvSpPr txBox="1">
            <a:spLocks noChangeArrowheads="1"/>
          </p:cNvSpPr>
          <p:nvPr/>
        </p:nvSpPr>
        <p:spPr bwMode="auto">
          <a:xfrm>
            <a:off x="0" y="0"/>
            <a:ext cx="3270250" cy="525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0732" name="Text Box 11"/>
          <p:cNvSpPr txBox="1">
            <a:spLocks noChangeArrowheads="1"/>
          </p:cNvSpPr>
          <p:nvPr/>
        </p:nvSpPr>
        <p:spPr bwMode="auto">
          <a:xfrm>
            <a:off x="4279900" y="0"/>
            <a:ext cx="3270250" cy="525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0733" name="Text Box 12"/>
          <p:cNvSpPr txBox="1">
            <a:spLocks noChangeArrowheads="1"/>
          </p:cNvSpPr>
          <p:nvPr/>
        </p:nvSpPr>
        <p:spPr bwMode="auto">
          <a:xfrm>
            <a:off x="0" y="10155238"/>
            <a:ext cx="3270250" cy="525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/>
          </p:nvPr>
        </p:nvSpPr>
        <p:spPr bwMode="auto">
          <a:xfrm>
            <a:off x="4279900" y="10155238"/>
            <a:ext cx="3267075" cy="5222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530223A4-BFB0-4CEC-B5AF-91981997B91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1263279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B85997A-29B8-453D-A038-060231DF149F}" type="slidenum">
              <a:rPr lang="pt-BR" altLang="pt-BR" smtClean="0"/>
              <a:pPr/>
              <a:t>1</a:t>
            </a:fld>
            <a:endParaRPr lang="pt-BR" altLang="pt-BR" smtClean="0"/>
          </a:p>
        </p:txBody>
      </p:sp>
      <p:sp>
        <p:nvSpPr>
          <p:cNvPr id="31747" name="Text Box 1"/>
          <p:cNvSpPr txBox="1">
            <a:spLocks noChangeArrowheads="1"/>
          </p:cNvSpPr>
          <p:nvPr/>
        </p:nvSpPr>
        <p:spPr bwMode="auto">
          <a:xfrm>
            <a:off x="4279900" y="10155238"/>
            <a:ext cx="3270250" cy="525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C8AFE791-3B66-48FA-9AD5-FD7115E3A9A0}" type="slidenum">
              <a:rPr lang="pt-BR" altLang="pt-BR" sz="14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</a:t>
            </a:fld>
            <a:endParaRPr lang="pt-BR" altLang="pt-BR" sz="14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317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pt-BR" altLang="pt-BR" smtClean="0"/>
          </a:p>
        </p:txBody>
      </p:sp>
    </p:spTree>
    <p:extLst>
      <p:ext uri="{BB962C8B-B14F-4D97-AF65-F5344CB8AC3E}">
        <p14:creationId xmlns="" xmlns:p14="http://schemas.microsoft.com/office/powerpoint/2010/main" val="2808865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2E2829C-7DE7-4DB6-9189-940A5FBD5BB8}" type="slidenum">
              <a:rPr lang="pt-BR" altLang="pt-BR" smtClean="0"/>
              <a:pPr/>
              <a:t>10</a:t>
            </a:fld>
            <a:endParaRPr lang="pt-BR" altLang="pt-BR" smtClean="0"/>
          </a:p>
        </p:txBody>
      </p:sp>
      <p:sp>
        <p:nvSpPr>
          <p:cNvPr id="34819" name="Text Box 1"/>
          <p:cNvSpPr txBox="1">
            <a:spLocks noChangeArrowheads="1"/>
          </p:cNvSpPr>
          <p:nvPr/>
        </p:nvSpPr>
        <p:spPr bwMode="auto">
          <a:xfrm>
            <a:off x="4279900" y="10155238"/>
            <a:ext cx="3270250" cy="525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0BA8630D-BFE8-4D68-A85A-C48FF25492C5}" type="slidenum">
              <a:rPr lang="pt-BR" altLang="pt-BR" sz="14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10</a:t>
            </a:fld>
            <a:endParaRPr lang="pt-BR" altLang="pt-BR" sz="14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348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6700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pt-BR" altLang="pt-BR" smtClean="0"/>
          </a:p>
        </p:txBody>
      </p:sp>
    </p:spTree>
    <p:extLst>
      <p:ext uri="{BB962C8B-B14F-4D97-AF65-F5344CB8AC3E}">
        <p14:creationId xmlns="" xmlns:p14="http://schemas.microsoft.com/office/powerpoint/2010/main" val="41030442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2E2829C-7DE7-4DB6-9189-940A5FBD5BB8}" type="slidenum">
              <a:rPr lang="pt-BR" altLang="pt-BR" smtClean="0"/>
              <a:pPr/>
              <a:t>11</a:t>
            </a:fld>
            <a:endParaRPr lang="pt-BR" altLang="pt-BR" smtClean="0"/>
          </a:p>
        </p:txBody>
      </p:sp>
      <p:sp>
        <p:nvSpPr>
          <p:cNvPr id="34819" name="Text Box 1"/>
          <p:cNvSpPr txBox="1">
            <a:spLocks noChangeArrowheads="1"/>
          </p:cNvSpPr>
          <p:nvPr/>
        </p:nvSpPr>
        <p:spPr bwMode="auto">
          <a:xfrm>
            <a:off x="4279900" y="10155238"/>
            <a:ext cx="3270250" cy="525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0BA8630D-BFE8-4D68-A85A-C48FF25492C5}" type="slidenum">
              <a:rPr lang="pt-BR" altLang="pt-BR" sz="14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11</a:t>
            </a:fld>
            <a:endParaRPr lang="pt-BR" altLang="pt-BR" sz="14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348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6700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pt-BR" altLang="pt-BR" smtClean="0"/>
          </a:p>
        </p:txBody>
      </p:sp>
    </p:spTree>
    <p:extLst>
      <p:ext uri="{BB962C8B-B14F-4D97-AF65-F5344CB8AC3E}">
        <p14:creationId xmlns="" xmlns:p14="http://schemas.microsoft.com/office/powerpoint/2010/main" val="35532010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2E2829C-7DE7-4DB6-9189-940A5FBD5BB8}" type="slidenum">
              <a:rPr lang="pt-BR" altLang="pt-BR" smtClean="0"/>
              <a:pPr/>
              <a:t>12</a:t>
            </a:fld>
            <a:endParaRPr lang="pt-BR" altLang="pt-BR" smtClean="0"/>
          </a:p>
        </p:txBody>
      </p:sp>
      <p:sp>
        <p:nvSpPr>
          <p:cNvPr id="34819" name="Text Box 1"/>
          <p:cNvSpPr txBox="1">
            <a:spLocks noChangeArrowheads="1"/>
          </p:cNvSpPr>
          <p:nvPr/>
        </p:nvSpPr>
        <p:spPr bwMode="auto">
          <a:xfrm>
            <a:off x="4279900" y="10155238"/>
            <a:ext cx="3270250" cy="525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0BA8630D-BFE8-4D68-A85A-C48FF25492C5}" type="slidenum">
              <a:rPr lang="pt-BR" altLang="pt-BR" sz="14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12</a:t>
            </a:fld>
            <a:endParaRPr lang="pt-BR" altLang="pt-BR" sz="14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348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6700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pt-BR" altLang="pt-BR" smtClean="0"/>
          </a:p>
        </p:txBody>
      </p:sp>
    </p:spTree>
    <p:extLst>
      <p:ext uri="{BB962C8B-B14F-4D97-AF65-F5344CB8AC3E}">
        <p14:creationId xmlns="" xmlns:p14="http://schemas.microsoft.com/office/powerpoint/2010/main" val="24641051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2E2829C-7DE7-4DB6-9189-940A5FBD5BB8}" type="slidenum">
              <a:rPr lang="pt-BR" altLang="pt-BR" smtClean="0"/>
              <a:pPr/>
              <a:t>13</a:t>
            </a:fld>
            <a:endParaRPr lang="pt-BR" altLang="pt-BR" smtClean="0"/>
          </a:p>
        </p:txBody>
      </p:sp>
      <p:sp>
        <p:nvSpPr>
          <p:cNvPr id="34819" name="Text Box 1"/>
          <p:cNvSpPr txBox="1">
            <a:spLocks noChangeArrowheads="1"/>
          </p:cNvSpPr>
          <p:nvPr/>
        </p:nvSpPr>
        <p:spPr bwMode="auto">
          <a:xfrm>
            <a:off x="4279900" y="10155238"/>
            <a:ext cx="3270250" cy="525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0BA8630D-BFE8-4D68-A85A-C48FF25492C5}" type="slidenum">
              <a:rPr lang="pt-BR" altLang="pt-BR" sz="14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13</a:t>
            </a:fld>
            <a:endParaRPr lang="pt-BR" altLang="pt-BR" sz="14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348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6700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pt-BR" altLang="pt-BR" smtClean="0"/>
          </a:p>
        </p:txBody>
      </p:sp>
    </p:spTree>
    <p:extLst>
      <p:ext uri="{BB962C8B-B14F-4D97-AF65-F5344CB8AC3E}">
        <p14:creationId xmlns="" xmlns:p14="http://schemas.microsoft.com/office/powerpoint/2010/main" val="36268093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2E2829C-7DE7-4DB6-9189-940A5FBD5BB8}" type="slidenum">
              <a:rPr lang="pt-BR" altLang="pt-BR" smtClean="0"/>
              <a:pPr/>
              <a:t>14</a:t>
            </a:fld>
            <a:endParaRPr lang="pt-BR" altLang="pt-BR" smtClean="0"/>
          </a:p>
        </p:txBody>
      </p:sp>
      <p:sp>
        <p:nvSpPr>
          <p:cNvPr id="34819" name="Text Box 1"/>
          <p:cNvSpPr txBox="1">
            <a:spLocks noChangeArrowheads="1"/>
          </p:cNvSpPr>
          <p:nvPr/>
        </p:nvSpPr>
        <p:spPr bwMode="auto">
          <a:xfrm>
            <a:off x="4279900" y="10155238"/>
            <a:ext cx="3270250" cy="525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0BA8630D-BFE8-4D68-A85A-C48FF25492C5}" type="slidenum">
              <a:rPr lang="pt-BR" altLang="pt-BR" sz="14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14</a:t>
            </a:fld>
            <a:endParaRPr lang="pt-BR" altLang="pt-BR" sz="14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348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6700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pt-BR" altLang="pt-BR" smtClean="0"/>
          </a:p>
        </p:txBody>
      </p:sp>
    </p:spTree>
    <p:extLst>
      <p:ext uri="{BB962C8B-B14F-4D97-AF65-F5344CB8AC3E}">
        <p14:creationId xmlns="" xmlns:p14="http://schemas.microsoft.com/office/powerpoint/2010/main" val="4066874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9A6246C-9D7C-4A65-914E-388C27E6E203}" type="slidenum">
              <a:rPr lang="pt-BR" altLang="pt-BR" smtClean="0"/>
              <a:pPr/>
              <a:t>2</a:t>
            </a:fld>
            <a:endParaRPr lang="pt-BR" altLang="pt-BR" smtClean="0"/>
          </a:p>
        </p:txBody>
      </p:sp>
      <p:sp>
        <p:nvSpPr>
          <p:cNvPr id="32771" name="Text Box 1"/>
          <p:cNvSpPr txBox="1">
            <a:spLocks noChangeArrowheads="1"/>
          </p:cNvSpPr>
          <p:nvPr/>
        </p:nvSpPr>
        <p:spPr bwMode="auto">
          <a:xfrm>
            <a:off x="4279900" y="10155238"/>
            <a:ext cx="3270250" cy="525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BC5382B8-ABC8-4535-85DC-768BEA48AE13}" type="slidenum">
              <a:rPr lang="pt-BR" altLang="pt-BR" sz="14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</a:t>
            </a:fld>
            <a:endParaRPr lang="pt-BR" altLang="pt-BR" sz="14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327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6700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pt-BR" altLang="pt-BR" dirty="0" smtClean="0"/>
          </a:p>
        </p:txBody>
      </p:sp>
    </p:spTree>
    <p:extLst>
      <p:ext uri="{BB962C8B-B14F-4D97-AF65-F5344CB8AC3E}">
        <p14:creationId xmlns="" xmlns:p14="http://schemas.microsoft.com/office/powerpoint/2010/main" val="37788244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2E2829C-7DE7-4DB6-9189-940A5FBD5BB8}" type="slidenum">
              <a:rPr lang="pt-BR" altLang="pt-BR" smtClean="0"/>
              <a:pPr/>
              <a:t>3</a:t>
            </a:fld>
            <a:endParaRPr lang="pt-BR" altLang="pt-BR" smtClean="0"/>
          </a:p>
        </p:txBody>
      </p:sp>
      <p:sp>
        <p:nvSpPr>
          <p:cNvPr id="34819" name="Text Box 1"/>
          <p:cNvSpPr txBox="1">
            <a:spLocks noChangeArrowheads="1"/>
          </p:cNvSpPr>
          <p:nvPr/>
        </p:nvSpPr>
        <p:spPr bwMode="auto">
          <a:xfrm>
            <a:off x="4279900" y="10155238"/>
            <a:ext cx="3270250" cy="525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0BA8630D-BFE8-4D68-A85A-C48FF25492C5}" type="slidenum">
              <a:rPr lang="pt-BR" altLang="pt-BR" sz="14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</a:t>
            </a:fld>
            <a:endParaRPr lang="pt-BR" altLang="pt-BR" sz="14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348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6700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pt-BR" altLang="pt-BR" smtClean="0"/>
          </a:p>
        </p:txBody>
      </p:sp>
    </p:spTree>
    <p:extLst>
      <p:ext uri="{BB962C8B-B14F-4D97-AF65-F5344CB8AC3E}">
        <p14:creationId xmlns="" xmlns:p14="http://schemas.microsoft.com/office/powerpoint/2010/main" val="1134571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2E2829C-7DE7-4DB6-9189-940A5FBD5BB8}" type="slidenum">
              <a:rPr lang="pt-BR" altLang="pt-BR" smtClean="0"/>
              <a:pPr/>
              <a:t>4</a:t>
            </a:fld>
            <a:endParaRPr lang="pt-BR" altLang="pt-BR" smtClean="0"/>
          </a:p>
        </p:txBody>
      </p:sp>
      <p:sp>
        <p:nvSpPr>
          <p:cNvPr id="34819" name="Text Box 1"/>
          <p:cNvSpPr txBox="1">
            <a:spLocks noChangeArrowheads="1"/>
          </p:cNvSpPr>
          <p:nvPr/>
        </p:nvSpPr>
        <p:spPr bwMode="auto">
          <a:xfrm>
            <a:off x="4279900" y="10155238"/>
            <a:ext cx="3270250" cy="525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0BA8630D-BFE8-4D68-A85A-C48FF25492C5}" type="slidenum">
              <a:rPr lang="pt-BR" altLang="pt-BR" sz="14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</a:t>
            </a:fld>
            <a:endParaRPr lang="pt-BR" altLang="pt-BR" sz="14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348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6700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pt-BR" altLang="pt-BR" smtClean="0"/>
          </a:p>
        </p:txBody>
      </p:sp>
    </p:spTree>
    <p:extLst>
      <p:ext uri="{BB962C8B-B14F-4D97-AF65-F5344CB8AC3E}">
        <p14:creationId xmlns="" xmlns:p14="http://schemas.microsoft.com/office/powerpoint/2010/main" val="39796834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2E2829C-7DE7-4DB6-9189-940A5FBD5BB8}" type="slidenum">
              <a:rPr lang="pt-BR" altLang="pt-BR" smtClean="0"/>
              <a:pPr/>
              <a:t>5</a:t>
            </a:fld>
            <a:endParaRPr lang="pt-BR" altLang="pt-BR" smtClean="0"/>
          </a:p>
        </p:txBody>
      </p:sp>
      <p:sp>
        <p:nvSpPr>
          <p:cNvPr id="34819" name="Text Box 1"/>
          <p:cNvSpPr txBox="1">
            <a:spLocks noChangeArrowheads="1"/>
          </p:cNvSpPr>
          <p:nvPr/>
        </p:nvSpPr>
        <p:spPr bwMode="auto">
          <a:xfrm>
            <a:off x="4279900" y="10155238"/>
            <a:ext cx="3270250" cy="525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0BA8630D-BFE8-4D68-A85A-C48FF25492C5}" type="slidenum">
              <a:rPr lang="pt-BR" altLang="pt-BR" sz="14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</a:t>
            </a:fld>
            <a:endParaRPr lang="pt-BR" altLang="pt-BR" sz="14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348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6700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pt-BR" altLang="pt-BR" dirty="0" smtClean="0"/>
          </a:p>
        </p:txBody>
      </p:sp>
    </p:spTree>
    <p:extLst>
      <p:ext uri="{BB962C8B-B14F-4D97-AF65-F5344CB8AC3E}">
        <p14:creationId xmlns="" xmlns:p14="http://schemas.microsoft.com/office/powerpoint/2010/main" val="18076767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2E2829C-7DE7-4DB6-9189-940A5FBD5BB8}" type="slidenum">
              <a:rPr lang="pt-BR" altLang="pt-BR" smtClean="0"/>
              <a:pPr/>
              <a:t>6</a:t>
            </a:fld>
            <a:endParaRPr lang="pt-BR" altLang="pt-BR" smtClean="0"/>
          </a:p>
        </p:txBody>
      </p:sp>
      <p:sp>
        <p:nvSpPr>
          <p:cNvPr id="34819" name="Text Box 1"/>
          <p:cNvSpPr txBox="1">
            <a:spLocks noChangeArrowheads="1"/>
          </p:cNvSpPr>
          <p:nvPr/>
        </p:nvSpPr>
        <p:spPr bwMode="auto">
          <a:xfrm>
            <a:off x="4279900" y="10155238"/>
            <a:ext cx="3270250" cy="525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0BA8630D-BFE8-4D68-A85A-C48FF25492C5}" type="slidenum">
              <a:rPr lang="pt-BR" altLang="pt-BR" sz="14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6</a:t>
            </a:fld>
            <a:endParaRPr lang="pt-BR" altLang="pt-BR" sz="14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348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6700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pt-BR" altLang="pt-BR" smtClean="0"/>
          </a:p>
        </p:txBody>
      </p:sp>
    </p:spTree>
    <p:extLst>
      <p:ext uri="{BB962C8B-B14F-4D97-AF65-F5344CB8AC3E}">
        <p14:creationId xmlns="" xmlns:p14="http://schemas.microsoft.com/office/powerpoint/2010/main" val="7713251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2E2829C-7DE7-4DB6-9189-940A5FBD5BB8}" type="slidenum">
              <a:rPr lang="pt-BR" altLang="pt-BR" smtClean="0"/>
              <a:pPr/>
              <a:t>7</a:t>
            </a:fld>
            <a:endParaRPr lang="pt-BR" altLang="pt-BR" smtClean="0"/>
          </a:p>
        </p:txBody>
      </p:sp>
      <p:sp>
        <p:nvSpPr>
          <p:cNvPr id="34819" name="Text Box 1"/>
          <p:cNvSpPr txBox="1">
            <a:spLocks noChangeArrowheads="1"/>
          </p:cNvSpPr>
          <p:nvPr/>
        </p:nvSpPr>
        <p:spPr bwMode="auto">
          <a:xfrm>
            <a:off x="4279900" y="10155238"/>
            <a:ext cx="3270250" cy="525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0BA8630D-BFE8-4D68-A85A-C48FF25492C5}" type="slidenum">
              <a:rPr lang="pt-BR" altLang="pt-BR" sz="14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7</a:t>
            </a:fld>
            <a:endParaRPr lang="pt-BR" altLang="pt-BR" sz="14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348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6700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pt-BR" altLang="pt-BR" smtClean="0"/>
          </a:p>
        </p:txBody>
      </p:sp>
    </p:spTree>
    <p:extLst>
      <p:ext uri="{BB962C8B-B14F-4D97-AF65-F5344CB8AC3E}">
        <p14:creationId xmlns="" xmlns:p14="http://schemas.microsoft.com/office/powerpoint/2010/main" val="11842590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2E2829C-7DE7-4DB6-9189-940A5FBD5BB8}" type="slidenum">
              <a:rPr lang="pt-BR" altLang="pt-BR" smtClean="0"/>
              <a:pPr/>
              <a:t>8</a:t>
            </a:fld>
            <a:endParaRPr lang="pt-BR" altLang="pt-BR" smtClean="0"/>
          </a:p>
        </p:txBody>
      </p:sp>
      <p:sp>
        <p:nvSpPr>
          <p:cNvPr id="34819" name="Text Box 1"/>
          <p:cNvSpPr txBox="1">
            <a:spLocks noChangeArrowheads="1"/>
          </p:cNvSpPr>
          <p:nvPr/>
        </p:nvSpPr>
        <p:spPr bwMode="auto">
          <a:xfrm>
            <a:off x="4279900" y="10155238"/>
            <a:ext cx="3270250" cy="525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0BA8630D-BFE8-4D68-A85A-C48FF25492C5}" type="slidenum">
              <a:rPr lang="pt-BR" altLang="pt-BR" sz="14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8</a:t>
            </a:fld>
            <a:endParaRPr lang="pt-BR" altLang="pt-BR" sz="14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348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6700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pt-BR" altLang="pt-BR" smtClean="0"/>
          </a:p>
        </p:txBody>
      </p:sp>
    </p:spTree>
    <p:extLst>
      <p:ext uri="{BB962C8B-B14F-4D97-AF65-F5344CB8AC3E}">
        <p14:creationId xmlns="" xmlns:p14="http://schemas.microsoft.com/office/powerpoint/2010/main" val="17676016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2E2829C-7DE7-4DB6-9189-940A5FBD5BB8}" type="slidenum">
              <a:rPr lang="pt-BR" altLang="pt-BR" smtClean="0"/>
              <a:pPr/>
              <a:t>9</a:t>
            </a:fld>
            <a:endParaRPr lang="pt-BR" altLang="pt-BR" smtClean="0"/>
          </a:p>
        </p:txBody>
      </p:sp>
      <p:sp>
        <p:nvSpPr>
          <p:cNvPr id="34819" name="Text Box 1"/>
          <p:cNvSpPr txBox="1">
            <a:spLocks noChangeArrowheads="1"/>
          </p:cNvSpPr>
          <p:nvPr/>
        </p:nvSpPr>
        <p:spPr bwMode="auto">
          <a:xfrm>
            <a:off x="4279900" y="10155238"/>
            <a:ext cx="3270250" cy="525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0BA8630D-BFE8-4D68-A85A-C48FF25492C5}" type="slidenum">
              <a:rPr lang="pt-BR" altLang="pt-BR" sz="14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9</a:t>
            </a:fld>
            <a:endParaRPr lang="pt-BR" altLang="pt-BR" sz="14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348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6700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pt-BR" altLang="pt-BR" smtClean="0"/>
          </a:p>
        </p:txBody>
      </p:sp>
    </p:spTree>
    <p:extLst>
      <p:ext uri="{BB962C8B-B14F-4D97-AF65-F5344CB8AC3E}">
        <p14:creationId xmlns="" xmlns:p14="http://schemas.microsoft.com/office/powerpoint/2010/main" val="3429791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FA3C8C-D838-4924-8158-70D5E980E4D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94668-7C5D-4F14-8E77-E298ED44E8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297738" y="301625"/>
            <a:ext cx="2263775" cy="6443663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42100" cy="6443663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3DB725-276F-46FA-8C04-B6FE2B814C3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D1FC7-0963-493B-B755-8C69B51A2C9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D079A-B6A6-4815-8258-3BF7F35659F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2937" cy="4976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08575" y="1768475"/>
            <a:ext cx="4452938" cy="4976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0DA79-1C6A-4FF8-9A1B-815B61DA2D5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5F9D33-BB88-4655-A80C-F49A59525E4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63285-0C42-4810-8F99-00CCA7112CC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2CE1EE-4139-4597-952A-5FBF0B489D3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B71742-4B72-4284-A69F-FEC328DF7D7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A470CC-82F5-45E3-BFF3-4C677CA337B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58275" cy="1249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 smtClean="0"/>
              <a:t>Clique para editar o formato do texto do título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58275" cy="4976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 smtClean="0"/>
              <a:t>Clique para editar o formato do texto da estrutura de tópicos</a:t>
            </a:r>
          </a:p>
          <a:p>
            <a:pPr lvl="1"/>
            <a:r>
              <a:rPr lang="en-GB" altLang="pt-BR" smtClean="0"/>
              <a:t>2.º Nível da estrutura de tópicos</a:t>
            </a:r>
          </a:p>
          <a:p>
            <a:pPr lvl="2"/>
            <a:r>
              <a:rPr lang="en-GB" altLang="pt-BR" smtClean="0"/>
              <a:t>3.º Nível da estrutura de tópicos</a:t>
            </a:r>
          </a:p>
          <a:p>
            <a:pPr lvl="3"/>
            <a:r>
              <a:rPr lang="en-GB" altLang="pt-BR" smtClean="0"/>
              <a:t>4.º Nível da estrutura de tópicos</a:t>
            </a:r>
          </a:p>
          <a:p>
            <a:pPr lvl="4"/>
            <a:r>
              <a:rPr lang="en-GB" altLang="pt-BR" smtClean="0"/>
              <a:t>5.º Nível da estrutura de tópicos</a:t>
            </a:r>
          </a:p>
          <a:p>
            <a:pPr lvl="4"/>
            <a:r>
              <a:rPr lang="en-GB" altLang="pt-BR" smtClean="0"/>
              <a:t>6.º Nível da estrutura de tópicos</a:t>
            </a:r>
          </a:p>
          <a:p>
            <a:pPr lvl="4"/>
            <a:r>
              <a:rPr lang="en-GB" altLang="pt-BR" smtClean="0"/>
              <a:t>7.º Nível da estrutura de tópicos</a:t>
            </a:r>
          </a:p>
          <a:p>
            <a:pPr lvl="4"/>
            <a:r>
              <a:rPr lang="en-GB" altLang="pt-BR" smtClean="0"/>
              <a:t>8.º Nível da estrutura de tópicos</a:t>
            </a:r>
          </a:p>
          <a:p>
            <a:pPr lvl="4"/>
            <a:r>
              <a:rPr lang="en-GB" altLang="pt-BR" smtClean="0"/>
              <a:t>9.º Nível da estrutura de tópicos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503238" y="6886575"/>
            <a:ext cx="2338387" cy="511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448050" y="6886575"/>
            <a:ext cx="3186113" cy="511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6300" y="6886575"/>
            <a:ext cx="2335213" cy="50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fld id="{A6A81AF3-3210-4E03-B17D-46DADFC23AA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5pPr>
      <a:lvl6pPr marL="25146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6pPr>
      <a:lvl7pPr marL="29718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7pPr>
      <a:lvl8pPr marL="34290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8pPr>
      <a:lvl9pPr marL="38862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4932363" y="5811838"/>
            <a:ext cx="4822825" cy="172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>
              <a:lnSpc>
                <a:spcPct val="12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 sz="1600" b="1">
                <a:solidFill>
                  <a:srgbClr val="DEE7C1"/>
                </a:solidFill>
                <a:ea typeface="ＭＳ Ｐゴシック" charset="-128"/>
              </a:rPr>
              <a:t>Nelson Arns Neumann</a:t>
            </a:r>
          </a:p>
          <a:p>
            <a:pPr algn="ctr">
              <a:lnSpc>
                <a:spcPct val="12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 sz="1400">
                <a:solidFill>
                  <a:srgbClr val="DEE7C1"/>
                </a:solidFill>
                <a:ea typeface="ＭＳ Ｐゴシック" charset="-128"/>
              </a:rPr>
              <a:t>Médico epidemiologista, PhD Saúde Pública</a:t>
            </a:r>
          </a:p>
          <a:p>
            <a:pPr algn="ctr">
              <a:lnSpc>
                <a:spcPct val="12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 sz="1400">
                <a:solidFill>
                  <a:srgbClr val="DEE7C1"/>
                </a:solidFill>
                <a:ea typeface="ＭＳ Ｐゴシック" charset="-128"/>
              </a:rPr>
              <a:t>Coordenador Nacional Adjunto</a:t>
            </a:r>
          </a:p>
          <a:p>
            <a:pPr algn="ctr">
              <a:lnSpc>
                <a:spcPct val="12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 sz="1400">
                <a:solidFill>
                  <a:srgbClr val="DEE7C1"/>
                </a:solidFill>
                <a:ea typeface="ＭＳ Ｐゴシック" charset="-128"/>
              </a:rPr>
              <a:t>Coordenador da Pastoral da Criança Internacional</a:t>
            </a:r>
          </a:p>
        </p:txBody>
      </p:sp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4608513" y="3348038"/>
            <a:ext cx="5470525" cy="2517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 sz="3600" b="1">
                <a:solidFill>
                  <a:srgbClr val="FFFFFF"/>
                </a:solidFill>
                <a:ea typeface="ＭＳ Ｐゴシック" charset="-128"/>
              </a:rPr>
              <a:t>Como os primeiros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 sz="3600" b="1">
                <a:solidFill>
                  <a:srgbClr val="FFFFFF"/>
                </a:solidFill>
                <a:ea typeface="ＭＳ Ｐゴシック" charset="-128"/>
              </a:rPr>
              <a:t>1.000 dias de vida podem afetar nossa saúde para sempre </a:t>
            </a: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13100050" y="3749675"/>
            <a:ext cx="184150" cy="352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t-BR" altLang="pt-BR"/>
          </a:p>
        </p:txBody>
      </p:sp>
      <p:sp>
        <p:nvSpPr>
          <p:cNvPr id="2053" name="Line 4"/>
          <p:cNvSpPr>
            <a:spLocks noChangeShapeType="1"/>
          </p:cNvSpPr>
          <p:nvPr/>
        </p:nvSpPr>
        <p:spPr bwMode="auto">
          <a:xfrm>
            <a:off x="0" y="5724525"/>
            <a:ext cx="9504363" cy="1588"/>
          </a:xfrm>
          <a:prstGeom prst="line">
            <a:avLst/>
          </a:prstGeom>
          <a:noFill/>
          <a:ln w="2844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pic>
        <p:nvPicPr>
          <p:cNvPr id="205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431800" y="0"/>
            <a:ext cx="9720263" cy="7559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055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0080625" cy="7559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056" name="Text Box 7"/>
          <p:cNvSpPr txBox="1">
            <a:spLocks noChangeArrowheads="1"/>
          </p:cNvSpPr>
          <p:nvPr/>
        </p:nvSpPr>
        <p:spPr bwMode="auto">
          <a:xfrm>
            <a:off x="5345906" y="4355901"/>
            <a:ext cx="3995737" cy="231217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>
              <a:lnSpc>
                <a:spcPct val="12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2800" dirty="0" smtClean="0"/>
          </a:p>
          <a:p>
            <a:pPr algn="ctr">
              <a:lnSpc>
                <a:spcPct val="12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800" dirty="0" smtClean="0"/>
              <a:t>Setor </a:t>
            </a:r>
            <a:r>
              <a:rPr lang="pt-BR" sz="2800" dirty="0"/>
              <a:t>265 - Taubaté</a:t>
            </a:r>
            <a:r>
              <a:rPr lang="pt-BR" sz="1600" dirty="0"/>
              <a:t> </a:t>
            </a:r>
            <a:endParaRPr lang="pt-BR" sz="1600" dirty="0" smtClean="0"/>
          </a:p>
        </p:txBody>
      </p:sp>
      <p:sp>
        <p:nvSpPr>
          <p:cNvPr id="2057" name="Text Box 8"/>
          <p:cNvSpPr txBox="1">
            <a:spLocks noChangeArrowheads="1"/>
          </p:cNvSpPr>
          <p:nvPr/>
        </p:nvSpPr>
        <p:spPr bwMode="auto">
          <a:xfrm>
            <a:off x="87313" y="215900"/>
            <a:ext cx="9959975" cy="4392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endParaRPr lang="pt-BR" altLang="pt-BR" sz="3600" b="1">
              <a:solidFill>
                <a:srgbClr val="FFFFFF"/>
              </a:solidFill>
              <a:ea typeface="ＭＳ Ｐゴシック" charset="-128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endParaRPr lang="pt-BR" altLang="pt-BR" sz="3600" b="1">
              <a:solidFill>
                <a:srgbClr val="FFFFFF"/>
              </a:solidFill>
              <a:ea typeface="ＭＳ Ｐゴシック" charset="-128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endParaRPr lang="pt-BR" altLang="pt-BR" sz="3600" b="1">
              <a:solidFill>
                <a:srgbClr val="FFFFFF"/>
              </a:solidFill>
              <a:ea typeface="ＭＳ Ｐゴシック" charset="-128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endParaRPr lang="pt-BR" altLang="pt-BR" sz="3600" b="1">
              <a:solidFill>
                <a:srgbClr val="FFFFFF"/>
              </a:solidFill>
              <a:ea typeface="ＭＳ Ｐゴシック" charset="-128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endParaRPr lang="pt-BR" altLang="pt-BR" sz="3600" b="1">
              <a:solidFill>
                <a:srgbClr val="FFFFFF"/>
              </a:solidFill>
              <a:ea typeface="ＭＳ Ｐゴシック" charset="-128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endParaRPr lang="pt-BR" altLang="pt-BR" sz="3600" b="1">
              <a:solidFill>
                <a:srgbClr val="FFFFFF"/>
              </a:solidFill>
              <a:ea typeface="ＭＳ Ｐゴシック" charset="-128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endParaRPr lang="pt-BR" altLang="pt-BR" sz="3600" b="1">
              <a:solidFill>
                <a:srgbClr val="FFFFFF"/>
              </a:solidFill>
              <a:ea typeface="ＭＳ Ｐゴシック" charset="-128"/>
            </a:endParaRPr>
          </a:p>
        </p:txBody>
      </p:sp>
      <p:grpSp>
        <p:nvGrpSpPr>
          <p:cNvPr id="2" name="Grupo 1"/>
          <p:cNvGrpSpPr/>
          <p:nvPr/>
        </p:nvGrpSpPr>
        <p:grpSpPr>
          <a:xfrm>
            <a:off x="4392240" y="3131766"/>
            <a:ext cx="5650980" cy="1800199"/>
            <a:chOff x="4318322" y="3773612"/>
            <a:chExt cx="5650980" cy="1366029"/>
          </a:xfrm>
        </p:grpSpPr>
        <p:sp>
          <p:nvSpPr>
            <p:cNvPr id="2058" name="Text Box 9"/>
            <p:cNvSpPr txBox="1">
              <a:spLocks noChangeArrowheads="1"/>
            </p:cNvSpPr>
            <p:nvPr/>
          </p:nvSpPr>
          <p:spPr bwMode="auto">
            <a:xfrm>
              <a:off x="4318322" y="3773612"/>
              <a:ext cx="5650980" cy="72630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hangingPunct="1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pt-BR" altLang="pt-BR" sz="3600" b="1" dirty="0" smtClean="0">
                  <a:solidFill>
                    <a:srgbClr val="FFFFFF"/>
                  </a:solidFill>
                  <a:latin typeface="Times New Roman" pitchFamily="16" charset="0"/>
                </a:rPr>
                <a:t>PASTORAL DA CRIANÇA</a:t>
              </a:r>
              <a:endParaRPr lang="pt-BR" altLang="pt-BR" sz="3600" b="1" dirty="0">
                <a:solidFill>
                  <a:srgbClr val="FFFFFF"/>
                </a:solidFill>
                <a:latin typeface="Times New Roman" pitchFamily="16" charset="0"/>
              </a:endParaRP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4318322" y="4413336"/>
              <a:ext cx="5650980" cy="72630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ctr" hangingPunct="1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pt-BR" altLang="pt-BR" sz="2800" b="1" dirty="0" smtClean="0">
                  <a:solidFill>
                    <a:srgbClr val="FFFFFF"/>
                  </a:solidFill>
                  <a:latin typeface="Times New Roman" pitchFamily="16" charset="0"/>
                </a:rPr>
                <a:t>Apresentação - formação</a:t>
              </a:r>
              <a:endParaRPr lang="pt-BR" altLang="pt-BR" sz="2800" b="1" dirty="0">
                <a:solidFill>
                  <a:srgbClr val="FFFFFF"/>
                </a:solidFill>
                <a:latin typeface="Times New Roman" pitchFamily="16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2016125" y="7127875"/>
            <a:ext cx="7880350" cy="541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 sz="1600" dirty="0" smtClean="0">
                <a:solidFill>
                  <a:srgbClr val="FFFFFF"/>
                </a:solidFill>
                <a:ea typeface="ＭＳ Ｐゴシック" charset="-128"/>
              </a:rPr>
              <a:t>PASTORAL DA CRIANÇA   </a:t>
            </a:r>
            <a:r>
              <a:rPr lang="pt-BR" altLang="pt-BR" sz="1600" dirty="0" smtClean="0">
                <a:solidFill>
                  <a:srgbClr val="41B3DC"/>
                </a:solidFill>
                <a:ea typeface="ＭＳ Ｐゴシック" charset="-128"/>
              </a:rPr>
              <a:t>   </a:t>
            </a:r>
            <a:fld id="{BEEAB70A-2AC2-486E-A90E-9FBE8F672B33}" type="slidenum">
              <a:rPr lang="pt-BR" altLang="pt-BR" sz="1600">
                <a:solidFill>
                  <a:srgbClr val="56B817"/>
                </a:solidFill>
                <a:ea typeface="ＭＳ Ｐゴシック" charset="-128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10</a:t>
            </a:fld>
            <a:r>
              <a:rPr lang="pt-BR" altLang="pt-BR" sz="1600" dirty="0">
                <a:solidFill>
                  <a:srgbClr val="56B817"/>
                </a:solidFill>
                <a:ea typeface="ＭＳ Ｐゴシック" charset="-128"/>
              </a:rPr>
              <a:t> </a:t>
            </a:r>
          </a:p>
        </p:txBody>
      </p:sp>
      <p:sp>
        <p:nvSpPr>
          <p:cNvPr id="5128" name="Rectangle 7"/>
          <p:cNvSpPr>
            <a:spLocks noChangeArrowheads="1"/>
          </p:cNvSpPr>
          <p:nvPr/>
        </p:nvSpPr>
        <p:spPr bwMode="auto">
          <a:xfrm>
            <a:off x="7505700" y="3417888"/>
            <a:ext cx="1727200" cy="1065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 sz="4200" b="1">
                <a:solidFill>
                  <a:srgbClr val="FFFFFF"/>
                </a:solidFill>
              </a:rPr>
              <a:t>1.000</a:t>
            </a: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 sz="2200">
                <a:solidFill>
                  <a:srgbClr val="FFFFFF"/>
                </a:solidFill>
              </a:rPr>
              <a:t>DIAS</a:t>
            </a: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16272" y="0"/>
            <a:ext cx="10296897" cy="7559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0" y="0"/>
            <a:ext cx="10080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1000" algn="l"/>
                <a:tab pos="704850" algn="l"/>
                <a:tab pos="1136650" algn="l"/>
                <a:tab pos="1316038" algn="l"/>
                <a:tab pos="1712913" algn="l"/>
                <a:tab pos="1892300" algn="l"/>
                <a:tab pos="2144713" algn="l"/>
              </a:tabLst>
            </a:pPr>
            <a:r>
              <a:rPr kumimoji="0" lang="pt-BR" sz="13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HG Mincho Light J"/>
                <a:cs typeface="Arial" pitchFamily="34" charset="0"/>
              </a:rPr>
              <a:t>COMO FAZEMOS:</a:t>
            </a:r>
            <a:r>
              <a:rPr kumimoji="0" lang="pt-BR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HG Mincho Light J"/>
                <a:cs typeface="Arial" pitchFamily="34" charset="0"/>
              </a:rPr>
              <a:t> 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10080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1000" algn="l"/>
                <a:tab pos="704850" algn="l"/>
                <a:tab pos="1136650" algn="l"/>
                <a:tab pos="1316038" algn="l"/>
                <a:tab pos="1712913" algn="l"/>
                <a:tab pos="1892300" algn="l"/>
                <a:tab pos="2144713" algn="l"/>
              </a:tabLst>
            </a:pPr>
            <a:r>
              <a:rPr kumimoji="0" lang="pt-BR" sz="13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HG Mincho Light J" charset="0"/>
                <a:cs typeface="Arial" pitchFamily="34" charset="0"/>
              </a:rPr>
              <a:t>COMO FAZEMOS:</a:t>
            </a:r>
            <a:r>
              <a:rPr kumimoji="0" lang="pt-BR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HG Mincho Light J" charset="0"/>
                <a:cs typeface="Arial" pitchFamily="34" charset="0"/>
              </a:rPr>
              <a:t> 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0" y="0"/>
            <a:ext cx="10080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1000" algn="l"/>
                <a:tab pos="704850" algn="l"/>
                <a:tab pos="1136650" algn="l"/>
                <a:tab pos="1316038" algn="l"/>
                <a:tab pos="1712913" algn="l"/>
                <a:tab pos="1892300" algn="l"/>
                <a:tab pos="2144713" algn="l"/>
              </a:tabLst>
            </a:pPr>
            <a:r>
              <a:rPr kumimoji="0" lang="pt-BR" sz="13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HG Mincho Light J" charset="0"/>
                <a:cs typeface="Arial" pitchFamily="34" charset="0"/>
              </a:rPr>
              <a:t>COMO FAZEMOS:</a:t>
            </a:r>
            <a:r>
              <a:rPr kumimoji="0" lang="pt-BR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HG Mincho Light J" charset="0"/>
                <a:cs typeface="Arial" pitchFamily="34" charset="0"/>
              </a:rPr>
              <a:t> 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4824288" y="3203773"/>
            <a:ext cx="4752528" cy="2324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6600" b="1" dirty="0" smtClean="0"/>
              <a:t>COMO FAZEMOS:</a:t>
            </a:r>
            <a:r>
              <a:rPr lang="pt-BR" sz="2000" b="1" dirty="0" smtClean="0"/>
              <a:t> </a:t>
            </a:r>
            <a:endParaRPr lang="pt-BR" sz="2000" dirty="0" smtClean="0"/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="" xmlns:p14="http://schemas.microsoft.com/office/powerpoint/2010/main" val="37166431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2016125" y="7127875"/>
            <a:ext cx="7880350" cy="541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 sz="1600" dirty="0" smtClean="0">
                <a:solidFill>
                  <a:srgbClr val="FFFFFF"/>
                </a:solidFill>
                <a:ea typeface="ＭＳ Ｐゴシック" charset="-128"/>
              </a:rPr>
              <a:t>PASTORAL DA CRIANÇA   </a:t>
            </a:r>
            <a:r>
              <a:rPr lang="pt-BR" altLang="pt-BR" sz="1600" dirty="0" smtClean="0">
                <a:solidFill>
                  <a:srgbClr val="41B3DC"/>
                </a:solidFill>
                <a:ea typeface="ＭＳ Ｐゴシック" charset="-128"/>
              </a:rPr>
              <a:t>   </a:t>
            </a:r>
            <a:fld id="{BEEAB70A-2AC2-486E-A90E-9FBE8F672B33}" type="slidenum">
              <a:rPr lang="pt-BR" altLang="pt-BR" sz="1600">
                <a:solidFill>
                  <a:srgbClr val="56B817"/>
                </a:solidFill>
                <a:ea typeface="ＭＳ Ｐゴシック" charset="-128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11</a:t>
            </a:fld>
            <a:r>
              <a:rPr lang="pt-BR" altLang="pt-BR" sz="1600" dirty="0">
                <a:solidFill>
                  <a:srgbClr val="56B817"/>
                </a:solidFill>
                <a:ea typeface="ＭＳ Ｐゴシック" charset="-128"/>
              </a:rPr>
              <a:t> </a:t>
            </a:r>
          </a:p>
        </p:txBody>
      </p:sp>
      <p:sp>
        <p:nvSpPr>
          <p:cNvPr id="5128" name="Rectangle 7"/>
          <p:cNvSpPr>
            <a:spLocks noChangeArrowheads="1"/>
          </p:cNvSpPr>
          <p:nvPr/>
        </p:nvSpPr>
        <p:spPr bwMode="auto">
          <a:xfrm>
            <a:off x="7505700" y="3417888"/>
            <a:ext cx="1727200" cy="1065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 sz="4200" b="1">
                <a:solidFill>
                  <a:srgbClr val="FFFFFF"/>
                </a:solidFill>
              </a:rPr>
              <a:t>1.000</a:t>
            </a: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 sz="2200">
                <a:solidFill>
                  <a:srgbClr val="FFFFFF"/>
                </a:solidFill>
              </a:rPr>
              <a:t>DIAS</a:t>
            </a:r>
          </a:p>
        </p:txBody>
      </p:sp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16272" y="0"/>
            <a:ext cx="10296897" cy="7559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" name="Retângulo 9"/>
          <p:cNvSpPr/>
          <p:nvPr/>
        </p:nvSpPr>
        <p:spPr>
          <a:xfrm>
            <a:off x="4824288" y="3203773"/>
            <a:ext cx="4752528" cy="27830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/>
              <a:t>Através dos dados da “</a:t>
            </a:r>
            <a:r>
              <a:rPr lang="pt-BR" sz="2400" b="1" dirty="0" smtClean="0"/>
              <a:t>FABS”</a:t>
            </a:r>
            <a:r>
              <a:rPr lang="pt-BR" sz="2400" dirty="0" smtClean="0"/>
              <a:t> preenchida os líderes podem:</a:t>
            </a:r>
          </a:p>
          <a:p>
            <a:r>
              <a:rPr lang="pt-BR" sz="2400" b="1" dirty="0" smtClean="0"/>
              <a:t>  </a:t>
            </a:r>
            <a:r>
              <a:rPr lang="pt-BR" sz="2400" b="1" dirty="0" smtClean="0">
                <a:solidFill>
                  <a:srgbClr val="FFFF00"/>
                </a:solidFill>
                <a:sym typeface="Wingdings"/>
              </a:rPr>
              <a:t></a:t>
            </a:r>
            <a:r>
              <a:rPr lang="pt-BR" sz="2400" b="1" dirty="0" smtClean="0">
                <a:solidFill>
                  <a:srgbClr val="FFFF00"/>
                </a:solidFill>
              </a:rPr>
              <a:t>VER,</a:t>
            </a:r>
            <a:r>
              <a:rPr lang="pt-BR" sz="2400" dirty="0" smtClean="0"/>
              <a:t> o que está acontecendo, olhando melhor a situação de todas as famílias   acompanhadas;</a:t>
            </a:r>
          </a:p>
          <a:p>
            <a:pPr algn="just"/>
            <a:r>
              <a:rPr lang="pt-BR" sz="2000" b="1" dirty="0" smtClean="0"/>
              <a:t> </a:t>
            </a:r>
            <a:endParaRPr lang="pt-BR" sz="2000" dirty="0" smtClean="0"/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="" xmlns:p14="http://schemas.microsoft.com/office/powerpoint/2010/main" val="180890077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2016125" y="7127875"/>
            <a:ext cx="7880350" cy="541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 sz="1600" dirty="0" smtClean="0">
                <a:solidFill>
                  <a:srgbClr val="FFFFFF"/>
                </a:solidFill>
                <a:ea typeface="ＭＳ Ｐゴシック" charset="-128"/>
              </a:rPr>
              <a:t>PASTORAL DA CRIANÇA   </a:t>
            </a:r>
            <a:r>
              <a:rPr lang="pt-BR" altLang="pt-BR" sz="1600" dirty="0" smtClean="0">
                <a:solidFill>
                  <a:srgbClr val="41B3DC"/>
                </a:solidFill>
                <a:ea typeface="ＭＳ Ｐゴシック" charset="-128"/>
              </a:rPr>
              <a:t>   </a:t>
            </a:r>
            <a:fld id="{BEEAB70A-2AC2-486E-A90E-9FBE8F672B33}" type="slidenum">
              <a:rPr lang="pt-BR" altLang="pt-BR" sz="1600">
                <a:solidFill>
                  <a:srgbClr val="56B817"/>
                </a:solidFill>
                <a:ea typeface="ＭＳ Ｐゴシック" charset="-128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12</a:t>
            </a:fld>
            <a:r>
              <a:rPr lang="pt-BR" altLang="pt-BR" sz="1600" dirty="0">
                <a:solidFill>
                  <a:srgbClr val="56B817"/>
                </a:solidFill>
                <a:ea typeface="ＭＳ Ｐゴシック" charset="-128"/>
              </a:rPr>
              <a:t> </a:t>
            </a:r>
          </a:p>
        </p:txBody>
      </p:sp>
      <p:sp>
        <p:nvSpPr>
          <p:cNvPr id="5128" name="Rectangle 7"/>
          <p:cNvSpPr>
            <a:spLocks noChangeArrowheads="1"/>
          </p:cNvSpPr>
          <p:nvPr/>
        </p:nvSpPr>
        <p:spPr bwMode="auto">
          <a:xfrm>
            <a:off x="7505700" y="3417888"/>
            <a:ext cx="1727200" cy="1065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 sz="4200" b="1">
                <a:solidFill>
                  <a:srgbClr val="FFFFFF"/>
                </a:solidFill>
              </a:rPr>
              <a:t>1.000</a:t>
            </a: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 sz="2200">
                <a:solidFill>
                  <a:srgbClr val="FFFFFF"/>
                </a:solidFill>
              </a:rPr>
              <a:t>DIAS</a:t>
            </a:r>
          </a:p>
        </p:txBody>
      </p:sp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16272" y="0"/>
            <a:ext cx="10296897" cy="7559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" name="Retângulo 9"/>
          <p:cNvSpPr/>
          <p:nvPr/>
        </p:nvSpPr>
        <p:spPr>
          <a:xfrm>
            <a:off x="4824288" y="3203773"/>
            <a:ext cx="4752528" cy="2496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 smtClean="0">
                <a:solidFill>
                  <a:srgbClr val="FFFF00"/>
                </a:solidFill>
                <a:sym typeface="Wingdings"/>
              </a:rPr>
              <a:t></a:t>
            </a:r>
            <a:r>
              <a:rPr lang="pt-BR" sz="2400" b="1" dirty="0" smtClean="0">
                <a:solidFill>
                  <a:srgbClr val="FFFF00"/>
                </a:solidFill>
              </a:rPr>
              <a:t>JULGAR,</a:t>
            </a:r>
            <a:r>
              <a:rPr lang="pt-BR" sz="2400" dirty="0" smtClean="0"/>
              <a:t> pensando e estudando sobre as situações, com a ajuda da Bíblia, do Guia do Líder e de outros materiais educativos, para planejar o que pode ser feito e;</a:t>
            </a:r>
            <a:r>
              <a:rPr lang="pt-BR" sz="2000" b="1" dirty="0" smtClean="0"/>
              <a:t> </a:t>
            </a:r>
            <a:endParaRPr lang="pt-BR" sz="2000" dirty="0" smtClean="0"/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="" xmlns:p14="http://schemas.microsoft.com/office/powerpoint/2010/main" val="10641931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2016125" y="7127875"/>
            <a:ext cx="7880350" cy="541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 sz="1600" dirty="0" smtClean="0">
                <a:solidFill>
                  <a:srgbClr val="FFFFFF"/>
                </a:solidFill>
                <a:ea typeface="ＭＳ Ｐゴシック" charset="-128"/>
              </a:rPr>
              <a:t>PASTORAL DA CRIANÇA   </a:t>
            </a:r>
            <a:r>
              <a:rPr lang="pt-BR" altLang="pt-BR" sz="1600" dirty="0" smtClean="0">
                <a:solidFill>
                  <a:srgbClr val="41B3DC"/>
                </a:solidFill>
                <a:ea typeface="ＭＳ Ｐゴシック" charset="-128"/>
              </a:rPr>
              <a:t>   </a:t>
            </a:r>
            <a:fld id="{BEEAB70A-2AC2-486E-A90E-9FBE8F672B33}" type="slidenum">
              <a:rPr lang="pt-BR" altLang="pt-BR" sz="1600">
                <a:solidFill>
                  <a:srgbClr val="56B817"/>
                </a:solidFill>
                <a:ea typeface="ＭＳ Ｐゴシック" charset="-128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13</a:t>
            </a:fld>
            <a:r>
              <a:rPr lang="pt-BR" altLang="pt-BR" sz="1600" dirty="0">
                <a:solidFill>
                  <a:srgbClr val="56B817"/>
                </a:solidFill>
                <a:ea typeface="ＭＳ Ｐゴシック" charset="-128"/>
              </a:rPr>
              <a:t> </a:t>
            </a:r>
          </a:p>
        </p:txBody>
      </p:sp>
      <p:sp>
        <p:nvSpPr>
          <p:cNvPr id="5128" name="Rectangle 7"/>
          <p:cNvSpPr>
            <a:spLocks noChangeArrowheads="1"/>
          </p:cNvSpPr>
          <p:nvPr/>
        </p:nvSpPr>
        <p:spPr bwMode="auto">
          <a:xfrm>
            <a:off x="7505700" y="3417888"/>
            <a:ext cx="1727200" cy="1065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 sz="4200" b="1">
                <a:solidFill>
                  <a:srgbClr val="FFFFFF"/>
                </a:solidFill>
              </a:rPr>
              <a:t>1.000</a:t>
            </a: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 sz="2200">
                <a:solidFill>
                  <a:srgbClr val="FFFFFF"/>
                </a:solidFill>
              </a:rPr>
              <a:t>DIAS</a:t>
            </a:r>
          </a:p>
        </p:txBody>
      </p:sp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16272" y="0"/>
            <a:ext cx="10296897" cy="7559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" name="Retângulo 9"/>
          <p:cNvSpPr/>
          <p:nvPr/>
        </p:nvSpPr>
        <p:spPr>
          <a:xfrm>
            <a:off x="4824288" y="3203773"/>
            <a:ext cx="4752528" cy="19241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200" b="1" dirty="0" smtClean="0">
                <a:solidFill>
                  <a:srgbClr val="FFFF00"/>
                </a:solidFill>
                <a:sym typeface="Wingdings"/>
              </a:rPr>
              <a:t></a:t>
            </a:r>
            <a:r>
              <a:rPr lang="pt-BR" sz="3200" b="1" dirty="0" smtClean="0">
                <a:solidFill>
                  <a:srgbClr val="FFFF00"/>
                </a:solidFill>
              </a:rPr>
              <a:t>AGIR,</a:t>
            </a:r>
            <a:r>
              <a:rPr lang="pt-BR" sz="3200" dirty="0" smtClean="0"/>
              <a:t> junto com as famílias, para melhorar a vida no lugar onde moram.</a:t>
            </a:r>
            <a:endParaRPr lang="pt-BR" sz="3200" dirty="0"/>
          </a:p>
        </p:txBody>
      </p:sp>
    </p:spTree>
    <p:extLst>
      <p:ext uri="{BB962C8B-B14F-4D97-AF65-F5344CB8AC3E}">
        <p14:creationId xmlns="" xmlns:p14="http://schemas.microsoft.com/office/powerpoint/2010/main" val="9315894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2016125" y="7127875"/>
            <a:ext cx="7880350" cy="541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 sz="1600" dirty="0" smtClean="0">
                <a:solidFill>
                  <a:srgbClr val="FFFFFF"/>
                </a:solidFill>
                <a:ea typeface="ＭＳ Ｐゴシック" charset="-128"/>
              </a:rPr>
              <a:t>PASTORAL DA CRIANÇA   </a:t>
            </a:r>
            <a:r>
              <a:rPr lang="pt-BR" altLang="pt-BR" sz="1600" dirty="0" smtClean="0">
                <a:solidFill>
                  <a:srgbClr val="41B3DC"/>
                </a:solidFill>
                <a:ea typeface="ＭＳ Ｐゴシック" charset="-128"/>
              </a:rPr>
              <a:t>   </a:t>
            </a:r>
            <a:fld id="{BEEAB70A-2AC2-486E-A90E-9FBE8F672B33}" type="slidenum">
              <a:rPr lang="pt-BR" altLang="pt-BR" sz="1600">
                <a:solidFill>
                  <a:srgbClr val="56B817"/>
                </a:solidFill>
                <a:ea typeface="ＭＳ Ｐゴシック" charset="-128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14</a:t>
            </a:fld>
            <a:r>
              <a:rPr lang="pt-BR" altLang="pt-BR" sz="1600" dirty="0">
                <a:solidFill>
                  <a:srgbClr val="56B817"/>
                </a:solidFill>
                <a:ea typeface="ＭＳ Ｐゴシック" charset="-128"/>
              </a:rPr>
              <a:t> </a:t>
            </a:r>
          </a:p>
        </p:txBody>
      </p:sp>
      <p:sp>
        <p:nvSpPr>
          <p:cNvPr id="5128" name="Rectangle 7"/>
          <p:cNvSpPr>
            <a:spLocks noChangeArrowheads="1"/>
          </p:cNvSpPr>
          <p:nvPr/>
        </p:nvSpPr>
        <p:spPr bwMode="auto">
          <a:xfrm>
            <a:off x="7505700" y="3417888"/>
            <a:ext cx="1727200" cy="1065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 sz="4200" b="1">
                <a:solidFill>
                  <a:srgbClr val="FFFFFF"/>
                </a:solidFill>
              </a:rPr>
              <a:t>1.000</a:t>
            </a: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 sz="2200">
                <a:solidFill>
                  <a:srgbClr val="FFFFFF"/>
                </a:solidFill>
              </a:rPr>
              <a:t>DIAS</a:t>
            </a:r>
          </a:p>
        </p:txBody>
      </p:sp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80603"/>
            <a:ext cx="10296897" cy="7559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" name="Retângulo 9"/>
          <p:cNvSpPr/>
          <p:nvPr/>
        </p:nvSpPr>
        <p:spPr>
          <a:xfrm>
            <a:off x="4824288" y="3203773"/>
            <a:ext cx="4752528" cy="14661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200" b="1" dirty="0" smtClean="0">
                <a:solidFill>
                  <a:srgbClr val="FFFF00"/>
                </a:solidFill>
                <a:sym typeface="Wingdings"/>
              </a:rPr>
              <a:t></a:t>
            </a:r>
            <a:r>
              <a:rPr lang="pt-BR" sz="3200" b="1" dirty="0" smtClean="0">
                <a:solidFill>
                  <a:srgbClr val="FFFF00"/>
                </a:solidFill>
              </a:rPr>
              <a:t>AVALIAR,</a:t>
            </a:r>
            <a:r>
              <a:rPr lang="pt-BR" sz="3200" dirty="0" smtClean="0"/>
              <a:t> o trabalho realizado no mês que passou e,</a:t>
            </a:r>
            <a:endParaRPr lang="pt-BR" sz="3200" dirty="0"/>
          </a:p>
        </p:txBody>
      </p:sp>
    </p:spTree>
    <p:extLst>
      <p:ext uri="{BB962C8B-B14F-4D97-AF65-F5344CB8AC3E}">
        <p14:creationId xmlns="" xmlns:p14="http://schemas.microsoft.com/office/powerpoint/2010/main" val="2167332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80603"/>
            <a:ext cx="10296897" cy="7559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7" name="Retângulo 6"/>
          <p:cNvSpPr/>
          <p:nvPr/>
        </p:nvSpPr>
        <p:spPr>
          <a:xfrm>
            <a:off x="4824287" y="3059757"/>
            <a:ext cx="5256337" cy="28975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b="1" dirty="0" smtClean="0">
                <a:solidFill>
                  <a:srgbClr val="FFFF00"/>
                </a:solidFill>
                <a:sym typeface="Wingdings"/>
              </a:rPr>
              <a:t></a:t>
            </a:r>
            <a:r>
              <a:rPr lang="pt-BR" sz="2800" b="1" dirty="0" smtClean="0">
                <a:solidFill>
                  <a:srgbClr val="FFFF00"/>
                </a:solidFill>
              </a:rPr>
              <a:t>CELEBRAR,</a:t>
            </a:r>
            <a:r>
              <a:rPr lang="pt-BR" sz="2800" dirty="0" smtClean="0"/>
              <a:t> cada pequeno passo alcançado. O resultado desse trabalho precisa ser divulgado na igreja, na escola, nos conselhos municipais e em outras instituições da comunidade.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9793" y="1835621"/>
            <a:ext cx="9217023" cy="493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800" dirty="0" smtClean="0"/>
          </a:p>
        </p:txBody>
      </p:sp>
      <p:sp>
        <p:nvSpPr>
          <p:cNvPr id="3" name="Retângulo 2"/>
          <p:cNvSpPr/>
          <p:nvPr/>
        </p:nvSpPr>
        <p:spPr>
          <a:xfrm>
            <a:off x="4486314" y="3604853"/>
            <a:ext cx="4154398" cy="349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Objetivo</a:t>
            </a:r>
            <a:endParaRPr lang="pt-BR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5" y="0"/>
            <a:ext cx="10077450" cy="6947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0" y="0"/>
          <a:ext cx="10080625" cy="6576154"/>
        </p:xfrm>
        <a:graphic>
          <a:graphicData uri="http://schemas.openxmlformats.org/drawingml/2006/table">
            <a:tbl>
              <a:tblPr/>
              <a:tblGrid>
                <a:gridCol w="10080625"/>
              </a:tblGrid>
              <a:tr h="34918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800" b="1" dirty="0" smtClean="0">
                          <a:latin typeface="Times New Roman"/>
                          <a:ea typeface="Calibri"/>
                          <a:cs typeface="Times New Roman"/>
                        </a:rPr>
                        <a:t>Objetivos: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94" marR="501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43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BR" sz="900" dirty="0" smtClean="0">
                          <a:latin typeface="Times New Roman"/>
                          <a:ea typeface="Calibri"/>
                          <a:cs typeface="Times New Roman"/>
                        </a:rPr>
                        <a:t>                   </a:t>
                      </a:r>
                      <a:r>
                        <a:rPr lang="pt-BR" sz="3600" dirty="0" smtClean="0">
                          <a:latin typeface="Times New Roman"/>
                          <a:ea typeface="Calibri"/>
                          <a:cs typeface="Times New Roman"/>
                        </a:rPr>
                        <a:t>Criar  </a:t>
                      </a:r>
                      <a:r>
                        <a:rPr lang="pt-BR" sz="3600" dirty="0">
                          <a:latin typeface="Times New Roman"/>
                          <a:ea typeface="Calibri"/>
                          <a:cs typeface="Times New Roman"/>
                        </a:rPr>
                        <a:t>ambiente favorável para </a:t>
                      </a:r>
                      <a:r>
                        <a:rPr lang="pt-BR" sz="3600" dirty="0" smtClean="0">
                          <a:latin typeface="Times New Roman"/>
                          <a:ea typeface="Calibri"/>
                          <a:cs typeface="Times New Roman"/>
                        </a:rPr>
                        <a:t>formação e o fortalecimento  </a:t>
                      </a:r>
                      <a:r>
                        <a:rPr lang="pt-BR" sz="3600" dirty="0">
                          <a:latin typeface="Times New Roman"/>
                          <a:ea typeface="Calibri"/>
                          <a:cs typeface="Times New Roman"/>
                        </a:rPr>
                        <a:t>d</a:t>
                      </a:r>
                      <a:r>
                        <a:rPr lang="pt-BR" sz="3600" dirty="0" smtClean="0">
                          <a:latin typeface="Times New Roman"/>
                          <a:ea typeface="Calibri"/>
                          <a:cs typeface="Times New Roman"/>
                        </a:rPr>
                        <a:t>as famílias. </a:t>
                      </a:r>
                      <a:r>
                        <a:rPr lang="pt-BR" sz="3200" dirty="0" smtClean="0">
                          <a:latin typeface="Times New Roman"/>
                          <a:ea typeface="Calibri"/>
                          <a:cs typeface="Times New Roman"/>
                        </a:rPr>
                        <a:t>                                                              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94" marR="501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6586"/>
            <a:ext cx="10077450" cy="7559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31801" y="1490970"/>
            <a:ext cx="936104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Promover  a harmonia entre as famílias acompanhadas e valorizar as ações em favor da vida.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080625" cy="7559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" name="Retângulo 9"/>
          <p:cNvSpPr/>
          <p:nvPr/>
        </p:nvSpPr>
        <p:spPr>
          <a:xfrm>
            <a:off x="4824288" y="3203773"/>
            <a:ext cx="4752528" cy="435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 smtClean="0"/>
              <a:t>P </a:t>
            </a:r>
            <a:endParaRPr lang="pt-BR" sz="2400" dirty="0"/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431801" y="1952635"/>
            <a:ext cx="936104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Promover</a:t>
            </a:r>
            <a:r>
              <a:rPr kumimoji="0" lang="pt-BR" sz="6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 vida plena, fortalecendo o convívio familiar e social.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6586"/>
            <a:ext cx="10077450" cy="7559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" name="Retângulo 2"/>
          <p:cNvSpPr/>
          <p:nvPr/>
        </p:nvSpPr>
        <p:spPr>
          <a:xfrm>
            <a:off x="359793" y="1835621"/>
            <a:ext cx="9217023" cy="450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b="1" dirty="0" smtClean="0">
                <a:solidFill>
                  <a:srgbClr val="00B050"/>
                </a:solidFill>
                <a:sym typeface="Wingdings"/>
              </a:rPr>
              <a:t> Hoje somos aproximadamente 450 agentes. Visitamos 1.600 Famílias e 2.000 crianças mensalmente.</a:t>
            </a:r>
          </a:p>
          <a:p>
            <a:pPr algn="just"/>
            <a:r>
              <a:rPr lang="pt-BR" sz="2800" b="1" dirty="0" smtClean="0">
                <a:solidFill>
                  <a:srgbClr val="00B050"/>
                </a:solidFill>
                <a:sym typeface="Wingdings"/>
              </a:rPr>
              <a:t>Sabemos de nossas dificuldades, pois atingimos apenas 10% das crianças pobres de nossa Diocese.</a:t>
            </a:r>
          </a:p>
          <a:p>
            <a:pPr algn="just"/>
            <a:r>
              <a:rPr lang="pt-BR" sz="2800" b="1" dirty="0" smtClean="0">
                <a:solidFill>
                  <a:srgbClr val="00B050"/>
                </a:solidFill>
                <a:sym typeface="Wingdings"/>
              </a:rPr>
              <a:t>Precisamos 10 vezes o numero de agentes que temos.    Deus nos ajudará!</a:t>
            </a:r>
          </a:p>
          <a:p>
            <a:pPr algn="just"/>
            <a:r>
              <a:rPr lang="pt-BR" sz="2800" b="1" dirty="0" smtClean="0">
                <a:solidFill>
                  <a:srgbClr val="00B050"/>
                </a:solidFill>
                <a:sym typeface="Wingdings"/>
              </a:rPr>
              <a:t>Caminhamos devagar, um passo de cada vez, mas sabemos que no momento certo, Deus agirá.</a:t>
            </a:r>
          </a:p>
          <a:p>
            <a:pPr algn="just"/>
            <a:endParaRPr lang="pt-BR" sz="2800" b="1" dirty="0" smtClean="0">
              <a:solidFill>
                <a:srgbClr val="00B050"/>
              </a:solidFill>
              <a:sym typeface="Wingdings"/>
            </a:endParaRPr>
          </a:p>
          <a:p>
            <a:r>
              <a:rPr lang="pt-BR" sz="2800" b="1" dirty="0" smtClean="0">
                <a:solidFill>
                  <a:srgbClr val="00B050"/>
                </a:solidFill>
                <a:sym typeface="Wingdings"/>
              </a:rPr>
              <a:t>                              </a:t>
            </a:r>
            <a:r>
              <a:rPr lang="pt-BR" sz="2800" dirty="0" smtClean="0"/>
              <a:t>instituições da comunidade.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6"/>
          <p:cNvSpPr>
            <a:spLocks noChangeArrowheads="1"/>
          </p:cNvSpPr>
          <p:nvPr/>
        </p:nvSpPr>
        <p:spPr bwMode="auto">
          <a:xfrm>
            <a:off x="4192996" y="3036094"/>
            <a:ext cx="5254625" cy="1109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altLang="pt-BR" sz="7200" b="1" dirty="0" smtClean="0">
              <a:solidFill>
                <a:srgbClr val="56B817"/>
              </a:solidFill>
              <a:ea typeface="ＭＳ Ｐゴシック" charset="-128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altLang="pt-BR" sz="7200" b="1" dirty="0">
              <a:solidFill>
                <a:srgbClr val="56B817"/>
              </a:solidFill>
              <a:ea typeface="ＭＳ Ｐゴシック" charset="-128"/>
            </a:endParaRPr>
          </a:p>
        </p:txBody>
      </p:sp>
      <p:sp>
        <p:nvSpPr>
          <p:cNvPr id="3080" name="Rectangle 7"/>
          <p:cNvSpPr>
            <a:spLocks noChangeArrowheads="1"/>
          </p:cNvSpPr>
          <p:nvPr/>
        </p:nvSpPr>
        <p:spPr bwMode="auto">
          <a:xfrm>
            <a:off x="360363" y="360363"/>
            <a:ext cx="8997950" cy="341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t-BR" altLang="pt-BR"/>
          </a:p>
        </p:txBody>
      </p:sp>
      <p:sp>
        <p:nvSpPr>
          <p:cNvPr id="3081" name="Rectangle 8"/>
          <p:cNvSpPr>
            <a:spLocks noChangeArrowheads="1"/>
          </p:cNvSpPr>
          <p:nvPr/>
        </p:nvSpPr>
        <p:spPr bwMode="auto">
          <a:xfrm>
            <a:off x="720725" y="6480175"/>
            <a:ext cx="8997950" cy="857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t-BR" altLang="pt-BR"/>
          </a:p>
        </p:txBody>
      </p:sp>
      <p:sp>
        <p:nvSpPr>
          <p:cNvPr id="3085" name="Rectangle 12"/>
          <p:cNvSpPr>
            <a:spLocks noChangeArrowheads="1"/>
          </p:cNvSpPr>
          <p:nvPr/>
        </p:nvSpPr>
        <p:spPr bwMode="auto">
          <a:xfrm>
            <a:off x="2016125" y="7127875"/>
            <a:ext cx="7880350" cy="541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lvl="8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 sz="1600" dirty="0" smtClean="0">
                <a:solidFill>
                  <a:srgbClr val="FFFFFF"/>
                </a:solidFill>
                <a:ea typeface="ＭＳ Ｐゴシック" charset="-128"/>
              </a:rPr>
              <a:t>PASTORAL DA CRIANÇA</a:t>
            </a:r>
            <a:endParaRPr lang="pt-BR" altLang="pt-BR" sz="1600" dirty="0">
              <a:solidFill>
                <a:srgbClr val="56B817"/>
              </a:solidFill>
              <a:ea typeface="ＭＳ Ｐゴシック" charset="-128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4414" y="1062038"/>
            <a:ext cx="3245086" cy="4784725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3986145" y="3604854"/>
            <a:ext cx="5955669" cy="34996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/>
              <a:t>O </a:t>
            </a:r>
            <a:r>
              <a:rPr lang="pt-BR" b="1" dirty="0" err="1" smtClean="0"/>
              <a:t>O</a:t>
            </a:r>
            <a:r>
              <a:rPr lang="pt-BR" b="1" dirty="0" smtClean="0"/>
              <a:t> QUE FAZEMOSQUE FAZEMOSO QUE FAZEMOS</a:t>
            </a:r>
            <a:endParaRPr lang="pt-BR" dirty="0"/>
          </a:p>
        </p:txBody>
      </p:sp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0080625" cy="7559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2" name="Retângulo 11"/>
          <p:cNvSpPr/>
          <p:nvPr/>
        </p:nvSpPr>
        <p:spPr>
          <a:xfrm>
            <a:off x="3902820" y="3604853"/>
            <a:ext cx="5601987" cy="865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5400" b="1" dirty="0" smtClean="0">
                <a:ea typeface="ＭＳ Ｐゴシック" charset="-128"/>
              </a:rPr>
              <a:t>O que fazemos:</a:t>
            </a:r>
            <a:endParaRPr lang="pt-BR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080625" cy="774027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Retângulo 4"/>
          <p:cNvSpPr/>
          <p:nvPr/>
        </p:nvSpPr>
        <p:spPr>
          <a:xfrm>
            <a:off x="215775" y="323453"/>
            <a:ext cx="8208913" cy="31836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b="1" dirty="0" smtClean="0">
                <a:solidFill>
                  <a:schemeClr val="tx2"/>
                </a:solidFill>
                <a:sym typeface="Wingdings"/>
              </a:rPr>
              <a:t>Agradecemos à Deus e a todos</a:t>
            </a:r>
          </a:p>
          <a:p>
            <a:pPr algn="ctr"/>
            <a:r>
              <a:rPr lang="pt-BR" sz="6000" b="1" dirty="0" smtClean="0">
                <a:solidFill>
                  <a:schemeClr val="tx2"/>
                </a:solidFill>
                <a:sym typeface="Wingdings"/>
              </a:rPr>
              <a:t>     </a:t>
            </a:r>
          </a:p>
          <a:p>
            <a:pPr algn="ctr"/>
            <a:r>
              <a:rPr lang="pt-BR" sz="6000" b="1" dirty="0" smtClean="0">
                <a:solidFill>
                  <a:schemeClr val="tx2"/>
                </a:solidFill>
                <a:sym typeface="Wingdings"/>
              </a:rPr>
              <a:t>       Obrigado!</a:t>
            </a:r>
            <a:r>
              <a:rPr lang="pt-BR" sz="2800" dirty="0" smtClean="0"/>
              <a:t> </a:t>
            </a:r>
            <a:endParaRPr lang="pt-BR" sz="2800" dirty="0"/>
          </a:p>
        </p:txBody>
      </p:sp>
      <p:pic>
        <p:nvPicPr>
          <p:cNvPr id="6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52080" y="3442784"/>
            <a:ext cx="4143668" cy="33557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077450" cy="7559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2016125" y="7127875"/>
            <a:ext cx="7880350" cy="541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 sz="1600" dirty="0" smtClean="0">
                <a:solidFill>
                  <a:srgbClr val="FFFFFF"/>
                </a:solidFill>
                <a:ea typeface="ＭＳ Ｐゴシック" charset="-128"/>
              </a:rPr>
              <a:t>PASTORAL DA CRIANÇA   </a:t>
            </a:r>
            <a:r>
              <a:rPr lang="pt-BR" altLang="pt-BR" sz="1600" dirty="0" smtClean="0">
                <a:solidFill>
                  <a:srgbClr val="41B3DC"/>
                </a:solidFill>
                <a:ea typeface="ＭＳ Ｐゴシック" charset="-128"/>
              </a:rPr>
              <a:t>   </a:t>
            </a:r>
            <a:fld id="{BEEAB70A-2AC2-486E-A90E-9FBE8F672B33}" type="slidenum">
              <a:rPr lang="pt-BR" altLang="pt-BR" sz="1600">
                <a:solidFill>
                  <a:srgbClr val="56B817"/>
                </a:solidFill>
                <a:ea typeface="ＭＳ Ｐゴシック" charset="-128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</a:t>
            </a:fld>
            <a:r>
              <a:rPr lang="pt-BR" altLang="pt-BR" sz="1600" dirty="0">
                <a:solidFill>
                  <a:srgbClr val="56B817"/>
                </a:solidFill>
                <a:ea typeface="ＭＳ Ｐゴシック" charset="-128"/>
              </a:rPr>
              <a:t> </a:t>
            </a:r>
          </a:p>
        </p:txBody>
      </p:sp>
      <p:sp>
        <p:nvSpPr>
          <p:cNvPr id="5126" name="Rectangle 5"/>
          <p:cNvSpPr>
            <a:spLocks noChangeArrowheads="1"/>
          </p:cNvSpPr>
          <p:nvPr/>
        </p:nvSpPr>
        <p:spPr bwMode="auto">
          <a:xfrm>
            <a:off x="360957" y="437927"/>
            <a:ext cx="7847707" cy="1109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3600" b="1" dirty="0">
                <a:solidFill>
                  <a:srgbClr val="00B050"/>
                </a:solidFill>
              </a:rPr>
              <a:t>APROFUNDAMENTO DA MISSÃO</a:t>
            </a:r>
            <a:endParaRPr lang="pt-BR" altLang="pt-BR" sz="3600" b="1" dirty="0">
              <a:solidFill>
                <a:srgbClr val="00B050"/>
              </a:solidFill>
              <a:ea typeface="ＭＳ Ｐゴシック" charset="-128"/>
            </a:endParaRPr>
          </a:p>
        </p:txBody>
      </p:sp>
      <p:sp>
        <p:nvSpPr>
          <p:cNvPr id="29" name="Título 1"/>
          <p:cNvSpPr txBox="1">
            <a:spLocks/>
          </p:cNvSpPr>
          <p:nvPr/>
        </p:nvSpPr>
        <p:spPr>
          <a:xfrm>
            <a:off x="557510" y="2012149"/>
            <a:ext cx="8962430" cy="1620837"/>
          </a:xfrm>
          <a:prstGeom prst="rect">
            <a:avLst/>
          </a:prstGeom>
        </p:spPr>
        <p:txBody>
          <a:bodyPr/>
          <a:lstStyle>
            <a:lvl1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2pPr>
            <a:lvl3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3pPr>
            <a:lvl4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4pPr>
            <a:lvl5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5pPr>
            <a:lvl6pPr marL="2514600" indent="-228600"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6pPr>
            <a:lvl7pPr marL="2971800" indent="-228600"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7pPr>
            <a:lvl8pPr marL="3429000" indent="-228600"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8pPr>
            <a:lvl9pPr marL="3886200" indent="-228600"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9pPr>
          </a:lstStyle>
          <a:p>
            <a:r>
              <a:rPr lang="pt-BR" sz="4000" kern="0" dirty="0" smtClean="0">
                <a:solidFill>
                  <a:srgbClr val="00B050"/>
                </a:solidFill>
              </a:rPr>
              <a:t>A criança é um ser puro e indefeso...</a:t>
            </a:r>
            <a:endParaRPr lang="pt-BR" sz="4000" kern="0" dirty="0">
              <a:solidFill>
                <a:srgbClr val="00B050"/>
              </a:solidFill>
            </a:endParaRPr>
          </a:p>
        </p:txBody>
      </p:sp>
      <p:pic>
        <p:nvPicPr>
          <p:cNvPr id="31" name="Picture 4" descr="C:\Users\Amanda\Pictures\2016-06-16 alemanha e jaboticabal\alemanha e jaboticabal 48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71960" y="2853024"/>
            <a:ext cx="6048672" cy="3629204"/>
          </a:xfrm>
          <a:prstGeom prst="rect">
            <a:avLst/>
          </a:prstGeom>
          <a:noFill/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216272" y="0"/>
            <a:ext cx="10296897" cy="7559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9" name="Retângulo 8"/>
          <p:cNvSpPr/>
          <p:nvPr/>
        </p:nvSpPr>
        <p:spPr>
          <a:xfrm>
            <a:off x="4680272" y="3131765"/>
            <a:ext cx="5256584" cy="2382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4000" dirty="0" smtClean="0"/>
              <a:t>A Pastoral da Criança realiza, mensalmente, ao menos três ações básicas.</a:t>
            </a:r>
            <a:endParaRPr lang="pt-BR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2016125" y="7127875"/>
            <a:ext cx="7880350" cy="541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 sz="1600" dirty="0" smtClean="0">
                <a:solidFill>
                  <a:srgbClr val="FFFFFF"/>
                </a:solidFill>
                <a:ea typeface="ＭＳ Ｐゴシック" charset="-128"/>
              </a:rPr>
              <a:t>PASTORAL DA CRIANÇA   </a:t>
            </a:r>
            <a:r>
              <a:rPr lang="pt-BR" altLang="pt-BR" sz="1600" dirty="0" smtClean="0">
                <a:solidFill>
                  <a:srgbClr val="41B3DC"/>
                </a:solidFill>
                <a:ea typeface="ＭＳ Ｐゴシック" charset="-128"/>
              </a:rPr>
              <a:t>   </a:t>
            </a:r>
            <a:fld id="{BEEAB70A-2AC2-486E-A90E-9FBE8F672B33}" type="slidenum">
              <a:rPr lang="pt-BR" altLang="pt-BR" sz="1600">
                <a:solidFill>
                  <a:srgbClr val="56B817"/>
                </a:solidFill>
                <a:ea typeface="ＭＳ Ｐゴシック" charset="-128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</a:t>
            </a:fld>
            <a:r>
              <a:rPr lang="pt-BR" altLang="pt-BR" sz="1600" dirty="0">
                <a:solidFill>
                  <a:srgbClr val="56B817"/>
                </a:solidFill>
                <a:ea typeface="ＭＳ Ｐゴシック" charset="-128"/>
              </a:rPr>
              <a:t> </a:t>
            </a:r>
          </a:p>
        </p:txBody>
      </p:sp>
      <p:sp>
        <p:nvSpPr>
          <p:cNvPr id="5128" name="Rectangle 7"/>
          <p:cNvSpPr>
            <a:spLocks noChangeArrowheads="1"/>
          </p:cNvSpPr>
          <p:nvPr/>
        </p:nvSpPr>
        <p:spPr bwMode="auto">
          <a:xfrm>
            <a:off x="7505700" y="3417888"/>
            <a:ext cx="1727200" cy="1065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 sz="4200" b="1">
                <a:solidFill>
                  <a:srgbClr val="FFFFFF"/>
                </a:solidFill>
              </a:rPr>
              <a:t>1.000</a:t>
            </a: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 sz="2200">
                <a:solidFill>
                  <a:srgbClr val="FFFFFF"/>
                </a:solidFill>
              </a:rPr>
              <a:t>DIAS</a:t>
            </a: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16272" y="0"/>
            <a:ext cx="10296897" cy="7559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9" name="Retângulo 8"/>
          <p:cNvSpPr/>
          <p:nvPr/>
        </p:nvSpPr>
        <p:spPr>
          <a:xfrm>
            <a:off x="4752280" y="3347789"/>
            <a:ext cx="5112568" cy="3870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solidFill>
                  <a:srgbClr val="FFFF00"/>
                </a:solidFill>
                <a:sym typeface="Wingdings"/>
              </a:rPr>
              <a:t></a:t>
            </a:r>
            <a:r>
              <a:rPr lang="pt-BR" sz="2400" b="1" dirty="0" smtClean="0">
                <a:solidFill>
                  <a:srgbClr val="FFFF00"/>
                </a:solidFill>
              </a:rPr>
              <a:t>Visita Domiciliar:</a:t>
            </a:r>
            <a:r>
              <a:rPr lang="pt-BR" sz="2400" dirty="0" smtClean="0"/>
              <a:t> Quando o líder (agente da Pastoral da Criança) conhece as pessoas da casa, conhece o que a família valoriza e faz para cuidar e educar suas crianças. Identifica situações de risco para a saúde das gestantes e das crianças. Percebe os problemas que estão enfrentando e procura, junto com a família, formas de resolver esses problemas.</a:t>
            </a:r>
            <a:endParaRPr lang="pt-BR" sz="2400" dirty="0"/>
          </a:p>
        </p:txBody>
      </p:sp>
    </p:spTree>
    <p:extLst>
      <p:ext uri="{BB962C8B-B14F-4D97-AF65-F5344CB8AC3E}">
        <p14:creationId xmlns="" xmlns:p14="http://schemas.microsoft.com/office/powerpoint/2010/main" val="29760652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2016125" y="7127875"/>
            <a:ext cx="7880350" cy="541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 sz="1600" dirty="0" smtClean="0">
                <a:solidFill>
                  <a:srgbClr val="FFFFFF"/>
                </a:solidFill>
                <a:ea typeface="ＭＳ Ｐゴシック" charset="-128"/>
              </a:rPr>
              <a:t>PASTORAL DA CRIANÇA   </a:t>
            </a:r>
            <a:r>
              <a:rPr lang="pt-BR" altLang="pt-BR" sz="1600" dirty="0" smtClean="0">
                <a:solidFill>
                  <a:srgbClr val="41B3DC"/>
                </a:solidFill>
                <a:ea typeface="ＭＳ Ｐゴシック" charset="-128"/>
              </a:rPr>
              <a:t>   </a:t>
            </a:r>
            <a:fld id="{BEEAB70A-2AC2-486E-A90E-9FBE8F672B33}" type="slidenum">
              <a:rPr lang="pt-BR" altLang="pt-BR" sz="1600">
                <a:solidFill>
                  <a:srgbClr val="56B817"/>
                </a:solidFill>
                <a:ea typeface="ＭＳ Ｐゴシック" charset="-128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</a:t>
            </a:fld>
            <a:r>
              <a:rPr lang="pt-BR" altLang="pt-BR" sz="1600" dirty="0">
                <a:solidFill>
                  <a:srgbClr val="56B817"/>
                </a:solidFill>
                <a:ea typeface="ＭＳ Ｐゴシック" charset="-128"/>
              </a:rPr>
              <a:t> </a:t>
            </a:r>
          </a:p>
        </p:txBody>
      </p:sp>
      <p:sp>
        <p:nvSpPr>
          <p:cNvPr id="5128" name="Rectangle 7"/>
          <p:cNvSpPr>
            <a:spLocks noChangeArrowheads="1"/>
          </p:cNvSpPr>
          <p:nvPr/>
        </p:nvSpPr>
        <p:spPr bwMode="auto">
          <a:xfrm>
            <a:off x="7505700" y="3417888"/>
            <a:ext cx="1727200" cy="1065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 sz="4200" b="1">
                <a:solidFill>
                  <a:srgbClr val="FFFFFF"/>
                </a:solidFill>
              </a:rPr>
              <a:t>1.000</a:t>
            </a: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 sz="2200">
                <a:solidFill>
                  <a:srgbClr val="FFFFFF"/>
                </a:solidFill>
              </a:rPr>
              <a:t>DIAS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502920" y="2784513"/>
            <a:ext cx="9071610" cy="466773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2pPr>
            <a:lvl3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3pPr>
            <a:lvl4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4pPr>
            <a:lvl5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5pPr>
            <a:lvl6pPr marL="2514600" indent="-228600"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6pPr>
            <a:lvl7pPr marL="2971800" indent="-228600"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7pPr>
            <a:lvl8pPr marL="3429000" indent="-228600"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8pPr>
            <a:lvl9pPr marL="3886200" indent="-228600"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9pPr>
          </a:lstStyle>
          <a:p>
            <a:endParaRPr lang="pt-BR" kern="0" dirty="0">
              <a:solidFill>
                <a:srgbClr val="00B050"/>
              </a:solidFill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16272" y="0"/>
            <a:ext cx="10296897" cy="7559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8" name="Retângulo 7"/>
          <p:cNvSpPr/>
          <p:nvPr/>
        </p:nvSpPr>
        <p:spPr>
          <a:xfrm>
            <a:off x="4608264" y="3347789"/>
            <a:ext cx="5256584" cy="3527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solidFill>
                  <a:srgbClr val="FFFF00"/>
                </a:solidFill>
                <a:sym typeface="Wingdings"/>
              </a:rPr>
              <a:t></a:t>
            </a:r>
            <a:r>
              <a:rPr lang="pt-BR" sz="2400" dirty="0" smtClean="0">
                <a:solidFill>
                  <a:srgbClr val="FFFF00"/>
                </a:solidFill>
              </a:rPr>
              <a:t> </a:t>
            </a:r>
            <a:r>
              <a:rPr lang="pt-BR" sz="2400" b="1" dirty="0" smtClean="0">
                <a:solidFill>
                  <a:srgbClr val="FFFF00"/>
                </a:solidFill>
              </a:rPr>
              <a:t>Dia da celebração da vida:</a:t>
            </a:r>
            <a:r>
              <a:rPr lang="pt-BR" sz="2400" dirty="0" smtClean="0"/>
              <a:t> É outra atividade importante que o líder realiza na Pastoral da Criança. Nesse dia, que acontece uma vez por mês, as crianças são pesadas, as famílias se reúnem para celebrar juntas  o  desenvolvimento das crianças e para se ajudar quando estão em dificuldades.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="" xmlns:p14="http://schemas.microsoft.com/office/powerpoint/2010/main" val="21739975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2016125" y="7127875"/>
            <a:ext cx="7880350" cy="541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 sz="1600" dirty="0" smtClean="0">
                <a:solidFill>
                  <a:srgbClr val="FFFFFF"/>
                </a:solidFill>
                <a:ea typeface="ＭＳ Ｐゴシック" charset="-128"/>
              </a:rPr>
              <a:t>PASTORAL DA CRIANÇA   </a:t>
            </a:r>
            <a:r>
              <a:rPr lang="pt-BR" altLang="pt-BR" sz="1600" dirty="0" smtClean="0">
                <a:solidFill>
                  <a:srgbClr val="41B3DC"/>
                </a:solidFill>
                <a:ea typeface="ＭＳ Ｐゴシック" charset="-128"/>
              </a:rPr>
              <a:t>   </a:t>
            </a:r>
            <a:fld id="{BEEAB70A-2AC2-486E-A90E-9FBE8F672B33}" type="slidenum">
              <a:rPr lang="pt-BR" altLang="pt-BR" sz="1600">
                <a:solidFill>
                  <a:srgbClr val="56B817"/>
                </a:solidFill>
                <a:ea typeface="ＭＳ Ｐゴシック" charset="-128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6</a:t>
            </a:fld>
            <a:r>
              <a:rPr lang="pt-BR" altLang="pt-BR" sz="1600" dirty="0">
                <a:solidFill>
                  <a:srgbClr val="56B817"/>
                </a:solidFill>
                <a:ea typeface="ＭＳ Ｐゴシック" charset="-128"/>
              </a:rPr>
              <a:t> </a:t>
            </a:r>
          </a:p>
        </p:txBody>
      </p:sp>
      <p:sp>
        <p:nvSpPr>
          <p:cNvPr id="5128" name="Rectangle 7"/>
          <p:cNvSpPr>
            <a:spLocks noChangeArrowheads="1"/>
          </p:cNvSpPr>
          <p:nvPr/>
        </p:nvSpPr>
        <p:spPr bwMode="auto">
          <a:xfrm>
            <a:off x="7505700" y="3417888"/>
            <a:ext cx="1727200" cy="1065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 sz="4200" b="1">
                <a:solidFill>
                  <a:srgbClr val="FFFFFF"/>
                </a:solidFill>
              </a:rPr>
              <a:t>1.000</a:t>
            </a: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 sz="2200">
                <a:solidFill>
                  <a:srgbClr val="FFFFFF"/>
                </a:solidFill>
              </a:rPr>
              <a:t>DIAS</a:t>
            </a: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16272" y="0"/>
            <a:ext cx="10296897" cy="7559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9" name="Retângulo 8"/>
          <p:cNvSpPr/>
          <p:nvPr/>
        </p:nvSpPr>
        <p:spPr>
          <a:xfrm>
            <a:off x="4608264" y="3347789"/>
            <a:ext cx="5256584" cy="3870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/>
              <a:t>O lugar escolhido para essa celebração deve ficar perto do lugar onde as famílias moram e acomodar bem as crianças e suas famílias. O Dia da Celebração da Vida é um testemunho vivo da fé cristã. Mostra a solidariedade e a participação de uma comunidade na busca dos seus direitos de cidadania. Por isso, é um dia abençoado por Deus.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="" xmlns:p14="http://schemas.microsoft.com/office/powerpoint/2010/main" val="17245992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2016125" y="7127875"/>
            <a:ext cx="7880350" cy="541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 sz="1600" dirty="0" smtClean="0">
                <a:solidFill>
                  <a:srgbClr val="FFFFFF"/>
                </a:solidFill>
                <a:ea typeface="ＭＳ Ｐゴシック" charset="-128"/>
              </a:rPr>
              <a:t>PASTORAL DA CRIANÇA   </a:t>
            </a:r>
            <a:r>
              <a:rPr lang="pt-BR" altLang="pt-BR" sz="1600" dirty="0" smtClean="0">
                <a:solidFill>
                  <a:srgbClr val="41B3DC"/>
                </a:solidFill>
                <a:ea typeface="ＭＳ Ｐゴシック" charset="-128"/>
              </a:rPr>
              <a:t>   </a:t>
            </a:r>
            <a:fld id="{BEEAB70A-2AC2-486E-A90E-9FBE8F672B33}" type="slidenum">
              <a:rPr lang="pt-BR" altLang="pt-BR" sz="1600">
                <a:solidFill>
                  <a:srgbClr val="56B817"/>
                </a:solidFill>
                <a:ea typeface="ＭＳ Ｐゴシック" charset="-128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7</a:t>
            </a:fld>
            <a:r>
              <a:rPr lang="pt-BR" altLang="pt-BR" sz="1600" dirty="0">
                <a:solidFill>
                  <a:srgbClr val="56B817"/>
                </a:solidFill>
                <a:ea typeface="ＭＳ Ｐゴシック" charset="-128"/>
              </a:rPr>
              <a:t> </a:t>
            </a:r>
          </a:p>
        </p:txBody>
      </p:sp>
      <p:sp>
        <p:nvSpPr>
          <p:cNvPr id="5126" name="Rectangle 5"/>
          <p:cNvSpPr>
            <a:spLocks noChangeArrowheads="1"/>
          </p:cNvSpPr>
          <p:nvPr/>
        </p:nvSpPr>
        <p:spPr bwMode="auto">
          <a:xfrm>
            <a:off x="360957" y="437927"/>
            <a:ext cx="7847707" cy="1109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3600" b="1" dirty="0">
                <a:solidFill>
                  <a:srgbClr val="00B050"/>
                </a:solidFill>
              </a:rPr>
              <a:t>APROFUNDAMENTO DA MISSÃO</a:t>
            </a:r>
            <a:endParaRPr lang="pt-BR" altLang="pt-BR" sz="3600" b="1" dirty="0">
              <a:solidFill>
                <a:srgbClr val="00B050"/>
              </a:solidFill>
              <a:ea typeface="ＭＳ Ｐゴシック" charset="-128"/>
            </a:endParaRPr>
          </a:p>
        </p:txBody>
      </p:sp>
      <p:sp>
        <p:nvSpPr>
          <p:cNvPr id="5128" name="Rectangle 7"/>
          <p:cNvSpPr>
            <a:spLocks noChangeArrowheads="1"/>
          </p:cNvSpPr>
          <p:nvPr/>
        </p:nvSpPr>
        <p:spPr bwMode="auto">
          <a:xfrm>
            <a:off x="7505700" y="3417888"/>
            <a:ext cx="1727200" cy="1065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 sz="4200" b="1">
                <a:solidFill>
                  <a:srgbClr val="FFFFFF"/>
                </a:solidFill>
              </a:rPr>
              <a:t>1.000</a:t>
            </a: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 sz="2200">
                <a:solidFill>
                  <a:srgbClr val="FFFFFF"/>
                </a:solidFill>
              </a:rPr>
              <a:t>DIAS</a:t>
            </a: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16272" y="0"/>
            <a:ext cx="10296897" cy="7559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9" name="Retângulo 8"/>
          <p:cNvSpPr/>
          <p:nvPr/>
        </p:nvSpPr>
        <p:spPr>
          <a:xfrm>
            <a:off x="4608264" y="3131765"/>
            <a:ext cx="5256584" cy="779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400" dirty="0" smtClean="0"/>
          </a:p>
          <a:p>
            <a:endParaRPr lang="pt-BR" sz="2400" dirty="0"/>
          </a:p>
        </p:txBody>
      </p:sp>
      <p:sp>
        <p:nvSpPr>
          <p:cNvPr id="10" name="Retângulo 9"/>
          <p:cNvSpPr/>
          <p:nvPr/>
        </p:nvSpPr>
        <p:spPr>
          <a:xfrm>
            <a:off x="4680272" y="3707829"/>
            <a:ext cx="5112568" cy="18097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 smtClean="0">
                <a:solidFill>
                  <a:srgbClr val="FFFF00"/>
                </a:solidFill>
              </a:rPr>
              <a:t> </a:t>
            </a:r>
            <a:r>
              <a:rPr lang="pt-BR" sz="2400" b="1" dirty="0" smtClean="0">
                <a:solidFill>
                  <a:srgbClr val="FFFF00"/>
                </a:solidFill>
                <a:sym typeface="Wingdings"/>
              </a:rPr>
              <a:t></a:t>
            </a:r>
            <a:r>
              <a:rPr lang="pt-BR" sz="2400" b="1" dirty="0" smtClean="0">
                <a:solidFill>
                  <a:srgbClr val="FFFF00"/>
                </a:solidFill>
              </a:rPr>
              <a:t>Reunião   para  Reflexão   e Avaliação:</a:t>
            </a:r>
            <a:r>
              <a:rPr lang="pt-BR" sz="2400" b="1" dirty="0" smtClean="0"/>
              <a:t> </a:t>
            </a:r>
            <a:r>
              <a:rPr lang="pt-BR" sz="2400" dirty="0" smtClean="0"/>
              <a:t>Acontece  uma vez por mês.  Todos os líderes e o coordenador comunitário se reúnem na comunidade.</a:t>
            </a:r>
            <a:endParaRPr lang="pt-BR" sz="2400" dirty="0"/>
          </a:p>
        </p:txBody>
      </p:sp>
    </p:spTree>
    <p:extLst>
      <p:ext uri="{BB962C8B-B14F-4D97-AF65-F5344CB8AC3E}">
        <p14:creationId xmlns="" xmlns:p14="http://schemas.microsoft.com/office/powerpoint/2010/main" val="33742700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2016125" y="7127875"/>
            <a:ext cx="7880350" cy="541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 sz="1600" dirty="0" smtClean="0">
                <a:solidFill>
                  <a:srgbClr val="FFFFFF"/>
                </a:solidFill>
                <a:ea typeface="ＭＳ Ｐゴシック" charset="-128"/>
              </a:rPr>
              <a:t>PASTORAL DA CRIANÇA   </a:t>
            </a:r>
            <a:r>
              <a:rPr lang="pt-BR" altLang="pt-BR" sz="1600" dirty="0" smtClean="0">
                <a:solidFill>
                  <a:srgbClr val="41B3DC"/>
                </a:solidFill>
                <a:ea typeface="ＭＳ Ｐゴシック" charset="-128"/>
              </a:rPr>
              <a:t>   </a:t>
            </a:r>
            <a:fld id="{BEEAB70A-2AC2-486E-A90E-9FBE8F672B33}" type="slidenum">
              <a:rPr lang="pt-BR" altLang="pt-BR" sz="1600">
                <a:solidFill>
                  <a:srgbClr val="56B817"/>
                </a:solidFill>
                <a:ea typeface="ＭＳ Ｐゴシック" charset="-128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8</a:t>
            </a:fld>
            <a:r>
              <a:rPr lang="pt-BR" altLang="pt-BR" sz="1600" dirty="0">
                <a:solidFill>
                  <a:srgbClr val="56B817"/>
                </a:solidFill>
                <a:ea typeface="ＭＳ Ｐゴシック" charset="-128"/>
              </a:rPr>
              <a:t> </a:t>
            </a:r>
          </a:p>
        </p:txBody>
      </p:sp>
      <p:sp>
        <p:nvSpPr>
          <p:cNvPr id="5126" name="Rectangle 5"/>
          <p:cNvSpPr>
            <a:spLocks noChangeArrowheads="1"/>
          </p:cNvSpPr>
          <p:nvPr/>
        </p:nvSpPr>
        <p:spPr bwMode="auto">
          <a:xfrm>
            <a:off x="360957" y="437927"/>
            <a:ext cx="7847707" cy="1109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3600" b="1" dirty="0">
                <a:solidFill>
                  <a:srgbClr val="00B050"/>
                </a:solidFill>
              </a:rPr>
              <a:t>APROFUNDAMENTO DA MISSÃO</a:t>
            </a:r>
            <a:endParaRPr lang="pt-BR" altLang="pt-BR" sz="3600" b="1" dirty="0">
              <a:solidFill>
                <a:srgbClr val="00B050"/>
              </a:solidFill>
              <a:ea typeface="ＭＳ Ｐゴシック" charset="-128"/>
            </a:endParaRPr>
          </a:p>
        </p:txBody>
      </p:sp>
      <p:sp>
        <p:nvSpPr>
          <p:cNvPr id="5128" name="Rectangle 7"/>
          <p:cNvSpPr>
            <a:spLocks noChangeArrowheads="1"/>
          </p:cNvSpPr>
          <p:nvPr/>
        </p:nvSpPr>
        <p:spPr bwMode="auto">
          <a:xfrm>
            <a:off x="7505700" y="3417888"/>
            <a:ext cx="1727200" cy="1065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 sz="4200" b="1">
                <a:solidFill>
                  <a:srgbClr val="FFFFFF"/>
                </a:solidFill>
              </a:rPr>
              <a:t>1.000</a:t>
            </a: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 sz="2200">
                <a:solidFill>
                  <a:srgbClr val="FFFFFF"/>
                </a:solidFill>
              </a:rPr>
              <a:t>DIAS</a:t>
            </a: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16272" y="0"/>
            <a:ext cx="10296897" cy="7559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" name="Retângulo 9"/>
          <p:cNvSpPr/>
          <p:nvPr/>
        </p:nvSpPr>
        <p:spPr>
          <a:xfrm>
            <a:off x="4680272" y="3707829"/>
            <a:ext cx="5112568" cy="435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400" dirty="0"/>
          </a:p>
        </p:txBody>
      </p:sp>
      <p:sp>
        <p:nvSpPr>
          <p:cNvPr id="12" name="Retângulo 11"/>
          <p:cNvSpPr/>
          <p:nvPr/>
        </p:nvSpPr>
        <p:spPr>
          <a:xfrm>
            <a:off x="4896296" y="3275781"/>
            <a:ext cx="4896544" cy="318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/>
              <a:t>Nessa reunião, os indicadores, (dados) de acompanhamento das crianças e gestantes, que foram colhidos na visita e na celebração da vida, são passados para a </a:t>
            </a:r>
            <a:r>
              <a:rPr lang="pt-BR" sz="2400" b="1" i="1" dirty="0" smtClean="0">
                <a:solidFill>
                  <a:srgbClr val="FFFF00"/>
                </a:solidFill>
              </a:rPr>
              <a:t>Folha de Acompanhamento e Avaliação Mensal das Ações Básicas de Saúde e Educação na Comunidade</a:t>
            </a:r>
            <a:r>
              <a:rPr lang="pt-BR" sz="2400" dirty="0" smtClean="0">
                <a:solidFill>
                  <a:srgbClr val="FFFF00"/>
                </a:solidFill>
              </a:rPr>
              <a:t> </a:t>
            </a:r>
            <a:r>
              <a:rPr lang="pt-BR" sz="2400" b="1" dirty="0" smtClean="0">
                <a:solidFill>
                  <a:srgbClr val="FFFF00"/>
                </a:solidFill>
              </a:rPr>
              <a:t>– “FABS”</a:t>
            </a:r>
            <a:r>
              <a:rPr lang="pt-BR" sz="2400" dirty="0" smtClean="0">
                <a:solidFill>
                  <a:srgbClr val="FFFF00"/>
                </a:solidFill>
              </a:rPr>
              <a:t>.</a:t>
            </a:r>
            <a:endParaRPr lang="pt-BR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91884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2016125" y="7127875"/>
            <a:ext cx="7880350" cy="541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 sz="1600" dirty="0" smtClean="0">
                <a:solidFill>
                  <a:srgbClr val="FFFFFF"/>
                </a:solidFill>
                <a:ea typeface="ＭＳ Ｐゴシック" charset="-128"/>
              </a:rPr>
              <a:t>PASTORAL DA CRIANÇA   </a:t>
            </a:r>
            <a:r>
              <a:rPr lang="pt-BR" altLang="pt-BR" sz="1600" dirty="0" smtClean="0">
                <a:solidFill>
                  <a:srgbClr val="41B3DC"/>
                </a:solidFill>
                <a:ea typeface="ＭＳ Ｐゴシック" charset="-128"/>
              </a:rPr>
              <a:t>   </a:t>
            </a:r>
            <a:fld id="{BEEAB70A-2AC2-486E-A90E-9FBE8F672B33}" type="slidenum">
              <a:rPr lang="pt-BR" altLang="pt-BR" sz="1600">
                <a:solidFill>
                  <a:srgbClr val="56B817"/>
                </a:solidFill>
                <a:ea typeface="ＭＳ Ｐゴシック" charset="-128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9</a:t>
            </a:fld>
            <a:r>
              <a:rPr lang="pt-BR" altLang="pt-BR" sz="1600" dirty="0">
                <a:solidFill>
                  <a:srgbClr val="56B817"/>
                </a:solidFill>
                <a:ea typeface="ＭＳ Ｐゴシック" charset="-128"/>
              </a:rPr>
              <a:t> </a:t>
            </a:r>
          </a:p>
        </p:txBody>
      </p:sp>
      <p:sp>
        <p:nvSpPr>
          <p:cNvPr id="5128" name="Rectangle 7"/>
          <p:cNvSpPr>
            <a:spLocks noChangeArrowheads="1"/>
          </p:cNvSpPr>
          <p:nvPr/>
        </p:nvSpPr>
        <p:spPr bwMode="auto">
          <a:xfrm>
            <a:off x="7505700" y="3417888"/>
            <a:ext cx="1727200" cy="1065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 sz="4200" b="1">
                <a:solidFill>
                  <a:srgbClr val="FFFFFF"/>
                </a:solidFill>
              </a:rPr>
              <a:t>1.000</a:t>
            </a: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 sz="2200">
                <a:solidFill>
                  <a:srgbClr val="FFFFFF"/>
                </a:solidFill>
              </a:rPr>
              <a:t>DIAS</a:t>
            </a: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16272" y="0"/>
            <a:ext cx="10296897" cy="7559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" name="Retângulo 9"/>
          <p:cNvSpPr/>
          <p:nvPr/>
        </p:nvSpPr>
        <p:spPr>
          <a:xfrm>
            <a:off x="4824288" y="2831951"/>
            <a:ext cx="4968552" cy="3527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/>
              <a:t>Esta folha é enviada para a </a:t>
            </a:r>
            <a:r>
              <a:rPr lang="pt-BR" sz="2400" smtClean="0"/>
              <a:t>Coordenação </a:t>
            </a:r>
            <a:r>
              <a:rPr lang="pt-BR" sz="2400" smtClean="0"/>
              <a:t>Nacional </a:t>
            </a:r>
            <a:r>
              <a:rPr lang="pt-BR" sz="2400" dirty="0" smtClean="0"/>
              <a:t>da Pastoral da Criança e digitada. É através dos dados desta </a:t>
            </a:r>
            <a:r>
              <a:rPr lang="pt-BR" sz="2400" b="1" dirty="0" smtClean="0"/>
              <a:t>“folha”</a:t>
            </a:r>
            <a:r>
              <a:rPr lang="pt-BR" sz="2400" dirty="0" smtClean="0"/>
              <a:t> que a Pastoral da Criança elabora sua abrangência, sua atuação, ou seja, capta os dados para as estatísticas. Estes dados retornam para as comunidades através de relatórios trimestrais.</a:t>
            </a:r>
            <a:endParaRPr lang="pt-BR" sz="2400" dirty="0"/>
          </a:p>
        </p:txBody>
      </p:sp>
    </p:spTree>
    <p:extLst>
      <p:ext uri="{BB962C8B-B14F-4D97-AF65-F5344CB8AC3E}">
        <p14:creationId xmlns="" xmlns:p14="http://schemas.microsoft.com/office/powerpoint/2010/main" val="5641506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Arial"/>
        <a:ea typeface="WenQuanYi Micro Hei"/>
        <a:cs typeface="WenQuanYi Micro Hei"/>
      </a:majorFont>
      <a:minorFont>
        <a:latin typeface="Arial"/>
        <a:ea typeface="WenQuanYi Micro Hei"/>
        <a:cs typeface="WenQuanYi Micro Hei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35324</TotalTime>
  <Words>768</Words>
  <Application>Microsoft Office PowerPoint</Application>
  <PresentationFormat>Personalizar</PresentationFormat>
  <Paragraphs>117</Paragraphs>
  <Slides>20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1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Rosangela Reinaldin</dc:creator>
  <cp:lastModifiedBy>Amanda</cp:lastModifiedBy>
  <cp:revision>66</cp:revision>
  <cp:lastPrinted>1601-01-01T00:00:00Z</cp:lastPrinted>
  <dcterms:created xsi:type="dcterms:W3CDTF">2013-07-25T17:50:50Z</dcterms:created>
  <dcterms:modified xsi:type="dcterms:W3CDTF">2017-03-03T11:46:39Z</dcterms:modified>
</cp:coreProperties>
</file>