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5" r:id="rId18"/>
    <p:sldId id="277" r:id="rId19"/>
    <p:sldId id="279" r:id="rId20"/>
    <p:sldId id="280" r:id="rId21"/>
    <p:sldId id="282" r:id="rId22"/>
    <p:sldId id="283" r:id="rId23"/>
    <p:sldId id="284" r:id="rId24"/>
    <p:sldId id="285" r:id="rId25"/>
    <p:sldId id="287" r:id="rId26"/>
    <p:sldId id="289" r:id="rId27"/>
    <p:sldId id="290" r:id="rId28"/>
    <p:sldId id="308" r:id="rId29"/>
    <p:sldId id="309" r:id="rId30"/>
    <p:sldId id="312" r:id="rId31"/>
    <p:sldId id="291" r:id="rId32"/>
    <p:sldId id="292" r:id="rId33"/>
    <p:sldId id="293" r:id="rId34"/>
    <p:sldId id="295" r:id="rId35"/>
    <p:sldId id="296" r:id="rId36"/>
    <p:sldId id="297" r:id="rId37"/>
    <p:sldId id="302" r:id="rId38"/>
    <p:sldId id="303" r:id="rId39"/>
    <p:sldId id="304" r:id="rId40"/>
    <p:sldId id="305" r:id="rId41"/>
    <p:sldId id="306" r:id="rId42"/>
    <p:sldId id="307" r:id="rId43"/>
    <p:sldId id="317" r:id="rId44"/>
    <p:sldId id="319" r:id="rId45"/>
    <p:sldId id="320" r:id="rId46"/>
    <p:sldId id="323" r:id="rId47"/>
    <p:sldId id="324" r:id="rId48"/>
    <p:sldId id="329" r:id="rId49"/>
    <p:sldId id="331" r:id="rId50"/>
    <p:sldId id="334" r:id="rId51"/>
    <p:sldId id="335" r:id="rId52"/>
    <p:sldId id="336" r:id="rId53"/>
    <p:sldId id="338" r:id="rId54"/>
    <p:sldId id="341" r:id="rId55"/>
    <p:sldId id="342" r:id="rId56"/>
    <p:sldId id="343" r:id="rId57"/>
    <p:sldId id="344" r:id="rId58"/>
    <p:sldId id="346" r:id="rId59"/>
    <p:sldId id="347" r:id="rId60"/>
    <p:sldId id="349" r:id="rId61"/>
    <p:sldId id="350" r:id="rId62"/>
    <p:sldId id="351" r:id="rId63"/>
    <p:sldId id="355" r:id="rId64"/>
    <p:sldId id="356" r:id="rId65"/>
    <p:sldId id="357" r:id="rId66"/>
    <p:sldId id="358" r:id="rId67"/>
    <p:sldId id="359" r:id="rId68"/>
    <p:sldId id="361" r:id="rId69"/>
    <p:sldId id="362" r:id="rId70"/>
    <p:sldId id="364" r:id="rId71"/>
    <p:sldId id="366" r:id="rId72"/>
    <p:sldId id="367" r:id="rId73"/>
    <p:sldId id="368" r:id="rId74"/>
    <p:sldId id="369" r:id="rId75"/>
    <p:sldId id="370" r:id="rId76"/>
    <p:sldId id="371" r:id="rId77"/>
    <p:sldId id="372" r:id="rId7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0D414F73-03F5-4650-9709-166BC352CF93}" type="datetimeFigureOut">
              <a:rPr lang="pt-BR" smtClean="0"/>
              <a:pPr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95B42BF-C4E9-4237-AA04-289262A3F6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4F73-03F5-4650-9709-166BC352CF93}" type="datetimeFigureOut">
              <a:rPr lang="pt-BR" smtClean="0"/>
              <a:pPr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42BF-C4E9-4237-AA04-289262A3F6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4F73-03F5-4650-9709-166BC352CF93}" type="datetimeFigureOut">
              <a:rPr lang="pt-BR" smtClean="0"/>
              <a:pPr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42BF-C4E9-4237-AA04-289262A3F6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4F73-03F5-4650-9709-166BC352CF93}" type="datetimeFigureOut">
              <a:rPr lang="pt-BR" smtClean="0"/>
              <a:pPr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42BF-C4E9-4237-AA04-289262A3F6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4F73-03F5-4650-9709-166BC352CF93}" type="datetimeFigureOut">
              <a:rPr lang="pt-BR" smtClean="0"/>
              <a:pPr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42BF-C4E9-4237-AA04-289262A3F6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4F73-03F5-4650-9709-166BC352CF93}" type="datetimeFigureOut">
              <a:rPr lang="pt-BR" smtClean="0"/>
              <a:pPr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42BF-C4E9-4237-AA04-289262A3F6A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4F73-03F5-4650-9709-166BC352CF93}" type="datetimeFigureOut">
              <a:rPr lang="pt-BR" smtClean="0"/>
              <a:pPr/>
              <a:t>22/02/2018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42BF-C4E9-4237-AA04-289262A3F6A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4F73-03F5-4650-9709-166BC352CF93}" type="datetimeFigureOut">
              <a:rPr lang="pt-BR" smtClean="0"/>
              <a:pPr/>
              <a:t>22/02/2018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42BF-C4E9-4237-AA04-289262A3F6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4F73-03F5-4650-9709-166BC352CF93}" type="datetimeFigureOut">
              <a:rPr lang="pt-BR" smtClean="0"/>
              <a:pPr/>
              <a:t>22/02/2018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42BF-C4E9-4237-AA04-289262A3F6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D414F73-03F5-4650-9709-166BC352CF93}" type="datetimeFigureOut">
              <a:rPr lang="pt-BR" smtClean="0"/>
              <a:pPr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95B42BF-C4E9-4237-AA04-289262A3F6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0D414F73-03F5-4650-9709-166BC352CF93}" type="datetimeFigureOut">
              <a:rPr lang="pt-BR" smtClean="0"/>
              <a:pPr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95B42BF-C4E9-4237-AA04-289262A3F6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D414F73-03F5-4650-9709-166BC352CF93}" type="datetimeFigureOut">
              <a:rPr lang="pt-BR" smtClean="0"/>
              <a:pPr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95B42BF-C4E9-4237-AA04-289262A3F6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t-BR" sz="2800" b="1" dirty="0">
                <a:solidFill>
                  <a:srgbClr val="303030"/>
                </a:solidFill>
                <a:latin typeface="Times New Roman"/>
                <a:ea typeface="+mn-ea"/>
                <a:cs typeface="+mn-cs"/>
              </a:rPr>
              <a:t>CAMPANHA DA FRATERNIDADE 2018</a:t>
            </a:r>
            <a:br>
              <a:rPr lang="pt-BR" sz="2800" b="1" dirty="0">
                <a:solidFill>
                  <a:srgbClr val="303030"/>
                </a:solidFill>
                <a:latin typeface="Times New Roman"/>
                <a:ea typeface="+mn-ea"/>
                <a:cs typeface="+mn-cs"/>
              </a:rPr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32" y="3068960"/>
            <a:ext cx="6480720" cy="2191662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333333"/>
                </a:solidFill>
                <a:latin typeface="Open Sans"/>
              </a:rPr>
              <a:t> </a:t>
            </a:r>
            <a:r>
              <a:rPr lang="pt-BR" b="1" dirty="0">
                <a:solidFill>
                  <a:srgbClr val="333333"/>
                </a:solidFill>
                <a:latin typeface="Open Sans"/>
              </a:rPr>
              <a:t>O TEMA: </a:t>
            </a:r>
            <a:r>
              <a:rPr lang="pt-BR" b="1" dirty="0">
                <a:solidFill>
                  <a:srgbClr val="FF0000"/>
                </a:solidFill>
                <a:latin typeface="Open Sans"/>
              </a:rPr>
              <a:t>FRATERNIDADE E SUPERAÇÃO DA VIOLÊNCIA. </a:t>
            </a:r>
          </a:p>
          <a:p>
            <a:endParaRPr lang="pt-BR" b="1" dirty="0">
              <a:solidFill>
                <a:srgbClr val="FF0000"/>
              </a:solidFill>
              <a:latin typeface="Open Sans"/>
            </a:endParaRPr>
          </a:p>
          <a:p>
            <a:r>
              <a:rPr lang="pt-BR" b="1" dirty="0">
                <a:solidFill>
                  <a:srgbClr val="333333"/>
                </a:solidFill>
                <a:latin typeface="Open Sans"/>
              </a:rPr>
              <a:t>LEMA: </a:t>
            </a:r>
            <a:r>
              <a:rPr lang="pt-BR" b="1" dirty="0">
                <a:solidFill>
                  <a:srgbClr val="00B050"/>
                </a:solidFill>
                <a:latin typeface="Open Sans"/>
              </a:rPr>
              <a:t>VÓS SOIS TODOS IRMÃOS (MT 23,8).</a:t>
            </a: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942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23186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FF0000"/>
                </a:solidFill>
                <a:latin typeface="Times New Roman"/>
                <a:ea typeface="Calibri"/>
              </a:rPr>
              <a:t>Antigo Testamento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1484784"/>
            <a:ext cx="6768752" cy="4320480"/>
          </a:xfrm>
        </p:spPr>
        <p:txBody>
          <a:bodyPr>
            <a:normAutofit lnSpcReduction="10000"/>
          </a:bodyPr>
          <a:lstStyle/>
          <a:p>
            <a:pPr indent="450215" algn="just">
              <a:lnSpc>
                <a:spcPct val="115000"/>
              </a:lnSpc>
              <a:spcAft>
                <a:spcPts val="600"/>
              </a:spcAft>
            </a:pPr>
            <a:r>
              <a:rPr lang="pt-BR" sz="3200" b="1" dirty="0">
                <a:latin typeface="Times New Roman"/>
                <a:ea typeface="Calibri"/>
                <a:cs typeface="Times New Roman"/>
              </a:rPr>
              <a:t>As consequências do pecado e da violência deixadas na criação e na humanidade são comparáveis aos efeitos radioativos deixados por bombas nucleares: </a:t>
            </a:r>
            <a:r>
              <a:rPr lang="pt-BR" sz="32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a explosão provoca um mal que se prolonga no tempo e espaço comprometendo a vida e as gerações futuras.</a:t>
            </a:r>
            <a:endParaRPr lang="pt-BR" sz="32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0979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FF0000"/>
                </a:solidFill>
                <a:latin typeface="Times New Roman"/>
                <a:ea typeface="Calibri"/>
              </a:rPr>
              <a:t>Antigo Testamento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340768"/>
            <a:ext cx="7056784" cy="468052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3200" b="1" dirty="0">
                <a:latin typeface="Times New Roman"/>
                <a:ea typeface="Calibri"/>
              </a:rPr>
              <a:t>A primeira condenação explícita da violência é apresentada em </a:t>
            </a:r>
            <a:r>
              <a:rPr lang="pt-BR" sz="3200" b="1" dirty="0" err="1">
                <a:latin typeface="Times New Roman"/>
                <a:ea typeface="Calibri"/>
              </a:rPr>
              <a:t>Gn</a:t>
            </a:r>
            <a:r>
              <a:rPr lang="pt-BR" sz="3200" b="1" dirty="0">
                <a:latin typeface="Times New Roman"/>
                <a:ea typeface="Calibri"/>
              </a:rPr>
              <a:t> 9,6: </a:t>
            </a:r>
            <a:r>
              <a:rPr lang="pt-BR" sz="3200" b="1" dirty="0">
                <a:solidFill>
                  <a:srgbClr val="FF0000"/>
                </a:solidFill>
                <a:latin typeface="Times New Roman"/>
                <a:ea typeface="Calibri"/>
              </a:rPr>
              <a:t>“quem derramar sangue humano, por mãos humanas terá seu sangue derramado, porque Deus fez o ser humano à sua imagem”</a:t>
            </a:r>
            <a:r>
              <a:rPr lang="pt-BR" sz="3200" b="1" dirty="0">
                <a:latin typeface="Times New Roman"/>
                <a:ea typeface="Calibri"/>
              </a:rPr>
              <a:t>. </a:t>
            </a:r>
            <a:r>
              <a:rPr lang="pt-BR" sz="3200" b="1" u="sng" dirty="0">
                <a:latin typeface="Times New Roman"/>
                <a:ea typeface="Calibri"/>
              </a:rPr>
              <a:t>Este versículo elucida como a violência praticada pelo homem recai sobre o próprio homem. (</a:t>
            </a:r>
            <a:r>
              <a:rPr lang="pt-BR" sz="3200" dirty="0">
                <a:solidFill>
                  <a:srgbClr val="00B0F0"/>
                </a:solidFill>
                <a:latin typeface="Times New Roman"/>
                <a:ea typeface="Calibri"/>
              </a:rPr>
              <a:t>nunca ler como vingança de Deus</a:t>
            </a:r>
            <a:r>
              <a:rPr lang="pt-BR" sz="3200" b="1" u="sng" dirty="0">
                <a:latin typeface="Times New Roman"/>
                <a:ea typeface="Calibri"/>
              </a:rPr>
              <a:t>)</a:t>
            </a:r>
            <a:endParaRPr lang="pt-BR" sz="3200" b="1" u="sng" dirty="0"/>
          </a:p>
        </p:txBody>
      </p:sp>
    </p:spTree>
    <p:extLst>
      <p:ext uri="{BB962C8B-B14F-4D97-AF65-F5344CB8AC3E}">
        <p14:creationId xmlns:p14="http://schemas.microsoft.com/office/powerpoint/2010/main" val="2421859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FF0000"/>
                </a:solidFill>
                <a:latin typeface="Times New Roman"/>
                <a:ea typeface="Calibri"/>
              </a:rPr>
              <a:t>Antigo Testamento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12776"/>
            <a:ext cx="7056784" cy="4608512"/>
          </a:xfrm>
        </p:spPr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Aft>
                <a:spcPts val="600"/>
              </a:spcAft>
            </a:pPr>
            <a:r>
              <a:rPr lang="pt-BR" b="1" u="sng" dirty="0">
                <a:latin typeface="Times New Roman"/>
                <a:ea typeface="Calibri"/>
                <a:cs typeface="Times New Roman"/>
              </a:rPr>
              <a:t>A violência </a:t>
            </a:r>
            <a:r>
              <a:rPr lang="pt-BR" b="1" dirty="0">
                <a:latin typeface="Times New Roman"/>
                <a:ea typeface="Calibri"/>
                <a:cs typeface="Times New Roman"/>
              </a:rPr>
              <a:t>é consequência do pecado do que leva o homem a desfigurar sua identidade e por isso, não compreendendo sua vocação, não se reconhece em seu semelhante.</a:t>
            </a:r>
            <a:endParaRPr lang="pt-BR" sz="2000" b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600"/>
              </a:spcAft>
            </a:pPr>
            <a:r>
              <a:rPr lang="pt-BR" b="1" u="sng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A violência </a:t>
            </a:r>
            <a:r>
              <a:rPr lang="pt-BR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só pode ser superada pela reconciliação do homem com Deus e consequente inversão da frase de Caim entendendo-se como responsável pela vida de seu </a:t>
            </a:r>
            <a:r>
              <a:rPr lang="pt-BR" b="1" u="sng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irmão</a:t>
            </a:r>
            <a:r>
              <a:rPr lang="pt-BR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pt-BR" sz="2000" b="1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676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2"/>
          </a:xfrm>
        </p:spPr>
        <p:txBody>
          <a:bodyPr>
            <a:normAutofit fontScale="90000"/>
          </a:bodyPr>
          <a:lstStyle/>
          <a:p>
            <a:r>
              <a:rPr lang="pt-BR" b="1" i="1" dirty="0">
                <a:solidFill>
                  <a:srgbClr val="FF0000"/>
                </a:solidFill>
                <a:latin typeface="Times New Roman"/>
                <a:ea typeface="Calibri"/>
              </a:rPr>
              <a:t>A lei de talião e o decálogo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700808"/>
            <a:ext cx="7056784" cy="4176464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latin typeface="Times New Roman"/>
                <a:ea typeface="Calibri"/>
              </a:rPr>
              <a:t>Na tentativa de conter os atos violentos surgem leis que proíbem o assassinato (</a:t>
            </a:r>
            <a:r>
              <a:rPr lang="pt-BR" dirty="0" err="1">
                <a:latin typeface="Times New Roman"/>
                <a:ea typeface="Calibri"/>
              </a:rPr>
              <a:t>Ex</a:t>
            </a:r>
            <a:r>
              <a:rPr lang="pt-BR" dirty="0">
                <a:latin typeface="Times New Roman"/>
                <a:ea typeface="Calibri"/>
              </a:rPr>
              <a:t> 20,13; </a:t>
            </a:r>
            <a:r>
              <a:rPr lang="pt-BR" dirty="0" err="1">
                <a:latin typeface="Times New Roman"/>
                <a:ea typeface="Calibri"/>
              </a:rPr>
              <a:t>Dt</a:t>
            </a:r>
            <a:r>
              <a:rPr lang="pt-BR" dirty="0">
                <a:latin typeface="Times New Roman"/>
                <a:ea typeface="Calibri"/>
              </a:rPr>
              <a:t> 5,17), a cobiça da mulher e pertences alheios (Ex20,14.17; </a:t>
            </a:r>
            <a:r>
              <a:rPr lang="pt-BR" dirty="0" err="1">
                <a:latin typeface="Times New Roman"/>
                <a:ea typeface="Calibri"/>
              </a:rPr>
              <a:t>Dt</a:t>
            </a:r>
            <a:r>
              <a:rPr lang="pt-BR" dirty="0">
                <a:latin typeface="Times New Roman"/>
                <a:ea typeface="Calibri"/>
              </a:rPr>
              <a:t> 5,18.21), exige o compromisso com a verdade (</a:t>
            </a:r>
            <a:r>
              <a:rPr lang="pt-BR" dirty="0" err="1">
                <a:latin typeface="Times New Roman"/>
                <a:ea typeface="Calibri"/>
              </a:rPr>
              <a:t>Ex</a:t>
            </a:r>
            <a:r>
              <a:rPr lang="pt-BR" dirty="0">
                <a:latin typeface="Times New Roman"/>
                <a:ea typeface="Calibri"/>
              </a:rPr>
              <a:t> 20,16; </a:t>
            </a:r>
            <a:r>
              <a:rPr lang="pt-BR" dirty="0" err="1">
                <a:latin typeface="Times New Roman"/>
                <a:ea typeface="Calibri"/>
              </a:rPr>
              <a:t>Dt</a:t>
            </a:r>
            <a:r>
              <a:rPr lang="pt-BR" dirty="0">
                <a:latin typeface="Times New Roman"/>
                <a:ea typeface="Calibri"/>
              </a:rPr>
              <a:t> 5,20). </a:t>
            </a:r>
          </a:p>
          <a:p>
            <a:pPr algn="just"/>
            <a:r>
              <a:rPr lang="pt-BR" b="1" dirty="0">
                <a:latin typeface="Times New Roman"/>
                <a:ea typeface="Calibri"/>
              </a:rPr>
              <a:t>Também se exige a justiça social para evitar que pessoas colocadas em situações desaforáveis venham praticar atos de violência mesmo que num contexto de subsistência porque a justiça e paz são inseparáveis (</a:t>
            </a:r>
            <a:r>
              <a:rPr lang="pt-BR" b="1" dirty="0" err="1">
                <a:latin typeface="Times New Roman"/>
                <a:ea typeface="Calibri"/>
              </a:rPr>
              <a:t>Sl</a:t>
            </a:r>
            <a:r>
              <a:rPr lang="pt-BR" b="1" dirty="0">
                <a:latin typeface="Times New Roman"/>
                <a:ea typeface="Calibri"/>
              </a:rPr>
              <a:t> 85,10).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466096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pt-BR" sz="4000" b="1" i="1" dirty="0">
                <a:solidFill>
                  <a:srgbClr val="FF0000"/>
                </a:solidFill>
                <a:latin typeface="Times New Roman"/>
                <a:ea typeface="Calibri"/>
              </a:rPr>
              <a:t>A lei de talião e o decálogo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556792"/>
            <a:ext cx="7200800" cy="4392488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>
                <a:latin typeface="Times New Roman"/>
                <a:ea typeface="Calibri"/>
              </a:rPr>
              <a:t>A lei de talião </a:t>
            </a:r>
            <a:r>
              <a:rPr lang="pt-BR" sz="2800" b="1" dirty="0">
                <a:solidFill>
                  <a:srgbClr val="FF0000"/>
                </a:solidFill>
                <a:latin typeface="Times New Roman"/>
                <a:ea typeface="Calibri"/>
              </a:rPr>
              <a:t>(olho por olho, dente por dente presente em </a:t>
            </a:r>
            <a:r>
              <a:rPr lang="pt-BR" sz="2800" b="1" dirty="0" err="1">
                <a:solidFill>
                  <a:srgbClr val="FF0000"/>
                </a:solidFill>
                <a:latin typeface="Times New Roman"/>
                <a:ea typeface="Calibri"/>
              </a:rPr>
              <a:t>Ex</a:t>
            </a:r>
            <a:r>
              <a:rPr lang="pt-BR" sz="2800" b="1" dirty="0">
                <a:solidFill>
                  <a:srgbClr val="FF0000"/>
                </a:solidFill>
                <a:latin typeface="Times New Roman"/>
                <a:ea typeface="Calibri"/>
              </a:rPr>
              <a:t> 21,24 e </a:t>
            </a:r>
            <a:r>
              <a:rPr lang="pt-BR" sz="2800" b="1" dirty="0" err="1">
                <a:solidFill>
                  <a:srgbClr val="FF0000"/>
                </a:solidFill>
                <a:latin typeface="Times New Roman"/>
                <a:ea typeface="Calibri"/>
              </a:rPr>
              <a:t>Lv</a:t>
            </a:r>
            <a:r>
              <a:rPr lang="pt-BR" sz="2800" b="1" dirty="0">
                <a:solidFill>
                  <a:srgbClr val="FF0000"/>
                </a:solidFill>
                <a:latin typeface="Times New Roman"/>
                <a:ea typeface="Calibri"/>
              </a:rPr>
              <a:t> 24,20) </a:t>
            </a:r>
            <a:r>
              <a:rPr lang="pt-BR" sz="2800" b="1" dirty="0">
                <a:latin typeface="Times New Roman"/>
                <a:ea typeface="Calibri"/>
              </a:rPr>
              <a:t>procurava estabelecer, dentro um contexto de justiça próprio daquele tempo, um limite proporcional de reparação ao mal sofrido, evitando que violência sofrida viesse a justificar uma vingança exagerada como se encontra dentre os filhos de Caim (</a:t>
            </a:r>
            <a:r>
              <a:rPr lang="pt-BR" sz="2800" b="1" dirty="0" err="1">
                <a:latin typeface="Times New Roman"/>
                <a:ea typeface="Calibri"/>
              </a:rPr>
              <a:t>Gn</a:t>
            </a:r>
            <a:r>
              <a:rPr lang="pt-BR" sz="2800" b="1" dirty="0">
                <a:latin typeface="Times New Roman"/>
                <a:ea typeface="Calibri"/>
              </a:rPr>
              <a:t> 4,23). 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378044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pt-BR" sz="3200" dirty="0">
                <a:solidFill>
                  <a:srgbClr val="FF0000"/>
                </a:solidFill>
                <a:latin typeface="Times New Roman"/>
                <a:ea typeface="Calibri"/>
              </a:rPr>
              <a:t>PARA EVITAR OU CONTER A VIOLÊNCIA</a:t>
            </a:r>
            <a:endParaRPr lang="pt-BR" sz="32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556792"/>
            <a:ext cx="7128792" cy="4464496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rgbClr val="FF0000"/>
                </a:solidFill>
                <a:latin typeface="Times New Roman"/>
                <a:ea typeface="Calibri"/>
              </a:rPr>
              <a:t>Dentre as prescrições da </a:t>
            </a:r>
            <a:r>
              <a:rPr lang="pt-BR" b="1" dirty="0" err="1">
                <a:solidFill>
                  <a:srgbClr val="FF0000"/>
                </a:solidFill>
                <a:latin typeface="Times New Roman"/>
                <a:ea typeface="Calibri"/>
              </a:rPr>
              <a:t>Torah</a:t>
            </a:r>
            <a:r>
              <a:rPr lang="pt-BR" dirty="0">
                <a:latin typeface="Times New Roman"/>
                <a:ea typeface="Calibri"/>
              </a:rPr>
              <a:t> </a:t>
            </a:r>
            <a:r>
              <a:rPr lang="pt-BR" b="1" dirty="0">
                <a:solidFill>
                  <a:srgbClr val="FF0000"/>
                </a:solidFill>
                <a:latin typeface="Times New Roman"/>
                <a:ea typeface="Calibri"/>
              </a:rPr>
              <a:t>três se destacam de forma especial:</a:t>
            </a:r>
            <a:r>
              <a:rPr lang="pt-BR" dirty="0">
                <a:latin typeface="Times New Roman"/>
                <a:ea typeface="Calibri"/>
              </a:rPr>
              <a:t> </a:t>
            </a:r>
          </a:p>
          <a:p>
            <a:pPr algn="just"/>
            <a:r>
              <a:rPr lang="pt-BR" b="1" dirty="0">
                <a:latin typeface="Times New Roman"/>
                <a:ea typeface="Calibri"/>
              </a:rPr>
              <a:t>“Não oprimas o estrangeiro; </a:t>
            </a:r>
            <a:r>
              <a:rPr lang="pt-BR" dirty="0">
                <a:latin typeface="Times New Roman"/>
                <a:ea typeface="Calibri"/>
              </a:rPr>
              <a:t>vós sabeis o que é ser estrangeiro, pois fostes estrangeiros no Egito” (</a:t>
            </a:r>
            <a:r>
              <a:rPr lang="pt-BR" dirty="0" err="1">
                <a:latin typeface="Times New Roman"/>
                <a:ea typeface="Calibri"/>
              </a:rPr>
              <a:t>Ex</a:t>
            </a:r>
            <a:r>
              <a:rPr lang="pt-BR" dirty="0">
                <a:latin typeface="Times New Roman"/>
                <a:ea typeface="Calibri"/>
              </a:rPr>
              <a:t> 23,9); </a:t>
            </a:r>
          </a:p>
          <a:p>
            <a:pPr algn="just"/>
            <a:r>
              <a:rPr lang="pt-BR" b="1" dirty="0">
                <a:latin typeface="Times New Roman"/>
                <a:ea typeface="Calibri"/>
              </a:rPr>
              <a:t>“Não guardes no coração ódio contra teu irmão. </a:t>
            </a:r>
            <a:r>
              <a:rPr lang="pt-BR" dirty="0">
                <a:latin typeface="Times New Roman"/>
                <a:ea typeface="Calibri"/>
              </a:rPr>
              <a:t>Repreende teu próximo para não te tornares culpado de pecado por causa dele” (</a:t>
            </a:r>
            <a:r>
              <a:rPr lang="pt-BR" dirty="0" err="1">
                <a:latin typeface="Times New Roman"/>
                <a:ea typeface="Calibri"/>
              </a:rPr>
              <a:t>Lv</a:t>
            </a:r>
            <a:r>
              <a:rPr lang="pt-BR" dirty="0">
                <a:latin typeface="Times New Roman"/>
                <a:ea typeface="Calibri"/>
              </a:rPr>
              <a:t> 19,17);</a:t>
            </a:r>
          </a:p>
          <a:p>
            <a:pPr algn="just"/>
            <a:r>
              <a:rPr lang="pt-BR" b="1" dirty="0">
                <a:latin typeface="Times New Roman"/>
                <a:ea typeface="Calibri"/>
              </a:rPr>
              <a:t>“Não procures vingança nem guardes rancor aos teus compatriotas.</a:t>
            </a:r>
            <a:r>
              <a:rPr lang="pt-BR" dirty="0">
                <a:latin typeface="Times New Roman"/>
                <a:ea typeface="Calibri"/>
              </a:rPr>
              <a:t> Amarás o teu próximo como a ti mesmo. Eu sou o Senhor” (</a:t>
            </a:r>
            <a:r>
              <a:rPr lang="pt-BR" dirty="0" err="1">
                <a:latin typeface="Times New Roman"/>
                <a:ea typeface="Calibri"/>
              </a:rPr>
              <a:t>Lv</a:t>
            </a:r>
            <a:r>
              <a:rPr lang="pt-BR" dirty="0">
                <a:latin typeface="Times New Roman"/>
                <a:ea typeface="Calibri"/>
              </a:rPr>
              <a:t> 19,18).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8063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95194"/>
          </a:xfrm>
        </p:spPr>
        <p:txBody>
          <a:bodyPr>
            <a:normAutofit fontScale="90000"/>
          </a:bodyPr>
          <a:lstStyle/>
          <a:p>
            <a:r>
              <a:rPr lang="pt-BR" sz="3200" dirty="0">
                <a:solidFill>
                  <a:srgbClr val="FF0000"/>
                </a:solidFill>
                <a:latin typeface="Times New Roman"/>
                <a:ea typeface="Calibri"/>
                <a:cs typeface="+mn-cs"/>
              </a:rPr>
              <a:t>O DISCURSO DOS PROFETAS SOBRE A VIOLÊNCIA</a:t>
            </a:r>
            <a:endParaRPr lang="pt-BR" sz="32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700808"/>
            <a:ext cx="6912768" cy="42484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>
                <a:latin typeface="Times New Roman"/>
                <a:ea typeface="Calibri"/>
              </a:rPr>
              <a:t>Eles foram testemunhas privilegiadas das violências cometidas pelo seu povo e das injustiças contra os mais fracos.</a:t>
            </a:r>
          </a:p>
          <a:p>
            <a:pPr algn="just"/>
            <a:r>
              <a:rPr lang="pt-BR" dirty="0">
                <a:latin typeface="Times New Roman"/>
                <a:ea typeface="Calibri"/>
              </a:rPr>
              <a:t> </a:t>
            </a:r>
            <a:r>
              <a:rPr lang="pt-BR" b="1" dirty="0">
                <a:solidFill>
                  <a:srgbClr val="FF0000"/>
                </a:solidFill>
                <a:latin typeface="Times New Roman"/>
                <a:ea typeface="Calibri"/>
              </a:rPr>
              <a:t>Eles são unanimes em denunciar o uso da violência e da opressão pelo povo de Israel e pelos povos vizinhos. </a:t>
            </a:r>
          </a:p>
          <a:p>
            <a:pPr algn="just"/>
            <a:r>
              <a:rPr lang="pt-BR" b="1" dirty="0">
                <a:latin typeface="Times New Roman"/>
                <a:ea typeface="Calibri"/>
              </a:rPr>
              <a:t>Falam sobre o direito e a justiça em relação aos pobres (</a:t>
            </a:r>
            <a:r>
              <a:rPr lang="pt-BR" b="1" dirty="0" err="1">
                <a:latin typeface="Times New Roman"/>
                <a:ea typeface="Calibri"/>
              </a:rPr>
              <a:t>Am</a:t>
            </a:r>
            <a:r>
              <a:rPr lang="pt-BR" b="1" dirty="0">
                <a:latin typeface="Times New Roman"/>
                <a:ea typeface="Calibri"/>
              </a:rPr>
              <a:t> 5,24 ; </a:t>
            </a:r>
            <a:r>
              <a:rPr lang="pt-BR" b="1" dirty="0" err="1">
                <a:latin typeface="Times New Roman"/>
                <a:ea typeface="Calibri"/>
              </a:rPr>
              <a:t>Mq</a:t>
            </a:r>
            <a:r>
              <a:rPr lang="pt-BR" b="1" dirty="0">
                <a:latin typeface="Times New Roman"/>
                <a:ea typeface="Calibri"/>
              </a:rPr>
              <a:t> 6,8 ; </a:t>
            </a:r>
            <a:r>
              <a:rPr lang="pt-BR" b="1" dirty="0" err="1">
                <a:latin typeface="Times New Roman"/>
                <a:ea typeface="Calibri"/>
              </a:rPr>
              <a:t>Is</a:t>
            </a:r>
            <a:r>
              <a:rPr lang="pt-BR" b="1" dirty="0">
                <a:latin typeface="Times New Roman"/>
                <a:ea typeface="Calibri"/>
              </a:rPr>
              <a:t> 58,6-7 ; Jr 7,3-5), Jeremias chora sobre a sorte de Jerusalém (Jr 6,6-7), o Primeiro Isaias lembra que as orações não são ouvidas porque o povo tem a mão suja de sangue (</a:t>
            </a:r>
            <a:r>
              <a:rPr lang="pt-BR" b="1" dirty="0" err="1">
                <a:latin typeface="Times New Roman"/>
                <a:ea typeface="Calibri"/>
              </a:rPr>
              <a:t>Is</a:t>
            </a:r>
            <a:r>
              <a:rPr lang="pt-BR" b="1" dirty="0">
                <a:latin typeface="Times New Roman"/>
                <a:ea typeface="Calibri"/>
              </a:rPr>
              <a:t> 1,15), Amós denuncia a violência nos palácios (</a:t>
            </a:r>
            <a:r>
              <a:rPr lang="pt-BR" b="1" dirty="0" err="1">
                <a:latin typeface="Times New Roman"/>
                <a:ea typeface="Calibri"/>
              </a:rPr>
              <a:t>Am</a:t>
            </a:r>
            <a:r>
              <a:rPr lang="pt-BR" b="1" dirty="0">
                <a:latin typeface="Times New Roman"/>
                <a:ea typeface="Calibri"/>
              </a:rPr>
              <a:t> 3,9b-10), Oseias fala da propagação da violência (Os 4,1-2) e etc.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7039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95194"/>
          </a:xfrm>
        </p:spPr>
        <p:txBody>
          <a:bodyPr>
            <a:normAutofit fontScale="90000"/>
          </a:bodyPr>
          <a:lstStyle/>
          <a:p>
            <a:r>
              <a:rPr lang="pt-BR" sz="2900" dirty="0">
                <a:solidFill>
                  <a:srgbClr val="FF0000"/>
                </a:solidFill>
                <a:latin typeface="Times New Roman"/>
                <a:ea typeface="Calibri"/>
              </a:rPr>
              <a:t>O DISCURSO DOS PROFETAS SOBRE A VIOLÊNCIA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484784"/>
            <a:ext cx="6912768" cy="460851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>
                <a:latin typeface="Times New Roman"/>
                <a:ea typeface="Calibri"/>
              </a:rPr>
              <a:t>Parai de fazer o mal, aprendei a fazer o bem, buscai o que é correto, defendei o direito do oprimido, fazei justiça para o órfão, defendei a causa da viúva” (</a:t>
            </a:r>
            <a:r>
              <a:rPr lang="pt-BR" dirty="0" err="1">
                <a:latin typeface="Times New Roman"/>
                <a:ea typeface="Calibri"/>
              </a:rPr>
              <a:t>Is</a:t>
            </a:r>
            <a:r>
              <a:rPr lang="pt-BR" dirty="0">
                <a:latin typeface="Times New Roman"/>
                <a:ea typeface="Calibri"/>
              </a:rPr>
              <a:t> 1,16-17);</a:t>
            </a:r>
          </a:p>
          <a:p>
            <a:pPr algn="just"/>
            <a:r>
              <a:rPr lang="pt-BR" dirty="0">
                <a:latin typeface="Times New Roman"/>
                <a:ea typeface="Calibri"/>
              </a:rPr>
              <a:t> </a:t>
            </a:r>
            <a:r>
              <a:rPr lang="pt-BR" b="1" dirty="0">
                <a:latin typeface="Times New Roman"/>
                <a:ea typeface="Calibri"/>
              </a:rPr>
              <a:t>“Às nações Ele dará a sentença, decisão para povos numerosos: devem fundir suas espadas, para fazer bicos de arado, fundir as lanças, para delas fazer foices” (</a:t>
            </a:r>
            <a:r>
              <a:rPr lang="pt-BR" b="1" dirty="0" err="1">
                <a:latin typeface="Times New Roman"/>
                <a:ea typeface="Calibri"/>
              </a:rPr>
              <a:t>Is</a:t>
            </a:r>
            <a:r>
              <a:rPr lang="pt-BR" b="1" dirty="0">
                <a:latin typeface="Times New Roman"/>
                <a:ea typeface="Calibri"/>
              </a:rPr>
              <a:t> 2,4);</a:t>
            </a:r>
          </a:p>
          <a:p>
            <a:pPr algn="just"/>
            <a:r>
              <a:rPr lang="pt-BR" b="1" dirty="0">
                <a:solidFill>
                  <a:srgbClr val="FF0000"/>
                </a:solidFill>
                <a:latin typeface="Times New Roman"/>
                <a:ea typeface="Calibri"/>
              </a:rPr>
              <a:t> </a:t>
            </a:r>
            <a:r>
              <a:rPr lang="pt-BR" dirty="0">
                <a:solidFill>
                  <a:srgbClr val="FF0000"/>
                </a:solidFill>
                <a:latin typeface="Times New Roman"/>
                <a:ea typeface="Calibri"/>
              </a:rPr>
              <a:t>“O direito vai morar no que é deserto, a justiça tomará assento no bosque. E o fruto da justiça será a paz! A prática da justiça resultará em </a:t>
            </a:r>
            <a:r>
              <a:rPr lang="pt-BR" dirty="0" err="1">
                <a:solidFill>
                  <a:srgbClr val="FF0000"/>
                </a:solidFill>
                <a:latin typeface="Times New Roman"/>
                <a:ea typeface="Calibri"/>
              </a:rPr>
              <a:t>tranqüilidade</a:t>
            </a:r>
            <a:r>
              <a:rPr lang="pt-BR" dirty="0">
                <a:solidFill>
                  <a:srgbClr val="FF0000"/>
                </a:solidFill>
                <a:latin typeface="Times New Roman"/>
                <a:ea typeface="Calibri"/>
              </a:rPr>
              <a:t> e segurança duradouras. 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007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2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FF0000"/>
                </a:solidFill>
                <a:latin typeface="Times New Roman"/>
                <a:ea typeface="Calibri"/>
              </a:rPr>
              <a:t>OS LIVROS SAPIENCIAIS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556792"/>
            <a:ext cx="6840760" cy="4464496"/>
          </a:xfrm>
        </p:spPr>
        <p:txBody>
          <a:bodyPr>
            <a:normAutofit fontScale="925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pt-BR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 “Não trames o mal contra o amigo, quando ele vive contigo cheio de confiança. Não abras processo contra alguém sem motivo, se não te fez mal algum!  Não invejes a pessoa injusta e não imites nenhuma de suas atitudes, pois o Senhor detesta o perverso” (</a:t>
            </a:r>
            <a:r>
              <a:rPr lang="pt-BR" b="1" dirty="0" err="1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Pr</a:t>
            </a:r>
            <a:r>
              <a:rPr lang="pt-BR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 3,29-32); “Não entres nos atalhos dos ímpios, não percorras o caminho dos maus” (</a:t>
            </a:r>
            <a:r>
              <a:rPr lang="pt-BR" b="1" dirty="0" err="1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Pr</a:t>
            </a:r>
            <a:r>
              <a:rPr lang="pt-BR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 4,14); “Com o fruto de seus lábios a pessoa se enriquece; o ânimo dos rebeldes, porém, é só violência” (</a:t>
            </a:r>
            <a:r>
              <a:rPr lang="pt-BR" b="1" dirty="0" err="1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Pr</a:t>
            </a:r>
            <a:r>
              <a:rPr lang="pt-BR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 13,2); “É falso o coração dos que tramam o mal; aos que promovem a paz, porém, acompanha-os a alegria” (</a:t>
            </a:r>
            <a:r>
              <a:rPr lang="pt-BR" b="1" dirty="0" err="1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Pr</a:t>
            </a:r>
            <a:r>
              <a:rPr lang="pt-BR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 12,20); “Se teu inimigo tem fome, dá-lhe de comer; se tem sede, dá-lhe de beber” (</a:t>
            </a:r>
            <a:r>
              <a:rPr lang="pt-BR" b="1" dirty="0" err="1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Pr</a:t>
            </a:r>
            <a:r>
              <a:rPr lang="pt-BR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 25,21).</a:t>
            </a:r>
            <a:endParaRPr lang="pt-BR" sz="2000" b="1" dirty="0">
              <a:solidFill>
                <a:srgbClr val="00B050"/>
              </a:solidFill>
              <a:latin typeface="Calibri"/>
              <a:ea typeface="Calibri"/>
              <a:cs typeface="Times New Roman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67556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pt-BR" sz="4000" dirty="0">
                <a:solidFill>
                  <a:srgbClr val="FF0000"/>
                </a:solidFill>
                <a:latin typeface="Times New Roman"/>
                <a:ea typeface="Calibri"/>
              </a:rPr>
              <a:t>OS LIVROS SAPIENCIAIS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484784"/>
            <a:ext cx="7056784" cy="4464496"/>
          </a:xfrm>
        </p:spPr>
        <p:txBody>
          <a:bodyPr>
            <a:normAutofit lnSpcReduction="10000"/>
          </a:bodyPr>
          <a:lstStyle/>
          <a:p>
            <a:pPr indent="450215" algn="just">
              <a:lnSpc>
                <a:spcPct val="115000"/>
              </a:lnSpc>
              <a:spcAft>
                <a:spcPts val="600"/>
              </a:spcAft>
            </a:pPr>
            <a:r>
              <a:rPr lang="pt-BR" sz="32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A violência individual é tratada em quase uma terça parte dos Salmos que testemunham a dor e devastação causadas pelos violentos: </a:t>
            </a:r>
            <a:r>
              <a:rPr lang="pt-BR" sz="3200" b="1" dirty="0" err="1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Sl</a:t>
            </a:r>
            <a:r>
              <a:rPr lang="pt-BR" sz="32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 7,2-3; </a:t>
            </a:r>
            <a:r>
              <a:rPr lang="pt-BR" sz="3200" b="1" dirty="0" err="1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Sl</a:t>
            </a:r>
            <a:r>
              <a:rPr lang="pt-BR" sz="32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 10,7-8, </a:t>
            </a:r>
            <a:r>
              <a:rPr lang="pt-BR" sz="3200" b="1" dirty="0" err="1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Sl</a:t>
            </a:r>
            <a:r>
              <a:rPr lang="pt-BR" sz="32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 27,12. </a:t>
            </a:r>
          </a:p>
          <a:p>
            <a:pPr indent="450215" algn="just">
              <a:lnSpc>
                <a:spcPct val="115000"/>
              </a:lnSpc>
              <a:spcAft>
                <a:spcPts val="600"/>
              </a:spcAft>
            </a:pPr>
            <a:r>
              <a:rPr lang="pt-BR" sz="32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Em todos os casos a oração e confiança em Deus são as únicas armas utilizadas pelos não-violentos.</a:t>
            </a:r>
            <a:endParaRPr lang="pt-BR" sz="3200" b="1" dirty="0">
              <a:solidFill>
                <a:srgbClr val="00B050"/>
              </a:solidFill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600"/>
              </a:spcAft>
              <a:buNone/>
            </a:pPr>
            <a:endParaRPr lang="pt-BR" sz="3200" dirty="0">
              <a:latin typeface="Calibri"/>
              <a:ea typeface="Calibri"/>
              <a:cs typeface="Times New Roman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3717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>
                <a:solidFill>
                  <a:srgbClr val="303030"/>
                </a:solidFill>
                <a:latin typeface="Times New Roman"/>
              </a:rPr>
              <a:t>CAMPANHA DA FRATERNIDADE 2018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pt-BR" sz="3600" dirty="0">
                <a:solidFill>
                  <a:srgbClr val="FF0000"/>
                </a:solidFill>
              </a:rPr>
              <a:t>INTRODUÇÃO</a:t>
            </a:r>
          </a:p>
          <a:p>
            <a:pPr algn="ctr"/>
            <a:r>
              <a:rPr lang="pt-BR" sz="3600" b="1" dirty="0">
                <a:solidFill>
                  <a:srgbClr val="00B050"/>
                </a:solidFill>
              </a:rPr>
              <a:t>VIOLÊNCIA</a:t>
            </a:r>
          </a:p>
          <a:p>
            <a:pPr algn="ctr"/>
            <a:r>
              <a:rPr lang="pt-BR" sz="3600" b="1" dirty="0">
                <a:solidFill>
                  <a:srgbClr val="00B050"/>
                </a:solidFill>
              </a:rPr>
              <a:t>JUSTIÇA </a:t>
            </a:r>
          </a:p>
          <a:p>
            <a:pPr algn="ctr"/>
            <a:r>
              <a:rPr lang="pt-BR" sz="3600" b="1" dirty="0">
                <a:solidFill>
                  <a:srgbClr val="00B050"/>
                </a:solidFill>
              </a:rPr>
              <a:t>MISERICÓRDIA </a:t>
            </a:r>
          </a:p>
          <a:p>
            <a:pPr algn="ctr"/>
            <a:r>
              <a:rPr lang="pt-BR" sz="3600" dirty="0">
                <a:solidFill>
                  <a:srgbClr val="FF0000"/>
                </a:solidFill>
              </a:rPr>
              <a:t>CONCLUSÃO – </a:t>
            </a:r>
            <a:r>
              <a:rPr lang="pt-BR" sz="3600" dirty="0"/>
              <a:t>palavra da Igreja</a:t>
            </a:r>
          </a:p>
        </p:txBody>
      </p:sp>
    </p:spTree>
    <p:extLst>
      <p:ext uri="{BB962C8B-B14F-4D97-AF65-F5344CB8AC3E}">
        <p14:creationId xmlns:p14="http://schemas.microsoft.com/office/powerpoint/2010/main" val="243717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23186"/>
          </a:xfrm>
        </p:spPr>
        <p:txBody>
          <a:bodyPr>
            <a:normAutofit fontScale="90000"/>
          </a:bodyPr>
          <a:lstStyle/>
          <a:p>
            <a:pPr indent="450215">
              <a:lnSpc>
                <a:spcPct val="115000"/>
              </a:lnSpc>
              <a:spcAft>
                <a:spcPts val="600"/>
              </a:spcAft>
            </a:pPr>
            <a:r>
              <a:rPr lang="pt-BR" sz="36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NOVO TESTAMENTO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412776"/>
            <a:ext cx="6840760" cy="4464496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Jesus anuncia o evangelho da Reconciliação e da Paz</a:t>
            </a:r>
            <a:endParaRPr lang="pt-BR" sz="2800" dirty="0">
              <a:latin typeface="Times New Roman"/>
              <a:ea typeface="Calibri"/>
            </a:endParaRPr>
          </a:p>
          <a:p>
            <a:pPr algn="just"/>
            <a:r>
              <a:rPr lang="pt-BR" sz="2800" dirty="0">
                <a:solidFill>
                  <a:srgbClr val="FF0000"/>
                </a:solidFill>
                <a:latin typeface="Times New Roman"/>
                <a:ea typeface="Calibri"/>
              </a:rPr>
              <a:t>Os escritos do NT nasceram a luz da Páscoa de Jesus. </a:t>
            </a:r>
          </a:p>
          <a:p>
            <a:pPr algn="just"/>
            <a:r>
              <a:rPr lang="pt-BR" sz="2800" dirty="0">
                <a:latin typeface="Times New Roman"/>
                <a:ea typeface="Calibri"/>
              </a:rPr>
              <a:t>O centro do NT é Jesus que é por excelência é uma pessoa não violenta. Por isso não se encontra nenhum tipo de incentivo a violência em suas páginas.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97386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NOVO TESTAMENTO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12776"/>
            <a:ext cx="7128792" cy="4536504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>
                <a:latin typeface="Times New Roman"/>
                <a:ea typeface="Calibri"/>
              </a:rPr>
              <a:t>A tentação da violência permanece </a:t>
            </a:r>
            <a:r>
              <a:rPr lang="pt-BR" sz="2800" b="1" u="sng" dirty="0">
                <a:solidFill>
                  <a:srgbClr val="FF0000"/>
                </a:solidFill>
                <a:latin typeface="Times New Roman"/>
                <a:ea typeface="Calibri"/>
              </a:rPr>
              <a:t>viva </a:t>
            </a:r>
            <a:r>
              <a:rPr lang="pt-BR" sz="2800" b="1" dirty="0">
                <a:latin typeface="Times New Roman"/>
                <a:ea typeface="Calibri"/>
              </a:rPr>
              <a:t>dentre os discípulos de Jesus como pode ser visto na iniciativa de João e Tiago em fazer descer fogo do céu para consumir a cidade samaritana (</a:t>
            </a:r>
            <a:r>
              <a:rPr lang="pt-BR" sz="2800" b="1" dirty="0" err="1">
                <a:latin typeface="Times New Roman"/>
                <a:ea typeface="Calibri"/>
              </a:rPr>
              <a:t>Lc</a:t>
            </a:r>
            <a:r>
              <a:rPr lang="pt-BR" sz="2800" b="1" dirty="0">
                <a:latin typeface="Times New Roman"/>
                <a:ea typeface="Calibri"/>
              </a:rPr>
              <a:t> 9,54-55); </a:t>
            </a:r>
          </a:p>
          <a:p>
            <a:pPr algn="just"/>
            <a:r>
              <a:rPr lang="pt-BR" sz="2800" b="1" dirty="0">
                <a:latin typeface="Times New Roman"/>
                <a:ea typeface="Calibri"/>
              </a:rPr>
              <a:t>Pensam em recorrer a armas para garantir a proteção de Jesus, reservando para isso duas espadas (</a:t>
            </a:r>
            <a:r>
              <a:rPr lang="pt-BR" sz="2800" b="1" dirty="0" err="1">
                <a:latin typeface="Times New Roman"/>
                <a:ea typeface="Calibri"/>
              </a:rPr>
              <a:t>Lc</a:t>
            </a:r>
            <a:r>
              <a:rPr lang="pt-BR" sz="2800" b="1" dirty="0">
                <a:latin typeface="Times New Roman"/>
                <a:ea typeface="Calibri"/>
              </a:rPr>
              <a:t> 22,38); </a:t>
            </a:r>
          </a:p>
          <a:p>
            <a:pPr algn="just"/>
            <a:r>
              <a:rPr lang="pt-BR" sz="2800" b="1" dirty="0">
                <a:latin typeface="Times New Roman"/>
                <a:ea typeface="Calibri"/>
              </a:rPr>
              <a:t>Pedro que fere um servo do sumo sacerdote (Mc 14,47). 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852721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NOVO TESTAMENTO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340768"/>
            <a:ext cx="7200800" cy="4608512"/>
          </a:xfrm>
        </p:spPr>
        <p:txBody>
          <a:bodyPr/>
          <a:lstStyle/>
          <a:p>
            <a:pPr indent="450215" algn="just">
              <a:lnSpc>
                <a:spcPct val="115000"/>
              </a:lnSpc>
              <a:spcAft>
                <a:spcPts val="600"/>
              </a:spcAft>
            </a:pPr>
            <a:r>
              <a:rPr lang="pt-BR" sz="2800" b="1" dirty="0">
                <a:latin typeface="Times New Roman"/>
                <a:ea typeface="Calibri"/>
                <a:cs typeface="Times New Roman"/>
              </a:rPr>
              <a:t>Todas essas atitudes de seus discípulos encontram em Jesus uma reprovação que os adverte lembrando que o fruto da violência será violência quem com o ferro fere..., </a:t>
            </a:r>
          </a:p>
          <a:p>
            <a:pPr indent="450215" algn="just">
              <a:lnSpc>
                <a:spcPct val="115000"/>
              </a:lnSpc>
              <a:spcAft>
                <a:spcPts val="600"/>
              </a:spcAft>
            </a:pPr>
            <a:r>
              <a:rPr lang="pt-BR" sz="2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que não devem buscar dominar os mais simples, mas que o maior é sempre aquele que serve porque o Reino dos Céus pertence aos pacíficos (</a:t>
            </a:r>
            <a:r>
              <a:rPr lang="pt-BR" sz="2800" b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Mt</a:t>
            </a:r>
            <a:r>
              <a:rPr lang="pt-BR" sz="2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5)</a:t>
            </a:r>
            <a:endParaRPr lang="pt-BR" sz="2800" b="1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21674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23186"/>
          </a:xfrm>
        </p:spPr>
        <p:txBody>
          <a:bodyPr>
            <a:normAutofit fontScale="90000"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NOVO TESTAMENTO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412776"/>
            <a:ext cx="7200800" cy="4608512"/>
          </a:xfrm>
        </p:spPr>
        <p:txBody>
          <a:bodyPr>
            <a:normAutofit/>
          </a:bodyPr>
          <a:lstStyle/>
          <a:p>
            <a:pPr algn="just"/>
            <a:r>
              <a:rPr lang="pt-BR" sz="2800" u="sng" dirty="0">
                <a:latin typeface="Times New Roman"/>
                <a:ea typeface="Calibri"/>
              </a:rPr>
              <a:t>Jesus oferece e </a:t>
            </a:r>
            <a:r>
              <a:rPr lang="pt-BR" sz="2800" dirty="0">
                <a:latin typeface="Times New Roman"/>
                <a:ea typeface="Calibri"/>
              </a:rPr>
              <a:t>prega o amor aos inimigos fundamentando esta atitude a Deus Pai (</a:t>
            </a:r>
            <a:r>
              <a:rPr lang="pt-BR" sz="2800" dirty="0" err="1">
                <a:latin typeface="Times New Roman"/>
                <a:ea typeface="Calibri"/>
              </a:rPr>
              <a:t>Mt</a:t>
            </a:r>
            <a:r>
              <a:rPr lang="pt-BR" sz="2800" dirty="0">
                <a:latin typeface="Times New Roman"/>
                <a:ea typeface="Calibri"/>
              </a:rPr>
              <a:t> 5,44 e </a:t>
            </a:r>
            <a:r>
              <a:rPr lang="pt-BR" sz="2800" dirty="0" err="1">
                <a:latin typeface="Times New Roman"/>
                <a:ea typeface="Calibri"/>
              </a:rPr>
              <a:t>Lc</a:t>
            </a:r>
            <a:r>
              <a:rPr lang="pt-BR" sz="2800" dirty="0">
                <a:latin typeface="Times New Roman"/>
                <a:ea typeface="Calibri"/>
              </a:rPr>
              <a:t> 6,27): </a:t>
            </a:r>
            <a:r>
              <a:rPr lang="pt-BR" sz="2800" dirty="0">
                <a:solidFill>
                  <a:srgbClr val="FF0000"/>
                </a:solidFill>
                <a:latin typeface="Times New Roman"/>
                <a:ea typeface="Calibri"/>
              </a:rPr>
              <a:t>"Ouvistes que foi dito: 'Ame o seu próximo e odeie o seu inimigo. Mas eu vos digo: Amai os vossos inimigos e orai pelos que vos perseguem, para que sejais filhos do vosso Pai que está nos céus; ele faz nascer o seu sol sobre maus e bons e vir chuvas sobre justos e injustos.</a:t>
            </a:r>
            <a:endParaRPr lang="pt-B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0426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23186"/>
          </a:xfrm>
        </p:spPr>
        <p:txBody>
          <a:bodyPr>
            <a:normAutofit fontScale="90000"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NOVO TESTAMENTO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84784"/>
            <a:ext cx="6912768" cy="4464496"/>
          </a:xfrm>
        </p:spPr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Aft>
                <a:spcPts val="600"/>
              </a:spcAft>
            </a:pPr>
            <a:r>
              <a:rPr lang="pt-BR" b="1" dirty="0">
                <a:latin typeface="Times New Roman"/>
                <a:ea typeface="Calibri"/>
                <a:cs typeface="Times New Roman"/>
              </a:rPr>
              <a:t>“Ouvistes que foi dito: ‘Olho por olho e dente por dente!’ Ora, eu vos digo: não ofereçais resistência ao malvado! Pelo contrário, se alguém te bater na face direita, oferece-lhe também a esquerda! Se alguém quiser abrir um processo para tomar a tua túnica, dá-lhe também o manto! Se alguém te forçar a acompanhá-lo por um quilômetro, caminha dois com ele! Dá a quem te pedir, e não vires as costas a quem te pede emprestado” </a:t>
            </a:r>
            <a:r>
              <a:rPr lang="pt-BR" b="1" dirty="0">
                <a:solidFill>
                  <a:srgbClr val="231F20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pt-BR" b="1" dirty="0" err="1">
                <a:solidFill>
                  <a:srgbClr val="231F20"/>
                </a:solidFill>
                <a:latin typeface="Times New Roman"/>
                <a:ea typeface="Calibri"/>
                <a:cs typeface="Times New Roman"/>
              </a:rPr>
              <a:t>Mt</a:t>
            </a:r>
            <a:r>
              <a:rPr lang="pt-BR" b="1" dirty="0">
                <a:solidFill>
                  <a:srgbClr val="231F20"/>
                </a:solidFill>
                <a:latin typeface="Times New Roman"/>
                <a:ea typeface="Calibri"/>
                <a:cs typeface="Times New Roman"/>
              </a:rPr>
              <a:t> 5,38-42).</a:t>
            </a:r>
            <a:endParaRPr lang="pt-BR" sz="2000" b="1" dirty="0">
              <a:latin typeface="Calibri"/>
              <a:ea typeface="Calibri"/>
              <a:cs typeface="Times New Roman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17289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23186"/>
          </a:xfrm>
        </p:spPr>
        <p:txBody>
          <a:bodyPr>
            <a:normAutofit fontScale="90000"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NOVO TESTAMENTO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268760"/>
            <a:ext cx="7056784" cy="4680520"/>
          </a:xfrm>
        </p:spPr>
        <p:txBody>
          <a:bodyPr>
            <a:noAutofit/>
          </a:bodyPr>
          <a:lstStyle/>
          <a:p>
            <a:pPr algn="just"/>
            <a:r>
              <a:rPr lang="pt-BR" sz="2800" dirty="0">
                <a:solidFill>
                  <a:srgbClr val="231F20"/>
                </a:solidFill>
                <a:latin typeface="Times New Roman"/>
                <a:ea typeface="Calibri"/>
              </a:rPr>
              <a:t>O novo equilíbrio entre fazer justiça e a </a:t>
            </a:r>
            <a:r>
              <a:rPr lang="pt-BR" sz="2800" b="1" dirty="0">
                <a:solidFill>
                  <a:srgbClr val="FF0000"/>
                </a:solidFill>
                <a:latin typeface="Times New Roman"/>
                <a:ea typeface="Calibri"/>
              </a:rPr>
              <a:t>superação da violência</a:t>
            </a:r>
            <a:r>
              <a:rPr lang="pt-BR" sz="2800" dirty="0">
                <a:solidFill>
                  <a:srgbClr val="231F20"/>
                </a:solidFill>
                <a:latin typeface="Times New Roman"/>
                <a:ea typeface="Calibri"/>
              </a:rPr>
              <a:t> é apresentado sobretudo no episódio onde os fariseus apresentam a Jesus uma mulher surpreendida em adultério (</a:t>
            </a:r>
            <a:r>
              <a:rPr lang="pt-BR" sz="2800" dirty="0" err="1">
                <a:solidFill>
                  <a:srgbClr val="231F20"/>
                </a:solidFill>
                <a:latin typeface="Times New Roman"/>
                <a:ea typeface="Calibri"/>
              </a:rPr>
              <a:t>Jo</a:t>
            </a:r>
            <a:r>
              <a:rPr lang="pt-BR" sz="2800" dirty="0">
                <a:solidFill>
                  <a:srgbClr val="231F20"/>
                </a:solidFill>
                <a:latin typeface="Times New Roman"/>
                <a:ea typeface="Calibri"/>
              </a:rPr>
              <a:t> 8,3-11).</a:t>
            </a:r>
          </a:p>
          <a:p>
            <a:pPr algn="just"/>
            <a:r>
              <a:rPr lang="pt-BR" sz="2800" dirty="0">
                <a:solidFill>
                  <a:srgbClr val="231F20"/>
                </a:solidFill>
                <a:latin typeface="Times New Roman"/>
                <a:ea typeface="Calibri"/>
              </a:rPr>
              <a:t> Jesus, antes de se dirigir a mulher, ajuda os presentes a tomarem consciência dos próprios pecados revelando que para este pecado </a:t>
            </a:r>
            <a:r>
              <a:rPr lang="pt-BR" sz="2800" dirty="0">
                <a:solidFill>
                  <a:srgbClr val="FF0000"/>
                </a:solidFill>
                <a:latin typeface="Times New Roman"/>
                <a:ea typeface="Calibri"/>
              </a:rPr>
              <a:t>não era necessário agir com violência</a:t>
            </a:r>
            <a:r>
              <a:rPr lang="pt-BR" sz="2800" dirty="0">
                <a:solidFill>
                  <a:srgbClr val="231F20"/>
                </a:solidFill>
                <a:latin typeface="Times New Roman"/>
                <a:ea typeface="Calibri"/>
              </a:rPr>
              <a:t> e sim recuperar a mulher através de uma </a:t>
            </a:r>
            <a:r>
              <a:rPr lang="pt-BR" sz="2800" b="1" dirty="0">
                <a:solidFill>
                  <a:srgbClr val="231F20"/>
                </a:solidFill>
                <a:latin typeface="Times New Roman"/>
                <a:ea typeface="Calibri"/>
              </a:rPr>
              <a:t>atitude misericordiosa</a:t>
            </a:r>
            <a:r>
              <a:rPr lang="pt-BR" sz="2800" dirty="0">
                <a:solidFill>
                  <a:srgbClr val="231F20"/>
                </a:solidFill>
                <a:latin typeface="Times New Roman"/>
                <a:ea typeface="Calibri"/>
              </a:rPr>
              <a:t>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601927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379170"/>
          </a:xfrm>
        </p:spPr>
        <p:txBody>
          <a:bodyPr>
            <a:normAutofit fontScale="90000"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NOVO TESTAMENTO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12776"/>
            <a:ext cx="6984776" cy="4608512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rgbClr val="231F20"/>
                </a:solidFill>
                <a:latin typeface="Times New Roman"/>
                <a:ea typeface="Calibri"/>
              </a:rPr>
              <a:t>Nas bem-aventuranças, Jesus declara que aqueles que promovem a paz serão chamados filhos de Deus </a:t>
            </a:r>
            <a:r>
              <a:rPr lang="pt-BR" b="1" dirty="0">
                <a:solidFill>
                  <a:srgbClr val="1D1D1B"/>
                </a:solidFill>
                <a:latin typeface="Times New Roman"/>
                <a:ea typeface="Calibri"/>
              </a:rPr>
              <a:t>(</a:t>
            </a:r>
            <a:r>
              <a:rPr lang="pt-BR" b="1" dirty="0" err="1">
                <a:solidFill>
                  <a:srgbClr val="1D1D1B"/>
                </a:solidFill>
                <a:latin typeface="Times New Roman"/>
                <a:ea typeface="Calibri"/>
              </a:rPr>
              <a:t>Mt</a:t>
            </a:r>
            <a:r>
              <a:rPr lang="pt-BR" b="1" dirty="0">
                <a:solidFill>
                  <a:srgbClr val="1D1D1B"/>
                </a:solidFill>
                <a:latin typeface="Times New Roman"/>
                <a:ea typeface="Calibri"/>
              </a:rPr>
              <a:t> 5,9)</a:t>
            </a:r>
            <a:r>
              <a:rPr lang="pt-BR" b="1" dirty="0">
                <a:solidFill>
                  <a:srgbClr val="231F20"/>
                </a:solidFill>
                <a:latin typeface="Times New Roman"/>
                <a:ea typeface="Calibri"/>
              </a:rPr>
              <a:t>. </a:t>
            </a:r>
          </a:p>
          <a:p>
            <a:pPr algn="just"/>
            <a:r>
              <a:rPr lang="pt-BR" dirty="0">
                <a:solidFill>
                  <a:srgbClr val="FF0000"/>
                </a:solidFill>
                <a:latin typeface="Times New Roman"/>
                <a:ea typeface="Calibri"/>
              </a:rPr>
              <a:t>A promoção da paz se torna um ministério de todo cristão, uma paz deixada dada por Jesus: “Deixo-vos a paz, dou-vos a minha paz. Não como a dá o mundo eu a dou a vós” (</a:t>
            </a:r>
            <a:r>
              <a:rPr lang="pt-BR" dirty="0" err="1">
                <a:solidFill>
                  <a:srgbClr val="FF0000"/>
                </a:solidFill>
                <a:latin typeface="Times New Roman"/>
                <a:ea typeface="Calibri"/>
              </a:rPr>
              <a:t>Jo</a:t>
            </a:r>
            <a:r>
              <a:rPr lang="pt-BR" dirty="0">
                <a:solidFill>
                  <a:srgbClr val="FF0000"/>
                </a:solidFill>
                <a:latin typeface="Times New Roman"/>
                <a:ea typeface="Calibri"/>
              </a:rPr>
              <a:t> 14, 27). Os cristãos são portadores da paz que mesmo sendo recusada, retorna a eles (</a:t>
            </a:r>
            <a:r>
              <a:rPr lang="pt-BR" dirty="0" err="1">
                <a:solidFill>
                  <a:srgbClr val="FF0000"/>
                </a:solidFill>
                <a:latin typeface="Times New Roman"/>
                <a:ea typeface="Calibri"/>
              </a:rPr>
              <a:t>Mt</a:t>
            </a:r>
            <a:r>
              <a:rPr lang="pt-BR" dirty="0">
                <a:solidFill>
                  <a:srgbClr val="FF0000"/>
                </a:solidFill>
                <a:latin typeface="Times New Roman"/>
                <a:ea typeface="Calibri"/>
              </a:rPr>
              <a:t> 10,12) por isso capazes de pacificar o mundo.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4299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NOVO TESTAMENTO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412776"/>
            <a:ext cx="6984776" cy="4608512"/>
          </a:xfrm>
        </p:spPr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Aft>
                <a:spcPts val="600"/>
              </a:spcAft>
            </a:pPr>
            <a:r>
              <a:rPr lang="pt-BR" b="1" dirty="0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Será São Paulo a dizer que Cristo “destruiu em si a inimizade” (</a:t>
            </a:r>
            <a:r>
              <a:rPr lang="pt-BR" b="1" dirty="0" err="1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Ef</a:t>
            </a:r>
            <a:r>
              <a:rPr lang="pt-BR" b="1" dirty="0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 2, 16). </a:t>
            </a:r>
          </a:p>
          <a:p>
            <a:pPr indent="450215" algn="just">
              <a:lnSpc>
                <a:spcPct val="115000"/>
              </a:lnSpc>
              <a:spcAft>
                <a:spcPts val="600"/>
              </a:spcAft>
            </a:pPr>
            <a:r>
              <a:rPr lang="pt-BR" dirty="0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Tal expressão ajuda a compreender o método não violento de Jesus, que destrói a inimizade e não o inimigo e isso é feito em sua pessoa. </a:t>
            </a:r>
          </a:p>
          <a:p>
            <a:pPr indent="450215" algn="just">
              <a:lnSpc>
                <a:spcPct val="115000"/>
              </a:lnSpc>
              <a:spcAft>
                <a:spcPts val="600"/>
              </a:spcAft>
            </a:pPr>
            <a:r>
              <a:rPr lang="pt-BR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Os discípulos que recebem a paz de Cristo, são também enviados em missão para anunciar e compartilhar essa mesma paz.</a:t>
            </a:r>
            <a:endParaRPr lang="pt-BR" sz="20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42842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Autofit/>
          </a:bodyPr>
          <a:lstStyle/>
          <a:p>
            <a:r>
              <a:rPr lang="pt-BR" sz="3200" dirty="0">
                <a:solidFill>
                  <a:srgbClr val="FF0000"/>
                </a:solidFill>
              </a:rPr>
              <a:t>VIOLÊNCIA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412776"/>
            <a:ext cx="7128792" cy="4464496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rgbClr val="000011"/>
                </a:solidFill>
                <a:latin typeface="Times-Roman"/>
              </a:rPr>
              <a:t>A Bíblia </a:t>
            </a:r>
            <a:r>
              <a:rPr lang="pt-BR" dirty="0">
                <a:solidFill>
                  <a:srgbClr val="000011"/>
                </a:solidFill>
                <a:latin typeface="Times-Roman"/>
              </a:rPr>
              <a:t>revela também que o conteúdo de suas páginas não é simplesmente uma história edificante e piedosa, mas algo real e inspirado. </a:t>
            </a:r>
          </a:p>
          <a:p>
            <a:pPr algn="just"/>
            <a:r>
              <a:rPr lang="pt-BR" b="1" dirty="0">
                <a:solidFill>
                  <a:srgbClr val="FF0000"/>
                </a:solidFill>
                <a:latin typeface="Times-Roman"/>
              </a:rPr>
              <a:t>O Cristianismo </a:t>
            </a:r>
            <a:r>
              <a:rPr lang="pt-BR" dirty="0">
                <a:solidFill>
                  <a:srgbClr val="FF0000"/>
                </a:solidFill>
                <a:latin typeface="Times-Roman"/>
              </a:rPr>
              <a:t>não é uma mensagem piedosa, mas uma experiência de salvação, que pretende integrar toda a realidade humana, até mesmo em suas dimensões mais negativas de violência, sofrimento e morte.</a:t>
            </a:r>
          </a:p>
          <a:p>
            <a:pPr algn="just"/>
            <a:r>
              <a:rPr lang="pt-BR" dirty="0">
                <a:solidFill>
                  <a:srgbClr val="000011"/>
                </a:solidFill>
                <a:latin typeface="Times-Roman"/>
              </a:rPr>
              <a:t>É inegável que a Bíblia se utiliza de uma linguagem de poder e de violência para falar de Deus e de sua ação no mundo.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57240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51177"/>
          </a:xfrm>
        </p:spPr>
        <p:txBody>
          <a:bodyPr>
            <a:noAutofit/>
          </a:bodyPr>
          <a:lstStyle/>
          <a:p>
            <a:r>
              <a:rPr lang="pt-BR" sz="3200" dirty="0">
                <a:solidFill>
                  <a:srgbClr val="FF0000"/>
                </a:solidFill>
              </a:rPr>
              <a:t>VIOLÊNCIA 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84784"/>
            <a:ext cx="7056784" cy="4464496"/>
          </a:xfrm>
        </p:spPr>
        <p:txBody>
          <a:bodyPr>
            <a:normAutofit fontScale="85000" lnSpcReduction="20000"/>
          </a:bodyPr>
          <a:lstStyle/>
          <a:p>
            <a:pPr lvl="0" algn="just">
              <a:buClr>
                <a:srgbClr val="AA2B1E"/>
              </a:buClr>
            </a:pPr>
            <a:r>
              <a:rPr lang="pt-BR" sz="3200" b="1" dirty="0">
                <a:latin typeface="Times-Roman"/>
              </a:rPr>
              <a:t>A experiência profunda e vital de um Deus</a:t>
            </a:r>
            <a:r>
              <a:rPr lang="pt-BR" sz="3200" dirty="0">
                <a:solidFill>
                  <a:srgbClr val="FF0000"/>
                </a:solidFill>
                <a:latin typeface="Times-Roman"/>
              </a:rPr>
              <a:t> que liberta, que faz um pacto e tem um projeto de vida e de paz, mas ao mesmo tempo castiga, se vinga, se encoleriza, é guerreiro, e não hesita em dialogar com o povo sobre a violência, dando inclusive a impressão de que não poucas vezes a aprova, a legitima e a confirma.</a:t>
            </a:r>
          </a:p>
          <a:p>
            <a:pPr lvl="0" algn="just">
              <a:buClr>
                <a:srgbClr val="AA2B1E"/>
              </a:buClr>
            </a:pPr>
            <a:r>
              <a:rPr lang="pt-BR" sz="3200" b="1" dirty="0">
                <a:solidFill>
                  <a:srgbClr val="000011"/>
                </a:solidFill>
                <a:latin typeface="Times-Roman"/>
              </a:rPr>
              <a:t>Esta percepção não deixa de marcar profundamente a experiência e a espiritualidade do povo da Bíblia, obrigando-o a levantar questões que em muito se assemelham às nossas de </a:t>
            </a:r>
            <a:r>
              <a:rPr lang="pt-BR" sz="3200" b="1" dirty="0">
                <a:solidFill>
                  <a:srgbClr val="FF0000"/>
                </a:solidFill>
                <a:latin typeface="Times-Roman"/>
              </a:rPr>
              <a:t>hoje</a:t>
            </a:r>
            <a:r>
              <a:rPr lang="pt-BR" sz="3200" b="1" dirty="0">
                <a:solidFill>
                  <a:srgbClr val="000011"/>
                </a:solidFill>
                <a:latin typeface="Times-Roman"/>
              </a:rPr>
              <a:t>:</a:t>
            </a:r>
            <a:endParaRPr lang="pt-BR" sz="3200" b="1" dirty="0">
              <a:solidFill>
                <a:prstClr val="black"/>
              </a:solidFill>
            </a:endParaRPr>
          </a:p>
          <a:p>
            <a:pPr lvl="0" algn="just">
              <a:buClr>
                <a:srgbClr val="AA2B1E"/>
              </a:buClr>
            </a:pPr>
            <a:endParaRPr lang="pt-BR" sz="1900" dirty="0">
              <a:solidFill>
                <a:srgbClr val="000011"/>
              </a:solidFill>
              <a:latin typeface="Times-Roman"/>
            </a:endParaRPr>
          </a:p>
        </p:txBody>
      </p:sp>
    </p:spTree>
    <p:extLst>
      <p:ext uri="{BB962C8B-B14F-4D97-AF65-F5344CB8AC3E}">
        <p14:creationId xmlns:p14="http://schemas.microsoft.com/office/powerpoint/2010/main" val="1441428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pt-BR" sz="3600" dirty="0">
                <a:solidFill>
                  <a:srgbClr val="FF0000"/>
                </a:solidFill>
                <a:latin typeface="Franklin Gothic Book"/>
                <a:ea typeface="+mn-ea"/>
                <a:cs typeface="+mn-cs"/>
              </a:rPr>
              <a:t>INTRODUÇÃO</a:t>
            </a:r>
            <a:br>
              <a:rPr lang="pt-BR" sz="3600" dirty="0">
                <a:solidFill>
                  <a:srgbClr val="FF0000"/>
                </a:solidFill>
                <a:latin typeface="Franklin Gothic Book"/>
                <a:ea typeface="+mn-ea"/>
                <a:cs typeface="+mn-cs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12776"/>
            <a:ext cx="7128792" cy="4680520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latin typeface="Times New Roman"/>
                <a:ea typeface="Calibri"/>
              </a:rPr>
              <a:t>A violência é um tema abundante na Sagrada Escritura, sobretudo no Antigo Testamento. </a:t>
            </a:r>
          </a:p>
          <a:p>
            <a:pPr algn="just"/>
            <a:r>
              <a:rPr lang="pt-BR" sz="2800" b="1" dirty="0">
                <a:solidFill>
                  <a:srgbClr val="FF0000"/>
                </a:solidFill>
                <a:latin typeface="Times New Roman"/>
                <a:ea typeface="Calibri"/>
              </a:rPr>
              <a:t>Encontram-se denúncias dos danos provocados pela violência, proibições de atos violentos e condenação de pessoas por atitudes violentas. </a:t>
            </a:r>
          </a:p>
          <a:p>
            <a:pPr algn="just"/>
            <a:r>
              <a:rPr lang="pt-BR" sz="2800" b="1" dirty="0">
                <a:latin typeface="Times New Roman"/>
                <a:ea typeface="Calibri"/>
                <a:cs typeface="Times New Roman"/>
              </a:rPr>
              <a:t>Uma leitura superficial/literal poderia comprometer até a imagem de Deus dentro do cristianismo. </a:t>
            </a:r>
            <a:endParaRPr lang="pt-BR" sz="2800" b="1" dirty="0">
              <a:latin typeface="Calibri"/>
              <a:ea typeface="Calibri"/>
              <a:cs typeface="Times New Roman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28829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23186"/>
          </a:xfrm>
        </p:spPr>
        <p:txBody>
          <a:bodyPr>
            <a:normAutofit fontScale="90000"/>
          </a:bodyPr>
          <a:lstStyle/>
          <a:p>
            <a:r>
              <a:rPr lang="pt-BR" sz="3200" dirty="0">
                <a:solidFill>
                  <a:srgbClr val="FF0000"/>
                </a:solidFill>
              </a:rPr>
              <a:t>VIOLÊNCIA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412776"/>
            <a:ext cx="7200800" cy="4536504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rgbClr val="000011"/>
                </a:solidFill>
                <a:latin typeface="Times-Roman"/>
              </a:rPr>
              <a:t>- Se Deus aparece ligado à violência e se, por outro lado, é conteúdo inegável da fé bíblica o fato de que Ele só pode querer o bem, deve-se concluir que a violência é boa e positiva?</a:t>
            </a:r>
          </a:p>
          <a:p>
            <a:pPr algn="just"/>
            <a:r>
              <a:rPr lang="pt-BR" dirty="0">
                <a:solidFill>
                  <a:srgbClr val="000011"/>
                </a:solidFill>
                <a:latin typeface="Times-Roman"/>
              </a:rPr>
              <a:t>- como conciliar a revelação de um Deus de toda misericórdia, que perpassa as páginas da Bíblia, no Antigo e no Novo Testamentos, com essa imagem de um Deus que usa da violência para mostrar o seu poder? </a:t>
            </a:r>
          </a:p>
          <a:p>
            <a:pPr algn="just"/>
            <a:r>
              <a:rPr lang="pt-BR" b="1" dirty="0">
                <a:solidFill>
                  <a:srgbClr val="FF0000"/>
                </a:solidFill>
                <a:latin typeface="Times-Roman"/>
              </a:rPr>
              <a:t>Em que Deus cremos, afinal? De que Deus somos crentes e de que Deus somos ateus?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9682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2"/>
          </a:xfrm>
        </p:spPr>
        <p:txBody>
          <a:bodyPr>
            <a:normAutofit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pt-BR" sz="3600" b="1" dirty="0">
                <a:solidFill>
                  <a:srgbClr val="00B050"/>
                </a:solidFill>
                <a:latin typeface="Franklin Gothic Book"/>
                <a:ea typeface="+mn-ea"/>
                <a:cs typeface="+mn-cs"/>
              </a:rPr>
              <a:t>VIOLÊNCIA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556792"/>
            <a:ext cx="6984776" cy="4392488"/>
          </a:xfrm>
        </p:spPr>
        <p:txBody>
          <a:bodyPr>
            <a:normAutofit fontScale="92500" lnSpcReduction="10000"/>
          </a:bodyPr>
          <a:lstStyle/>
          <a:p>
            <a:pPr indent="450215" algn="just">
              <a:lnSpc>
                <a:spcPct val="115000"/>
              </a:lnSpc>
              <a:spcAft>
                <a:spcPts val="600"/>
              </a:spcAft>
            </a:pPr>
            <a:r>
              <a:rPr lang="pt-BR" b="1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A violência brota do coração do homem</a:t>
            </a:r>
            <a:endParaRPr lang="pt-BR" sz="2000" b="1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algn="just"/>
            <a:r>
              <a:rPr lang="pt-BR" dirty="0">
                <a:latin typeface="Times New Roman"/>
                <a:ea typeface="Calibri"/>
              </a:rPr>
              <a:t>Nas palavras de Jesus podemos encontrar a fonte da qual nasce a violência: “Chamando outra vez a multidão, dizia:</a:t>
            </a:r>
          </a:p>
          <a:p>
            <a:pPr algn="just"/>
            <a:r>
              <a:rPr lang="pt-BR" dirty="0">
                <a:latin typeface="Times New Roman"/>
                <a:ea typeface="Calibri"/>
              </a:rPr>
              <a:t> </a:t>
            </a:r>
            <a:r>
              <a:rPr lang="pt-BR" b="1" dirty="0">
                <a:solidFill>
                  <a:srgbClr val="FF0000"/>
                </a:solidFill>
                <a:latin typeface="Times New Roman"/>
                <a:ea typeface="Calibri"/>
              </a:rPr>
              <a:t>“Escutai-me, vós todos, e compreendei! Nada que, de fora, entra na pessoa pode torná-la impura. O que sai da pessoa é que a torna impura ... o que sai da pessoa é que a torna impura. Pois é de dentro, do coração humano, que saem as más intenções: imoralidade sexual, roubos, homicídios, adultérios, ambições desmedidas, perversidades; fraude, devassidão, inveja, calúnia, orgulho e insensatez. Todas essas coisas saem de dentro, e são elas que tornam alguém impuro” (Mc 7,14-23).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1464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pt-BR" sz="3200" dirty="0">
                <a:solidFill>
                  <a:srgbClr val="FF0000"/>
                </a:solidFill>
              </a:rPr>
              <a:t>VIOLÊNCIA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268760"/>
            <a:ext cx="6984776" cy="4752528"/>
          </a:xfrm>
        </p:spPr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Aft>
                <a:spcPts val="600"/>
              </a:spcAft>
            </a:pPr>
            <a:r>
              <a:rPr lang="pt-BR" b="1" dirty="0">
                <a:latin typeface="Times New Roman"/>
                <a:ea typeface="Calibri"/>
                <a:cs typeface="Times New Roman"/>
              </a:rPr>
              <a:t>A superação da violência </a:t>
            </a:r>
            <a:r>
              <a:rPr lang="pt-BR" dirty="0">
                <a:latin typeface="Times New Roman"/>
                <a:ea typeface="Calibri"/>
                <a:cs typeface="Times New Roman"/>
              </a:rPr>
              <a:t>passa necessariamente pela necessária conversão dos atos do homem que pressupõe uma conversão de seu coração. </a:t>
            </a:r>
          </a:p>
          <a:p>
            <a:pPr indent="450215" algn="just">
              <a:lnSpc>
                <a:spcPct val="115000"/>
              </a:lnSpc>
              <a:spcAft>
                <a:spcPts val="600"/>
              </a:spcAft>
            </a:pPr>
            <a:r>
              <a:rPr lang="pt-BR" b="1" dirty="0">
                <a:latin typeface="Times New Roman"/>
                <a:ea typeface="Calibri"/>
                <a:cs typeface="Times New Roman"/>
              </a:rPr>
              <a:t>A espiritualidade </a:t>
            </a:r>
            <a:r>
              <a:rPr lang="pt-BR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é apontada como um instrumento necessário para este processo: “Amai vossos inimigos e orai pelos que vos perseguem” (</a:t>
            </a:r>
            <a:r>
              <a:rPr lang="pt-BR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Mt</a:t>
            </a:r>
            <a:r>
              <a:rPr lang="pt-BR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5,44), “brilhe vossa luz diante dos homens, para que vejam as vossas boas obras e glorifiquem vosso Pai que está nos céus” (</a:t>
            </a:r>
            <a:r>
              <a:rPr lang="pt-BR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Mt</a:t>
            </a:r>
            <a:r>
              <a:rPr lang="pt-BR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5,16).</a:t>
            </a:r>
            <a:endParaRPr lang="pt-BR" sz="20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9522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7"/>
          </a:xfrm>
        </p:spPr>
        <p:txBody>
          <a:bodyPr>
            <a:noAutofit/>
          </a:bodyPr>
          <a:lstStyle/>
          <a:p>
            <a:pPr marL="228600" indent="450215">
              <a:lnSpc>
                <a:spcPct val="150000"/>
              </a:lnSpc>
              <a:spcBef>
                <a:spcPts val="2400"/>
              </a:spcBef>
              <a:spcAft>
                <a:spcPts val="600"/>
              </a:spcAft>
            </a:pPr>
            <a:r>
              <a:rPr lang="pt-PT" sz="2400" b="1" dirty="0">
                <a:solidFill>
                  <a:srgbClr val="FF0000"/>
                </a:solidFill>
                <a:latin typeface="Times New Roman"/>
                <a:ea typeface="Times New Roman"/>
              </a:rPr>
              <a:t>JESUS VENCE A VIOLÊNCIA 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412776"/>
            <a:ext cx="7128792" cy="4392489"/>
          </a:xfrm>
        </p:spPr>
        <p:txBody>
          <a:bodyPr>
            <a:normAutofit fontScale="92500" lnSpcReduction="10000"/>
          </a:bodyPr>
          <a:lstStyle/>
          <a:p>
            <a:pPr indent="450215" algn="just"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</a:pPr>
            <a:r>
              <a:rPr lang="pt-PT" dirty="0">
                <a:solidFill>
                  <a:srgbClr val="000000"/>
                </a:solidFill>
                <a:latin typeface="Times New Roman"/>
                <a:ea typeface="Times New Roman"/>
                <a:cs typeface="Times-Roman"/>
              </a:rPr>
              <a:t>Para os cristãos, </a:t>
            </a:r>
            <a:r>
              <a:rPr lang="pt-PT" b="1" dirty="0">
                <a:solidFill>
                  <a:srgbClr val="000000"/>
                </a:solidFill>
                <a:latin typeface="Times New Roman"/>
                <a:ea typeface="Times New Roman"/>
                <a:cs typeface="Times-Roman"/>
              </a:rPr>
              <a:t>a superação da violência se baseia em sua profissão de fé</a:t>
            </a:r>
            <a:r>
              <a:rPr lang="pt-PT" dirty="0">
                <a:solidFill>
                  <a:srgbClr val="000000"/>
                </a:solidFill>
                <a:latin typeface="Times New Roman"/>
                <a:ea typeface="Times New Roman"/>
                <a:cs typeface="Times-Roman"/>
              </a:rPr>
              <a:t>, que começa afirmando “Creio em Deus, Pai todo-poderoso, criador do céu e da terra”. Assim, em seu princípio, a fé cristã se abre para a fraternidade universal. </a:t>
            </a:r>
          </a:p>
          <a:p>
            <a:pPr indent="450215" algn="just"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</a:pPr>
            <a:r>
              <a:rPr lang="pt-PT" dirty="0">
                <a:solidFill>
                  <a:srgbClr val="000000"/>
                </a:solidFill>
                <a:latin typeface="Times New Roman"/>
                <a:ea typeface="Times New Roman"/>
                <a:cs typeface="Times-Roman"/>
              </a:rPr>
              <a:t>No Antigo Testamento já se encontra a clara interpelação:  </a:t>
            </a:r>
            <a:r>
              <a:rPr lang="pt-PT" b="1" dirty="0">
                <a:solidFill>
                  <a:srgbClr val="FF0000"/>
                </a:solidFill>
                <a:latin typeface="Times New Roman"/>
                <a:ea typeface="Times New Roman"/>
                <a:cs typeface="Times-Roman"/>
              </a:rPr>
              <a:t>“Não temos todos um único pai? Não foi um único Deus que nos criou? Por que agimos perfidamente uns com os outros, violando a aliança de nossos pais? [...] Respeitai, portanto, vossa vida” </a:t>
            </a:r>
            <a:r>
              <a:rPr lang="pt-PT" dirty="0">
                <a:solidFill>
                  <a:srgbClr val="000000"/>
                </a:solidFill>
                <a:latin typeface="Times New Roman"/>
                <a:ea typeface="Times New Roman"/>
                <a:cs typeface="Times-Roman"/>
              </a:rPr>
              <a:t>(Ml 2,10.16b).</a:t>
            </a:r>
            <a:endParaRPr lang="pt-BR" sz="1600" dirty="0">
              <a:solidFill>
                <a:srgbClr val="000000"/>
              </a:solidFill>
              <a:latin typeface="Times-Roman"/>
              <a:ea typeface="Times New Roman"/>
              <a:cs typeface="Times-Roman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29323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95194"/>
          </a:xfrm>
        </p:spPr>
        <p:txBody>
          <a:bodyPr/>
          <a:lstStyle/>
          <a:p>
            <a:r>
              <a:rPr lang="pt-PT" sz="2400" b="1" dirty="0">
                <a:solidFill>
                  <a:srgbClr val="FF0000"/>
                </a:solidFill>
                <a:latin typeface="Times New Roman"/>
                <a:ea typeface="Times New Roman"/>
              </a:rPr>
              <a:t>JESUS VENCE A VIOLÊNCIA PELO DOM DE SI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556792"/>
            <a:ext cx="6984776" cy="4392488"/>
          </a:xfrm>
        </p:spPr>
        <p:txBody>
          <a:bodyPr/>
          <a:lstStyle/>
          <a:p>
            <a:pPr indent="450215" algn="just"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</a:pPr>
            <a:r>
              <a:rPr lang="pt-PT" sz="3200" b="1" dirty="0">
                <a:solidFill>
                  <a:srgbClr val="000000"/>
                </a:solidFill>
                <a:latin typeface="Times New Roman"/>
                <a:ea typeface="Times New Roman"/>
                <a:cs typeface="Times-Roman"/>
              </a:rPr>
              <a:t>A proibição da violência é proclamada por Jesus que começava a sofrer a Paixão enquanto orava no Horto das Oliveiras. “Jesus disse a Pedro: Enfia a tua espada na bainha! Não hei de beber eu o cálice que o Pai me deu?” (Jo 18,11).</a:t>
            </a:r>
            <a:endParaRPr lang="pt-BR" sz="3200" b="1" dirty="0">
              <a:solidFill>
                <a:srgbClr val="000000"/>
              </a:solidFill>
              <a:latin typeface="Times-Roman"/>
              <a:ea typeface="Times New Roman"/>
              <a:cs typeface="Times-Roman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2941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23186"/>
          </a:xfrm>
        </p:spPr>
        <p:txBody>
          <a:bodyPr/>
          <a:lstStyle/>
          <a:p>
            <a:r>
              <a:rPr lang="pt-PT" sz="2400" b="1" dirty="0">
                <a:solidFill>
                  <a:srgbClr val="FF0000"/>
                </a:solidFill>
                <a:latin typeface="Times New Roman"/>
                <a:ea typeface="Times New Roman"/>
              </a:rPr>
              <a:t>JESUS VENCE A VIOLÊNCIA PELO DOM DE SI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484784"/>
            <a:ext cx="7128792" cy="4464496"/>
          </a:xfrm>
        </p:spPr>
        <p:txBody>
          <a:bodyPr>
            <a:noAutofit/>
          </a:bodyPr>
          <a:lstStyle/>
          <a:p>
            <a:pPr algn="just"/>
            <a:r>
              <a:rPr lang="pt-BR" sz="2800" b="1" dirty="0">
                <a:latin typeface="Times New Roman"/>
                <a:ea typeface="Calibri"/>
              </a:rPr>
              <a:t>Aquele mesmo que tinha advertido seus discípulos da necessidade de entregar a própria vida em dom – “Se alguém quiser vir comigo, renuncie a si mesmo, tome a sua cruz e siga-me” (</a:t>
            </a:r>
            <a:r>
              <a:rPr lang="pt-BR" sz="2800" b="1" dirty="0" err="1">
                <a:latin typeface="Times New Roman"/>
                <a:ea typeface="Calibri"/>
              </a:rPr>
              <a:t>Mt</a:t>
            </a:r>
            <a:r>
              <a:rPr lang="pt-BR" sz="2800" b="1" dirty="0">
                <a:latin typeface="Times New Roman"/>
                <a:ea typeface="Calibri"/>
              </a:rPr>
              <a:t> 16,24) – é o que os defende do perigo da violência e da crueldade dos que lhe capturam como criminoso –  “Se é a mim que buscais, então deixai estes ir embora” (</a:t>
            </a:r>
            <a:r>
              <a:rPr lang="pt-BR" sz="2800" b="1" dirty="0" err="1">
                <a:latin typeface="Times New Roman"/>
                <a:ea typeface="Calibri"/>
              </a:rPr>
              <a:t>Jo</a:t>
            </a:r>
            <a:r>
              <a:rPr lang="pt-BR" sz="2800" b="1" dirty="0">
                <a:latin typeface="Times New Roman"/>
                <a:ea typeface="Calibri"/>
              </a:rPr>
              <a:t> 18,8). 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6296781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379170"/>
          </a:xfrm>
        </p:spPr>
        <p:txBody>
          <a:bodyPr>
            <a:normAutofit fontScale="90000"/>
          </a:bodyPr>
          <a:lstStyle/>
          <a:p>
            <a:r>
              <a:rPr lang="pt-PT" sz="2400" b="1" dirty="0">
                <a:solidFill>
                  <a:srgbClr val="FF0000"/>
                </a:solidFill>
                <a:latin typeface="Times New Roman"/>
                <a:ea typeface="Times New Roman"/>
              </a:rPr>
              <a:t>JESUS VENCE A VIOLÊNCIA PELO DOM DE SI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84784"/>
            <a:ext cx="7056784" cy="4464496"/>
          </a:xfrm>
        </p:spPr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</a:pPr>
            <a:r>
              <a:rPr lang="pt-PT" b="1" dirty="0">
                <a:solidFill>
                  <a:srgbClr val="00B0F0"/>
                </a:solidFill>
                <a:latin typeface="Times New Roman"/>
                <a:ea typeface="Times New Roman"/>
                <a:cs typeface="Times-Roman"/>
              </a:rPr>
              <a:t>E pelos que lhe matam violentamente, suplica: “Perdoa-lhes, Pai, porquenão sabem o que fazem</a:t>
            </a:r>
            <a:r>
              <a:rPr lang="ar-YE" b="1" dirty="0">
                <a:solidFill>
                  <a:srgbClr val="00B0F0"/>
                </a:solidFill>
                <a:latin typeface="Times-Roman"/>
                <a:ea typeface="Times New Roman"/>
                <a:cs typeface="Times New Roman"/>
              </a:rPr>
              <a:t>” (</a:t>
            </a:r>
            <a:r>
              <a:rPr lang="pt-PT" b="1" dirty="0">
                <a:solidFill>
                  <a:srgbClr val="00B0F0"/>
                </a:solidFill>
                <a:latin typeface="Times New Roman"/>
                <a:ea typeface="Times New Roman"/>
                <a:cs typeface="Times-Roman"/>
              </a:rPr>
              <a:t>Lc 23,34). A justiça de Deus não se realiza na violência, mas no amor crucificado. Defendendo os discípulos e perdoando os executores, faz brilhar o poder do amor e revela aos pagãos quem é Deus. “O centurião que estava em frente dele, ao vê-lo expirar daquela maneira, disse: Verdadeiramente este homem era Filho de Deus!” (Mc 15,39).</a:t>
            </a:r>
            <a:endParaRPr lang="pt-BR" sz="1600" b="1" dirty="0">
              <a:solidFill>
                <a:srgbClr val="00B0F0"/>
              </a:solidFill>
              <a:latin typeface="Times-Roman"/>
              <a:ea typeface="Times New Roman"/>
              <a:cs typeface="Times-Roman"/>
            </a:endParaRP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814349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163146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268760"/>
            <a:ext cx="7056784" cy="4752528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solidFill>
                  <a:srgbClr val="FF0000"/>
                </a:solidFill>
                <a:latin typeface="Times New Roman"/>
              </a:rPr>
              <a:t>A solução, portanto, se encontra no Deus que se revela e que desde Caim, oferece ao homem a oportunidade de abandonar a violência.</a:t>
            </a:r>
          </a:p>
          <a:p>
            <a:pPr algn="just"/>
            <a:r>
              <a:rPr lang="pt-BR" sz="2800" dirty="0">
                <a:latin typeface="Times New Roman"/>
              </a:rPr>
              <a:t> </a:t>
            </a:r>
            <a:r>
              <a:rPr lang="pt-BR" sz="2800" b="1" dirty="0">
                <a:latin typeface="Times New Roman"/>
              </a:rPr>
              <a:t>A Bíblia, na qualidade de Escrituras Sagradas é a própria Palavra de Deus, isto é, Sua revelação (2 </a:t>
            </a:r>
            <a:r>
              <a:rPr lang="pt-BR" sz="2800" b="1" dirty="0" err="1">
                <a:latin typeface="Times New Roman"/>
              </a:rPr>
              <a:t>Tm</a:t>
            </a:r>
            <a:r>
              <a:rPr lang="pt-BR" sz="2800" b="1" dirty="0">
                <a:latin typeface="Times New Roman"/>
              </a:rPr>
              <a:t> 3.14-16) e, somente por meio dela, podemos ser capazes de produzir qualquer boa obra (2 </a:t>
            </a:r>
            <a:r>
              <a:rPr lang="pt-BR" sz="2800" b="1" dirty="0" err="1">
                <a:latin typeface="Times New Roman"/>
              </a:rPr>
              <a:t>Tm</a:t>
            </a:r>
            <a:r>
              <a:rPr lang="pt-BR" sz="2800" b="1" dirty="0">
                <a:latin typeface="Times New Roman"/>
              </a:rPr>
              <a:t> 3.17).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7578175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908720"/>
            <a:ext cx="7056784" cy="4814349"/>
          </a:xfrm>
        </p:spPr>
        <p:txBody>
          <a:bodyPr>
            <a:noAutofit/>
          </a:bodyPr>
          <a:lstStyle/>
          <a:p>
            <a:pPr algn="just"/>
            <a:r>
              <a:rPr lang="pt-BR" sz="3200" b="1" dirty="0">
                <a:solidFill>
                  <a:srgbClr val="00B050"/>
                </a:solidFill>
                <a:latin typeface="Times New Roman"/>
              </a:rPr>
              <a:t>As Escrituras deixam claro que a reconciliação horizontal entre os homens só pode ocorrer mediante a reconciliação vertical com Deus (</a:t>
            </a:r>
            <a:r>
              <a:rPr lang="pt-BR" sz="3200" b="1" dirty="0" err="1">
                <a:solidFill>
                  <a:srgbClr val="00B050"/>
                </a:solidFill>
                <a:latin typeface="Times New Roman"/>
              </a:rPr>
              <a:t>Ef</a:t>
            </a:r>
            <a:r>
              <a:rPr lang="pt-BR" sz="3200" b="1" dirty="0">
                <a:solidFill>
                  <a:srgbClr val="00B050"/>
                </a:solidFill>
                <a:latin typeface="Times New Roman"/>
              </a:rPr>
              <a:t> 2.11-18). </a:t>
            </a:r>
          </a:p>
          <a:p>
            <a:pPr algn="just"/>
            <a:r>
              <a:rPr lang="pt-BR" sz="3200" b="1" dirty="0">
                <a:latin typeface="Times New Roman"/>
              </a:rPr>
              <a:t>Tal reconciliação se efetua apenas mediante a Pessoa de Cristo (</a:t>
            </a:r>
            <a:r>
              <a:rPr lang="pt-BR" sz="3200" b="1" dirty="0" err="1">
                <a:latin typeface="Times New Roman"/>
              </a:rPr>
              <a:t>Ef</a:t>
            </a:r>
            <a:r>
              <a:rPr lang="pt-BR" sz="3200" b="1" dirty="0">
                <a:latin typeface="Times New Roman"/>
              </a:rPr>
              <a:t> 2.1-7) e Sua obra na cruz (</a:t>
            </a:r>
            <a:r>
              <a:rPr lang="pt-BR" sz="3200" b="1" dirty="0" err="1">
                <a:latin typeface="Times New Roman"/>
              </a:rPr>
              <a:t>Rm</a:t>
            </a:r>
            <a:r>
              <a:rPr lang="pt-BR" sz="3200" b="1" dirty="0">
                <a:latin typeface="Times New Roman"/>
              </a:rPr>
              <a:t> 5.1, 6-11; </a:t>
            </a:r>
            <a:r>
              <a:rPr lang="pt-BR" sz="3200" b="1" dirty="0" err="1">
                <a:latin typeface="Times New Roman"/>
              </a:rPr>
              <a:t>Hb</a:t>
            </a:r>
            <a:r>
              <a:rPr lang="pt-BR" sz="3200" b="1" dirty="0">
                <a:latin typeface="Times New Roman"/>
              </a:rPr>
              <a:t> 9.27-28; 1 </a:t>
            </a:r>
            <a:r>
              <a:rPr lang="pt-BR" sz="3200" b="1" dirty="0" err="1">
                <a:latin typeface="Times New Roman"/>
              </a:rPr>
              <a:t>Jo</a:t>
            </a:r>
            <a:r>
              <a:rPr lang="pt-BR" sz="3200" b="1" dirty="0">
                <a:latin typeface="Times New Roman"/>
              </a:rPr>
              <a:t> 4.10), e é recebida pelo homem, exclusivamente pela fé (</a:t>
            </a:r>
            <a:r>
              <a:rPr lang="pt-BR" sz="3200" b="1" dirty="0" err="1">
                <a:latin typeface="Times New Roman"/>
              </a:rPr>
              <a:t>Ef</a:t>
            </a:r>
            <a:r>
              <a:rPr lang="pt-BR" sz="3200" b="1" dirty="0">
                <a:latin typeface="Times New Roman"/>
              </a:rPr>
              <a:t> 2.8, 9).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31632734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328591"/>
          </a:xfrm>
        </p:spPr>
        <p:txBody>
          <a:bodyPr>
            <a:noAutofit/>
          </a:bodyPr>
          <a:lstStyle/>
          <a:p>
            <a:pPr algn="just"/>
            <a:r>
              <a:rPr lang="pt-BR" sz="2800" b="1" dirty="0">
                <a:latin typeface="Times New Roman"/>
              </a:rPr>
              <a:t>Ao perceber o imenso amor de Deus, o crente em Cristo é compelido a amar (1 </a:t>
            </a:r>
            <a:r>
              <a:rPr lang="pt-BR" sz="2800" b="1" dirty="0" err="1">
                <a:latin typeface="Times New Roman"/>
              </a:rPr>
              <a:t>Jo</a:t>
            </a:r>
            <a:r>
              <a:rPr lang="pt-BR" sz="2800" b="1" dirty="0">
                <a:latin typeface="Times New Roman"/>
              </a:rPr>
              <a:t> 4.10-12, 19-21) e, assim, a perdoar liberalmente, como Ele o perdoou mediante a oferta de Jesus (</a:t>
            </a:r>
            <a:r>
              <a:rPr lang="pt-BR" sz="2800" b="1" dirty="0" err="1">
                <a:latin typeface="Times New Roman"/>
              </a:rPr>
              <a:t>Ef</a:t>
            </a:r>
            <a:r>
              <a:rPr lang="pt-BR" sz="2800" b="1" dirty="0">
                <a:latin typeface="Times New Roman"/>
              </a:rPr>
              <a:t> 4.31 – 5.2). </a:t>
            </a:r>
          </a:p>
          <a:p>
            <a:pPr algn="just"/>
            <a:r>
              <a:rPr lang="pt-BR" sz="2800" b="1" dirty="0">
                <a:solidFill>
                  <a:srgbClr val="FF0000"/>
                </a:solidFill>
                <a:latin typeface="Times New Roman"/>
              </a:rPr>
              <a:t>Qualquer outra tentativa de reconciliação entre os homens, será uma mudança superficial, mero legalismo. Pois tal amor é derramado pelo Espírito Santo, com exclusividade, naqueles que confiaram no imensurável amor divino que concedeu perdão aos que antes eram seus inimigos (</a:t>
            </a:r>
            <a:r>
              <a:rPr lang="pt-BR" sz="2800" b="1" dirty="0" err="1">
                <a:solidFill>
                  <a:srgbClr val="FF0000"/>
                </a:solidFill>
                <a:latin typeface="Times New Roman"/>
              </a:rPr>
              <a:t>Rm</a:t>
            </a:r>
            <a:r>
              <a:rPr lang="pt-BR" sz="2800" b="1" dirty="0">
                <a:solidFill>
                  <a:srgbClr val="FF0000"/>
                </a:solidFill>
                <a:latin typeface="Times New Roman"/>
              </a:rPr>
              <a:t> 5.5-11).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366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>
                <a:solidFill>
                  <a:srgbClr val="FF0000"/>
                </a:solidFill>
                <a:latin typeface="Franklin Gothic Book"/>
              </a:rPr>
              <a:t>INTRODUÇÃO</a:t>
            </a:r>
            <a:br>
              <a:rPr lang="pt-BR" sz="3200" dirty="0">
                <a:solidFill>
                  <a:srgbClr val="FF0000"/>
                </a:solidFill>
                <a:latin typeface="Franklin Gothic Book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412776"/>
            <a:ext cx="6768752" cy="4608512"/>
          </a:xfrm>
        </p:spPr>
        <p:txBody>
          <a:bodyPr>
            <a:normAutofit/>
          </a:bodyPr>
          <a:lstStyle/>
          <a:p>
            <a:pPr lvl="0" indent="450215" algn="just">
              <a:lnSpc>
                <a:spcPct val="115000"/>
              </a:lnSpc>
              <a:spcAft>
                <a:spcPts val="600"/>
              </a:spcAft>
              <a:buClr>
                <a:srgbClr val="AA2B1E"/>
              </a:buClr>
            </a:pPr>
            <a:r>
              <a:rPr lang="pt-BR" sz="3200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Os dois testamentos testemunham a mesma tensão entre violência e não violência e a busca de sua superação apresentando também o sofrimento das pessoas vítimas da violência, bem como pessoas que depois de vítimas tornam-se violentos na busca de vingança que precisa ser superada.</a:t>
            </a:r>
            <a:endParaRPr lang="pt-BR" sz="3200" dirty="0">
              <a:solidFill>
                <a:srgbClr val="00B05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553845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268760"/>
            <a:ext cx="7200800" cy="4824536"/>
          </a:xfrm>
        </p:spPr>
        <p:txBody>
          <a:bodyPr>
            <a:normAutofit/>
          </a:bodyPr>
          <a:lstStyle/>
          <a:p>
            <a:pPr algn="just"/>
            <a:r>
              <a:rPr lang="pt-BR" sz="3200" dirty="0">
                <a:solidFill>
                  <a:srgbClr val="FF0000"/>
                </a:solidFill>
                <a:latin typeface="Times New Roman"/>
              </a:rPr>
              <a:t>Urge, então, mostrar aos homens sua imensa dívida para com Deus e o pagamento dela por meio da obra de Cristo, para que percebam o quão pequena é a dívida de seu próximo para consigo e perdoem com generosidade (</a:t>
            </a:r>
            <a:r>
              <a:rPr lang="pt-BR" sz="3200" dirty="0" err="1">
                <a:solidFill>
                  <a:srgbClr val="FF0000"/>
                </a:solidFill>
                <a:latin typeface="Times New Roman"/>
              </a:rPr>
              <a:t>Mt</a:t>
            </a:r>
            <a:r>
              <a:rPr lang="pt-BR" sz="3200" dirty="0">
                <a:solidFill>
                  <a:srgbClr val="FF0000"/>
                </a:solidFill>
                <a:latin typeface="Times New Roman"/>
              </a:rPr>
              <a:t> 18.21-35).</a:t>
            </a:r>
            <a:endParaRPr lang="pt-B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1856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836712"/>
            <a:ext cx="7128792" cy="5256584"/>
          </a:xfrm>
        </p:spPr>
        <p:txBody>
          <a:bodyPr>
            <a:noAutofit/>
          </a:bodyPr>
          <a:lstStyle/>
          <a:p>
            <a:pPr algn="just"/>
            <a:r>
              <a:rPr lang="pt-BR" sz="3200" b="1" dirty="0">
                <a:solidFill>
                  <a:srgbClr val="FF0000"/>
                </a:solidFill>
                <a:latin typeface="Times New Roman"/>
              </a:rPr>
              <a:t>Fazem sentido as palavras de Jesus sobre oferecer a outra face, andar duas milhas e amar tanto o próximo quanto o inimigo, refletindo o amor do Pai (</a:t>
            </a:r>
            <a:r>
              <a:rPr lang="pt-BR" sz="3200" b="1" dirty="0" err="1">
                <a:solidFill>
                  <a:srgbClr val="FF0000"/>
                </a:solidFill>
                <a:latin typeface="Times New Roman"/>
              </a:rPr>
              <a:t>Mt</a:t>
            </a:r>
            <a:r>
              <a:rPr lang="pt-BR" sz="3200" b="1" dirty="0">
                <a:solidFill>
                  <a:srgbClr val="FF0000"/>
                </a:solidFill>
                <a:latin typeface="Times New Roman"/>
              </a:rPr>
              <a:t> 5.38-48). </a:t>
            </a:r>
          </a:p>
          <a:p>
            <a:pPr algn="just"/>
            <a:r>
              <a:rPr lang="pt-BR" sz="3200" b="1" dirty="0">
                <a:latin typeface="Times New Roman"/>
              </a:rPr>
              <a:t>É possível abençoar os que nos perseguem, dar de comer e beber ao adversário que tem fome e sede (</a:t>
            </a:r>
            <a:r>
              <a:rPr lang="pt-BR" sz="3200" b="1" dirty="0" err="1">
                <a:latin typeface="Times New Roman"/>
              </a:rPr>
              <a:t>Rm</a:t>
            </a:r>
            <a:r>
              <a:rPr lang="pt-BR" sz="3200" b="1" dirty="0">
                <a:latin typeface="Times New Roman"/>
              </a:rPr>
              <a:t> 12.14-21) e não revidar aos que nos insultam e prejudicam (1 </a:t>
            </a:r>
            <a:r>
              <a:rPr lang="pt-BR" sz="3200" b="1" dirty="0" err="1">
                <a:latin typeface="Times New Roman"/>
              </a:rPr>
              <a:t>Pe</a:t>
            </a:r>
            <a:r>
              <a:rPr lang="pt-BR" sz="3200" b="1" dirty="0">
                <a:latin typeface="Times New Roman"/>
              </a:rPr>
              <a:t> 2.18-25).</a:t>
            </a:r>
          </a:p>
        </p:txBody>
      </p:sp>
    </p:spTree>
    <p:extLst>
      <p:ext uri="{BB962C8B-B14F-4D97-AF65-F5344CB8AC3E}">
        <p14:creationId xmlns:p14="http://schemas.microsoft.com/office/powerpoint/2010/main" val="37504946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Clr>
                <a:srgbClr val="AA2B1E"/>
              </a:buClr>
            </a:pPr>
            <a:r>
              <a:rPr lang="pt-BR" sz="3600" dirty="0">
                <a:solidFill>
                  <a:srgbClr val="FF0000"/>
                </a:solidFill>
                <a:latin typeface="Times New Roman"/>
              </a:rPr>
              <a:t>A violência só será vencida pela revolução do amor que começa no Deus Triunfo e passa a ser vivenciada, por pura graça, entre os homens!</a:t>
            </a:r>
            <a:endParaRPr lang="pt-BR" sz="3600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75364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pt-BR" sz="4000" dirty="0">
                <a:solidFill>
                  <a:srgbClr val="FF0000"/>
                </a:solidFill>
              </a:rPr>
              <a:t>JUSTIÇA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392488"/>
          </a:xfrm>
        </p:spPr>
        <p:txBody>
          <a:bodyPr>
            <a:normAutofit/>
          </a:bodyPr>
          <a:lstStyle/>
          <a:p>
            <a:pPr lvl="0" algn="just">
              <a:buClr>
                <a:srgbClr val="AA2B1E"/>
              </a:buClr>
            </a:pPr>
            <a:r>
              <a:rPr lang="pt-BR" dirty="0">
                <a:latin typeface="Times-Roman"/>
              </a:rPr>
              <a:t>O significado básico do vocábulo talvez apareça melhor quando é aplicado a pesos e medidas (</a:t>
            </a:r>
            <a:r>
              <a:rPr lang="pt-BR" dirty="0" err="1">
                <a:latin typeface="Times-Roman"/>
              </a:rPr>
              <a:t>Dt</a:t>
            </a:r>
            <a:r>
              <a:rPr lang="pt-BR" dirty="0">
                <a:latin typeface="Times-Roman"/>
              </a:rPr>
              <a:t> 25, 15; </a:t>
            </a:r>
            <a:r>
              <a:rPr lang="pt-BR" dirty="0" err="1">
                <a:latin typeface="Times-Roman"/>
              </a:rPr>
              <a:t>Lv</a:t>
            </a:r>
            <a:r>
              <a:rPr lang="pt-BR" dirty="0">
                <a:latin typeface="Times-Roman"/>
              </a:rPr>
              <a:t> 19, 36; Jó 31, 6; </a:t>
            </a:r>
            <a:r>
              <a:rPr lang="pt-BR" dirty="0" err="1">
                <a:latin typeface="Times-Roman"/>
              </a:rPr>
              <a:t>Ez</a:t>
            </a:r>
            <a:r>
              <a:rPr lang="pt-BR" dirty="0">
                <a:latin typeface="Times-Roman"/>
              </a:rPr>
              <a:t> 45, 10); Um peso "justo" é aquele que o é quando se supõe que seja. </a:t>
            </a:r>
          </a:p>
          <a:p>
            <a:pPr lvl="0" algn="just">
              <a:buClr>
                <a:srgbClr val="AA2B1E"/>
              </a:buClr>
            </a:pPr>
            <a:r>
              <a:rPr lang="pt-BR" dirty="0">
                <a:solidFill>
                  <a:srgbClr val="FF0000"/>
                </a:solidFill>
                <a:latin typeface="Times-Roman"/>
              </a:rPr>
              <a:t>Aqui aparece o elemento comum do que é justo: aquilo que corresponde a um modelo. </a:t>
            </a:r>
            <a:r>
              <a:rPr lang="pt-BR" dirty="0" err="1">
                <a:solidFill>
                  <a:srgbClr val="FF0000"/>
                </a:solidFill>
                <a:latin typeface="Times-Roman"/>
              </a:rPr>
              <a:t>Iahweh</a:t>
            </a:r>
            <a:r>
              <a:rPr lang="pt-BR" dirty="0">
                <a:solidFill>
                  <a:srgbClr val="FF0000"/>
                </a:solidFill>
                <a:latin typeface="Times-Roman"/>
              </a:rPr>
              <a:t> dá a chuva da justiça (</a:t>
            </a:r>
            <a:r>
              <a:rPr lang="pt-BR" dirty="0" err="1">
                <a:solidFill>
                  <a:srgbClr val="FF0000"/>
                </a:solidFill>
                <a:latin typeface="Times-Roman"/>
              </a:rPr>
              <a:t>Jl</a:t>
            </a:r>
            <a:r>
              <a:rPr lang="pt-BR" dirty="0">
                <a:solidFill>
                  <a:srgbClr val="FF0000"/>
                </a:solidFill>
                <a:latin typeface="Times-Roman"/>
              </a:rPr>
              <a:t> 2, 23), isto é, no tempo e medida certos. O santuário que se tornou justo (</a:t>
            </a:r>
            <a:r>
              <a:rPr lang="pt-BR" dirty="0" err="1">
                <a:solidFill>
                  <a:srgbClr val="FF0000"/>
                </a:solidFill>
                <a:latin typeface="Times-Roman"/>
              </a:rPr>
              <a:t>Dt</a:t>
            </a:r>
            <a:r>
              <a:rPr lang="pt-BR" dirty="0">
                <a:solidFill>
                  <a:srgbClr val="FF0000"/>
                </a:solidFill>
                <a:latin typeface="Times-Roman"/>
              </a:rPr>
              <a:t> 8, 14) é aquele que é purificado para o culto divino.</a:t>
            </a:r>
            <a:endParaRPr lang="pt-BR" dirty="0">
              <a:solidFill>
                <a:srgbClr val="FF0000"/>
              </a:solidFill>
            </a:endParaRPr>
          </a:p>
          <a:p>
            <a:pPr algn="just"/>
            <a:endParaRPr lang="pt-BR" dirty="0">
              <a:latin typeface="Times-Roman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14322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pt-BR" sz="3600" dirty="0">
                <a:solidFill>
                  <a:srgbClr val="FF0000"/>
                </a:solidFill>
              </a:rPr>
              <a:t>JUSTIÇA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1412776"/>
            <a:ext cx="7200800" cy="4608512"/>
          </a:xfrm>
        </p:spPr>
        <p:txBody>
          <a:bodyPr>
            <a:normAutofit/>
          </a:bodyPr>
          <a:lstStyle/>
          <a:p>
            <a:pPr algn="just"/>
            <a:r>
              <a:rPr lang="pt-BR" sz="3600" b="1" dirty="0">
                <a:latin typeface="Times-Roman"/>
              </a:rPr>
              <a:t>"Justiça" quer dizer inocência de uma acusação, no direito ou em alguma outra situação, ou ausência de qualquer acusação (</a:t>
            </a:r>
            <a:r>
              <a:rPr lang="pt-BR" sz="3600" b="1" dirty="0" err="1">
                <a:latin typeface="Times-Roman"/>
              </a:rPr>
              <a:t>Gn</a:t>
            </a:r>
            <a:r>
              <a:rPr lang="pt-BR" sz="3600" b="1" dirty="0">
                <a:latin typeface="Times-Roman"/>
              </a:rPr>
              <a:t> 20, 4; 44, 16; 2Sm 4, 11; 1Rs 2, 32).</a:t>
            </a: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32308011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379170"/>
          </a:xfrm>
        </p:spPr>
        <p:txBody>
          <a:bodyPr>
            <a:normAutofit fontScale="90000"/>
          </a:bodyPr>
          <a:lstStyle/>
          <a:p>
            <a:r>
              <a:rPr lang="pt-BR" sz="3600" dirty="0">
                <a:solidFill>
                  <a:srgbClr val="FF0000"/>
                </a:solidFill>
              </a:rPr>
              <a:t>JUSTIÇA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12776"/>
            <a:ext cx="7056784" cy="4608512"/>
          </a:xfrm>
        </p:spPr>
        <p:txBody>
          <a:bodyPr>
            <a:normAutofit/>
          </a:bodyPr>
          <a:lstStyle/>
          <a:p>
            <a:pPr algn="just"/>
            <a:r>
              <a:rPr lang="pt-BR" sz="3600" b="1" dirty="0">
                <a:solidFill>
                  <a:srgbClr val="00B050"/>
                </a:solidFill>
                <a:latin typeface="Times-Roman"/>
              </a:rPr>
              <a:t>A justiça, nesses casos, é medida pelo padrão da lei, a própria lei pode ser chamada de "justiça", especialmente a lei de </a:t>
            </a:r>
            <a:r>
              <a:rPr lang="pt-BR" sz="3600" b="1" dirty="0" err="1">
                <a:solidFill>
                  <a:srgbClr val="00B050"/>
                </a:solidFill>
                <a:latin typeface="Times-Roman"/>
              </a:rPr>
              <a:t>Iahweh</a:t>
            </a:r>
            <a:r>
              <a:rPr lang="pt-BR" sz="3600" b="1" dirty="0">
                <a:solidFill>
                  <a:srgbClr val="00B050"/>
                </a:solidFill>
                <a:latin typeface="Times-Roman"/>
              </a:rPr>
              <a:t> (</a:t>
            </a:r>
            <a:r>
              <a:rPr lang="pt-BR" sz="3600" b="1" dirty="0" err="1">
                <a:solidFill>
                  <a:srgbClr val="00B050"/>
                </a:solidFill>
                <a:latin typeface="Times-Roman"/>
              </a:rPr>
              <a:t>Sl</a:t>
            </a:r>
            <a:r>
              <a:rPr lang="pt-BR" sz="3600" b="1" dirty="0">
                <a:solidFill>
                  <a:srgbClr val="00B050"/>
                </a:solidFill>
                <a:latin typeface="Times-Roman"/>
              </a:rPr>
              <a:t> 119, 7.62 +), e a retidão, isto é, a justiça, é uma propriedade da lei (</a:t>
            </a:r>
            <a:r>
              <a:rPr lang="pt-BR" sz="3600" b="1" dirty="0" err="1">
                <a:solidFill>
                  <a:srgbClr val="00B050"/>
                </a:solidFill>
                <a:latin typeface="Times-Roman"/>
              </a:rPr>
              <a:t>Dt</a:t>
            </a:r>
            <a:r>
              <a:rPr lang="pt-BR" sz="3600" b="1" dirty="0">
                <a:solidFill>
                  <a:srgbClr val="00B050"/>
                </a:solidFill>
                <a:latin typeface="Times-Roman"/>
              </a:rPr>
              <a:t> 4, 8).</a:t>
            </a:r>
            <a:endParaRPr lang="pt-BR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4183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95194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FF0000"/>
                </a:solidFill>
              </a:rPr>
              <a:t>JUSTIÇA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628800"/>
            <a:ext cx="6984776" cy="4320480"/>
          </a:xfrm>
        </p:spPr>
        <p:txBody>
          <a:bodyPr>
            <a:normAutofit/>
          </a:bodyPr>
          <a:lstStyle/>
          <a:p>
            <a:pPr algn="just"/>
            <a:r>
              <a:rPr lang="pt-BR" sz="3200" b="1" dirty="0">
                <a:solidFill>
                  <a:srgbClr val="00B050"/>
                </a:solidFill>
                <a:latin typeface="Times-Roman"/>
              </a:rPr>
              <a:t>"Fazer justiça" tem uma força peculiar quando é dita a respeito do rei (Jr 22, 15), pois refere-se à sua administração. Ela foi encontrada nos maiores reis israelitas: Davi (2Sm 8, 15; 1Rs 3, 6) e Salomão (1Rs 10, 9).</a:t>
            </a:r>
            <a:endParaRPr lang="pt-BR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8449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pt-BR" sz="3600" dirty="0">
                <a:solidFill>
                  <a:srgbClr val="FF0000"/>
                </a:solidFill>
              </a:rPr>
              <a:t>JUSTIÇA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340768"/>
            <a:ext cx="7056784" cy="4608512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>
                <a:latin typeface="Times-Roman"/>
              </a:rPr>
              <a:t>A justiça é considerada especialmente como uma qualidade do rei ideal ou messiânico (</a:t>
            </a:r>
            <a:r>
              <a:rPr lang="pt-BR" sz="2800" b="1" dirty="0" err="1">
                <a:latin typeface="Times-Roman"/>
              </a:rPr>
              <a:t>Sl</a:t>
            </a:r>
            <a:r>
              <a:rPr lang="pt-BR" sz="2800" b="1" dirty="0">
                <a:latin typeface="Times-Roman"/>
              </a:rPr>
              <a:t> 72, 1-3; </a:t>
            </a:r>
            <a:r>
              <a:rPr lang="pt-BR" sz="2800" b="1" dirty="0" err="1">
                <a:latin typeface="Times-Roman"/>
              </a:rPr>
              <a:t>Is</a:t>
            </a:r>
            <a:r>
              <a:rPr lang="pt-BR" sz="2800" b="1" dirty="0">
                <a:latin typeface="Times-Roman"/>
              </a:rPr>
              <a:t> 9, 6; 11, 4-5; 16, 5; Jr 23, 5; 33, 15; </a:t>
            </a:r>
            <a:r>
              <a:rPr lang="pt-BR" sz="2800" b="1" dirty="0" err="1">
                <a:latin typeface="Times-Roman"/>
              </a:rPr>
              <a:t>Ez</a:t>
            </a:r>
            <a:r>
              <a:rPr lang="pt-BR" sz="2800" b="1" dirty="0">
                <a:latin typeface="Times-Roman"/>
              </a:rPr>
              <a:t> 45, 9). </a:t>
            </a:r>
          </a:p>
          <a:p>
            <a:pPr algn="just"/>
            <a:r>
              <a:rPr lang="pt-BR" sz="2800" b="1" dirty="0">
                <a:latin typeface="Times-Roman"/>
              </a:rPr>
              <a:t>Sem dúvida, a ênfase nessa qualidade do rei ideal reflete sua </a:t>
            </a:r>
            <a:r>
              <a:rPr lang="pt-BR" sz="2800" b="1" dirty="0" err="1">
                <a:latin typeface="Times-Roman"/>
              </a:rPr>
              <a:t>freqüente</a:t>
            </a:r>
            <a:r>
              <a:rPr lang="pt-BR" sz="2800" b="1" dirty="0">
                <a:latin typeface="Times-Roman"/>
              </a:rPr>
              <a:t> e visível ausência na administração real e judiciária ordinárias do último período da monarquia de Judá.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5844420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23186"/>
          </a:xfrm>
        </p:spPr>
        <p:txBody>
          <a:bodyPr>
            <a:normAutofit fontScale="90000"/>
          </a:bodyPr>
          <a:lstStyle/>
          <a:p>
            <a:r>
              <a:rPr lang="pt-BR" sz="3600" dirty="0">
                <a:solidFill>
                  <a:srgbClr val="FF0000"/>
                </a:solidFill>
              </a:rPr>
              <a:t>JUSTIÇA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556792"/>
            <a:ext cx="7128792" cy="4248472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latin typeface="Times-Roman"/>
              </a:rPr>
              <a:t>A libertação é um cumprimento de suas promessas, </a:t>
            </a:r>
            <a:r>
              <a:rPr lang="pt-BR" b="1" dirty="0">
                <a:solidFill>
                  <a:srgbClr val="00B050"/>
                </a:solidFill>
                <a:latin typeface="Times-Roman"/>
              </a:rPr>
              <a:t>a justiça é frequentemente acompanhada nessas passagens com fidelidade. </a:t>
            </a:r>
            <a:r>
              <a:rPr lang="pt-BR" dirty="0">
                <a:latin typeface="Times-Roman"/>
              </a:rPr>
              <a:t>Essas duas qualidades são personificadas como seus servos (</a:t>
            </a:r>
            <a:r>
              <a:rPr lang="pt-BR" dirty="0" err="1">
                <a:latin typeface="Times-Roman"/>
              </a:rPr>
              <a:t>Sl</a:t>
            </a:r>
            <a:r>
              <a:rPr lang="pt-BR" dirty="0">
                <a:latin typeface="Times-Roman"/>
              </a:rPr>
              <a:t> 85, 11-14).</a:t>
            </a:r>
          </a:p>
          <a:p>
            <a:pPr algn="just"/>
            <a:r>
              <a:rPr lang="pt-BR" b="1" dirty="0">
                <a:latin typeface="Times-Roman"/>
              </a:rPr>
              <a:t>Elas são os fundamentos do trono de </a:t>
            </a:r>
            <a:r>
              <a:rPr lang="pt-BR" b="1" dirty="0" err="1">
                <a:latin typeface="Times-Roman"/>
              </a:rPr>
              <a:t>Iahweh</a:t>
            </a:r>
            <a:r>
              <a:rPr lang="pt-BR" b="1" dirty="0">
                <a:latin typeface="Times-Roman"/>
              </a:rPr>
              <a:t>, como são os fundamentos do trono de um rei humano, mas em </a:t>
            </a:r>
            <a:r>
              <a:rPr lang="pt-BR" b="1" dirty="0" err="1">
                <a:latin typeface="Times-Roman"/>
              </a:rPr>
              <a:t>Iahweh</a:t>
            </a:r>
            <a:r>
              <a:rPr lang="pt-BR" b="1" dirty="0">
                <a:latin typeface="Times-Roman"/>
              </a:rPr>
              <a:t> são concebidos como atributos </a:t>
            </a:r>
            <a:r>
              <a:rPr lang="pt-BR" b="1" dirty="0" err="1">
                <a:latin typeface="Times-Roman"/>
              </a:rPr>
              <a:t>salvíficos</a:t>
            </a:r>
            <a:r>
              <a:rPr lang="pt-BR" b="1" dirty="0">
                <a:latin typeface="Times-Roman"/>
              </a:rPr>
              <a:t> (</a:t>
            </a:r>
            <a:r>
              <a:rPr lang="pt-BR" b="1" dirty="0" err="1">
                <a:latin typeface="Times-Roman"/>
              </a:rPr>
              <a:t>Sl</a:t>
            </a:r>
            <a:r>
              <a:rPr lang="pt-BR" b="1" dirty="0">
                <a:latin typeface="Times-Roman"/>
              </a:rPr>
              <a:t> 97, 2).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336075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23186"/>
          </a:xfrm>
        </p:spPr>
        <p:txBody>
          <a:bodyPr>
            <a:normAutofit fontScale="90000"/>
          </a:bodyPr>
          <a:lstStyle/>
          <a:p>
            <a:r>
              <a:rPr lang="pt-BR" sz="3600" dirty="0">
                <a:solidFill>
                  <a:srgbClr val="FF0000"/>
                </a:solidFill>
              </a:rPr>
              <a:t>JUSTIÇA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12776"/>
            <a:ext cx="7056784" cy="4464496"/>
          </a:xfrm>
        </p:spPr>
        <p:txBody>
          <a:bodyPr>
            <a:normAutofit/>
          </a:bodyPr>
          <a:lstStyle/>
          <a:p>
            <a:pPr algn="just"/>
            <a:r>
              <a:rPr lang="pt-BR" sz="3200" b="1" dirty="0">
                <a:solidFill>
                  <a:srgbClr val="00B050"/>
                </a:solidFill>
                <a:latin typeface="Times-Roman"/>
              </a:rPr>
              <a:t>"Justo" significa "inocente" (</a:t>
            </a:r>
            <a:r>
              <a:rPr lang="pt-BR" sz="3200" b="1" dirty="0" err="1">
                <a:solidFill>
                  <a:srgbClr val="00B050"/>
                </a:solidFill>
                <a:latin typeface="Times-Roman"/>
              </a:rPr>
              <a:t>Mt</a:t>
            </a:r>
            <a:r>
              <a:rPr lang="pt-BR" sz="3200" b="1" dirty="0">
                <a:solidFill>
                  <a:srgbClr val="00B050"/>
                </a:solidFill>
                <a:latin typeface="Times-Roman"/>
              </a:rPr>
              <a:t> 27, 4.19; </a:t>
            </a:r>
            <a:r>
              <a:rPr lang="pt-BR" sz="3200" b="1" dirty="0" err="1">
                <a:solidFill>
                  <a:srgbClr val="00B050"/>
                </a:solidFill>
                <a:latin typeface="Times-Roman"/>
              </a:rPr>
              <a:t>Lc</a:t>
            </a:r>
            <a:r>
              <a:rPr lang="pt-BR" sz="3200" b="1" dirty="0">
                <a:solidFill>
                  <a:srgbClr val="00B050"/>
                </a:solidFill>
                <a:latin typeface="Times-Roman"/>
              </a:rPr>
              <a:t> 23, 47); os paralelos em </a:t>
            </a:r>
            <a:r>
              <a:rPr lang="pt-BR" sz="3200" b="1" dirty="0" err="1">
                <a:solidFill>
                  <a:srgbClr val="00B050"/>
                </a:solidFill>
                <a:latin typeface="Times-Roman"/>
              </a:rPr>
              <a:t>Lc</a:t>
            </a:r>
            <a:r>
              <a:rPr lang="pt-BR" sz="3200" b="1" dirty="0">
                <a:solidFill>
                  <a:srgbClr val="00B050"/>
                </a:solidFill>
                <a:latin typeface="Times-Roman"/>
              </a:rPr>
              <a:t> 23, 47; </a:t>
            </a:r>
            <a:r>
              <a:rPr lang="pt-BR" sz="3200" b="1" dirty="0" err="1">
                <a:solidFill>
                  <a:srgbClr val="00B050"/>
                </a:solidFill>
                <a:latin typeface="Times-Roman"/>
              </a:rPr>
              <a:t>Mt</a:t>
            </a:r>
            <a:r>
              <a:rPr lang="pt-BR" sz="3200" b="1" dirty="0">
                <a:solidFill>
                  <a:srgbClr val="00B050"/>
                </a:solidFill>
                <a:latin typeface="Times-Roman"/>
              </a:rPr>
              <a:t> 27, 54; 15, 39 têm inocente em lugar de "filho de Deus", mas é duvidoso que Lucas entenda "justo" como sinônimo desse título.</a:t>
            </a:r>
            <a:endParaRPr lang="pt-BR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303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  <a:latin typeface="Times New Roman"/>
                <a:ea typeface="Calibri"/>
              </a:rPr>
              <a:t>Antigo Testamento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772816"/>
            <a:ext cx="6912768" cy="4176464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latin typeface="Times New Roman"/>
                <a:ea typeface="Calibri"/>
              </a:rPr>
              <a:t>No AT existem muitas passagens que insinuam uma personalidade violenta a Deus tais como convocação para guerras, cânticos de vitória, pena de morte, raiva que se converte em vingança, ira, e etc. </a:t>
            </a:r>
          </a:p>
          <a:p>
            <a:pPr algn="just"/>
            <a:r>
              <a:rPr lang="pt-BR" b="1" dirty="0">
                <a:solidFill>
                  <a:srgbClr val="FF0000"/>
                </a:solidFill>
                <a:latin typeface="Times New Roman"/>
                <a:ea typeface="Calibri"/>
              </a:rPr>
              <a:t>Os textos que atribuem tais características a Deus precisam ser lidos em seu contexto originário porque estas atribuições dá-se pelo limite cultural de época que gerava uma forma de compreender o mundo distinta da de hoje.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8003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95194"/>
          </a:xfrm>
        </p:spPr>
        <p:txBody>
          <a:bodyPr>
            <a:normAutofit fontScale="90000"/>
          </a:bodyPr>
          <a:lstStyle/>
          <a:p>
            <a:r>
              <a:rPr lang="pt-BR" sz="3600" dirty="0">
                <a:solidFill>
                  <a:srgbClr val="FF0000"/>
                </a:solidFill>
              </a:rPr>
              <a:t>JUSTIÇA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12776"/>
            <a:ext cx="7056784" cy="4464496"/>
          </a:xfrm>
        </p:spPr>
        <p:txBody>
          <a:bodyPr>
            <a:noAutofit/>
          </a:bodyPr>
          <a:lstStyle/>
          <a:p>
            <a:pPr algn="just"/>
            <a:r>
              <a:rPr lang="pt-BR" sz="2800" dirty="0">
                <a:latin typeface="Times-Roman"/>
              </a:rPr>
              <a:t>Um uso especificamente no Novo Testamento aparece na designação de Jesus como "o justo" (At 3, 13-14; 7, 52; </a:t>
            </a:r>
            <a:r>
              <a:rPr lang="pt-BR" sz="2800" dirty="0" err="1">
                <a:latin typeface="Times-Roman"/>
              </a:rPr>
              <a:t>Tg</a:t>
            </a:r>
            <a:r>
              <a:rPr lang="pt-BR" sz="2800" dirty="0">
                <a:latin typeface="Times-Roman"/>
              </a:rPr>
              <a:t> 5, 6; 1Pd 3, 18). </a:t>
            </a:r>
          </a:p>
          <a:p>
            <a:pPr algn="just"/>
            <a:r>
              <a:rPr lang="pt-BR" sz="2800" b="1" dirty="0">
                <a:latin typeface="Times-Roman"/>
              </a:rPr>
              <a:t>Esses contextos, nos quais há alusão à morte de Jesus, sem dúvida, enfatizam sua inocência, mas sugerem também a sua vitória e o seu triunfo, particularmente 1Jo 2, 1, onde Jesus é chamado de justo e é glorificado.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23056015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23186"/>
          </a:xfrm>
        </p:spPr>
        <p:txBody>
          <a:bodyPr>
            <a:normAutofit fontScale="90000"/>
          </a:bodyPr>
          <a:lstStyle/>
          <a:p>
            <a:r>
              <a:rPr lang="pt-BR" sz="3600" dirty="0">
                <a:solidFill>
                  <a:srgbClr val="FF0000"/>
                </a:solidFill>
              </a:rPr>
              <a:t>JUSTIÇA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268760"/>
            <a:ext cx="7128792" cy="4536504"/>
          </a:xfrm>
        </p:spPr>
        <p:txBody>
          <a:bodyPr>
            <a:noAutofit/>
          </a:bodyPr>
          <a:lstStyle/>
          <a:p>
            <a:pPr algn="just"/>
            <a:r>
              <a:rPr lang="pt-BR" sz="3200" b="1" dirty="0">
                <a:latin typeface="Times-Roman"/>
              </a:rPr>
              <a:t>A "justiça" </a:t>
            </a:r>
            <a:r>
              <a:rPr lang="pt-BR" sz="3200" dirty="0">
                <a:latin typeface="Times-Roman"/>
              </a:rPr>
              <a:t>que Jesus veio cumprir (</a:t>
            </a:r>
            <a:r>
              <a:rPr lang="pt-BR" sz="3200" dirty="0" err="1">
                <a:latin typeface="Times-Roman"/>
              </a:rPr>
              <a:t>Mt</a:t>
            </a:r>
            <a:r>
              <a:rPr lang="pt-BR" sz="3200" dirty="0">
                <a:latin typeface="Times-Roman"/>
              </a:rPr>
              <a:t> 3, 15) é aquilo que é exigido.</a:t>
            </a:r>
          </a:p>
          <a:p>
            <a:pPr algn="just"/>
            <a:r>
              <a:rPr lang="pt-BR" sz="3200" b="1" dirty="0">
                <a:latin typeface="Times-Roman"/>
              </a:rPr>
              <a:t>A justiça que é objeto da fome e sede </a:t>
            </a:r>
            <a:r>
              <a:rPr lang="pt-BR" sz="3200" dirty="0">
                <a:latin typeface="Times-Roman"/>
              </a:rPr>
              <a:t>(</a:t>
            </a:r>
            <a:r>
              <a:rPr lang="pt-BR" sz="3200" dirty="0" err="1">
                <a:latin typeface="Times-Roman"/>
              </a:rPr>
              <a:t>Mt</a:t>
            </a:r>
            <a:r>
              <a:rPr lang="pt-BR" sz="3200" dirty="0">
                <a:latin typeface="Times-Roman"/>
              </a:rPr>
              <a:t> 5, 6) parece ser, no contexto das outras bem-aventuranças, as boas obras; por si mesma a expressão poderia indicar a vontade </a:t>
            </a:r>
            <a:r>
              <a:rPr lang="pt-BR" sz="3200" dirty="0" err="1">
                <a:latin typeface="Times-Roman"/>
              </a:rPr>
              <a:t>salvífica</a:t>
            </a:r>
            <a:r>
              <a:rPr lang="pt-BR" sz="3200" dirty="0">
                <a:latin typeface="Times-Roman"/>
              </a:rPr>
              <a:t> ou o juízo de Deus.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6049078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908720"/>
            <a:ext cx="7200800" cy="4814349"/>
          </a:xfrm>
        </p:spPr>
        <p:txBody>
          <a:bodyPr>
            <a:noAutofit/>
          </a:bodyPr>
          <a:lstStyle/>
          <a:p>
            <a:pPr algn="just"/>
            <a:r>
              <a:rPr lang="pt-BR" sz="3200" dirty="0">
                <a:solidFill>
                  <a:srgbClr val="FF0000"/>
                </a:solidFill>
                <a:latin typeface="Times-Roman"/>
              </a:rPr>
              <a:t>A salvação do reino parece ser designada como justiça em </a:t>
            </a:r>
            <a:r>
              <a:rPr lang="pt-BR" sz="3200" dirty="0" err="1">
                <a:solidFill>
                  <a:srgbClr val="FF0000"/>
                </a:solidFill>
                <a:latin typeface="Times-Roman"/>
              </a:rPr>
              <a:t>Mt</a:t>
            </a:r>
            <a:r>
              <a:rPr lang="pt-BR" sz="3200" dirty="0">
                <a:solidFill>
                  <a:srgbClr val="FF0000"/>
                </a:solidFill>
                <a:latin typeface="Times-Roman"/>
              </a:rPr>
              <a:t> 6, 33.</a:t>
            </a:r>
          </a:p>
          <a:p>
            <a:pPr algn="just"/>
            <a:r>
              <a:rPr lang="pt-BR" sz="3200" dirty="0">
                <a:latin typeface="Times-Roman"/>
              </a:rPr>
              <a:t>A justiça de que Jesus convence o mundo é a sua vitória por sua subida ao Pai (</a:t>
            </a:r>
            <a:r>
              <a:rPr lang="pt-BR" sz="3200" dirty="0" err="1">
                <a:latin typeface="Times-Roman"/>
              </a:rPr>
              <a:t>Jo</a:t>
            </a:r>
            <a:r>
              <a:rPr lang="pt-BR" sz="3200" dirty="0">
                <a:latin typeface="Times-Roman"/>
              </a:rPr>
              <a:t> 16, 8.10). </a:t>
            </a:r>
          </a:p>
          <a:p>
            <a:pPr algn="just"/>
            <a:r>
              <a:rPr lang="pt-BR" sz="3200" dirty="0">
                <a:solidFill>
                  <a:srgbClr val="00B050"/>
                </a:solidFill>
                <a:latin typeface="Times-Roman"/>
              </a:rPr>
              <a:t>A frase de </a:t>
            </a:r>
            <a:r>
              <a:rPr lang="pt-BR" sz="3200" dirty="0" err="1">
                <a:solidFill>
                  <a:srgbClr val="00B050"/>
                </a:solidFill>
                <a:latin typeface="Times-Roman"/>
              </a:rPr>
              <a:t>Is</a:t>
            </a:r>
            <a:r>
              <a:rPr lang="pt-BR" sz="3200" dirty="0">
                <a:solidFill>
                  <a:srgbClr val="00B050"/>
                </a:solidFill>
                <a:latin typeface="Times-Roman"/>
              </a:rPr>
              <a:t> 32, 17 "o fruto da justiça (salvação) é a paz" é citada ou há alusão tática a ela em </a:t>
            </a:r>
            <a:r>
              <a:rPr lang="pt-BR" sz="3200" dirty="0" err="1">
                <a:solidFill>
                  <a:srgbClr val="00B050"/>
                </a:solidFill>
                <a:latin typeface="Times-Roman"/>
              </a:rPr>
              <a:t>Hb</a:t>
            </a:r>
            <a:r>
              <a:rPr lang="pt-BR" sz="3200" dirty="0">
                <a:solidFill>
                  <a:srgbClr val="00B050"/>
                </a:solidFill>
                <a:latin typeface="Times-Roman"/>
              </a:rPr>
              <a:t> 12, 11 e </a:t>
            </a:r>
            <a:r>
              <a:rPr lang="pt-BR" sz="3200" dirty="0" err="1">
                <a:solidFill>
                  <a:srgbClr val="00B050"/>
                </a:solidFill>
                <a:latin typeface="Times-Roman"/>
              </a:rPr>
              <a:t>Tg</a:t>
            </a:r>
            <a:r>
              <a:rPr lang="pt-BR" sz="3200" dirty="0">
                <a:solidFill>
                  <a:srgbClr val="00B050"/>
                </a:solidFill>
                <a:latin typeface="Times-Roman"/>
              </a:rPr>
              <a:t> 18.</a:t>
            </a:r>
            <a:endParaRPr lang="pt-BR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76453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379170"/>
          </a:xfrm>
        </p:spPr>
        <p:txBody>
          <a:bodyPr>
            <a:normAutofit fontScale="90000"/>
          </a:bodyPr>
          <a:lstStyle/>
          <a:p>
            <a:r>
              <a:rPr lang="pt-BR" sz="3600" dirty="0">
                <a:solidFill>
                  <a:srgbClr val="FF0000"/>
                </a:solidFill>
              </a:rPr>
              <a:t>JUSTIÇA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412776"/>
            <a:ext cx="6912768" cy="4320480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>
                <a:latin typeface="Times-Roman"/>
              </a:rPr>
              <a:t>Com o dom da justiça nós reinamos na vida (</a:t>
            </a:r>
            <a:r>
              <a:rPr lang="pt-BR" dirty="0" err="1">
                <a:latin typeface="Times-Roman"/>
              </a:rPr>
              <a:t>Rm</a:t>
            </a:r>
            <a:r>
              <a:rPr lang="pt-BR" dirty="0">
                <a:latin typeface="Times-Roman"/>
              </a:rPr>
              <a:t> 5, 17). Deus opera essa justiça através da morte de Jesus. </a:t>
            </a:r>
          </a:p>
          <a:p>
            <a:pPr algn="just"/>
            <a:r>
              <a:rPr lang="pt-BR" b="1" dirty="0">
                <a:solidFill>
                  <a:srgbClr val="00B050"/>
                </a:solidFill>
                <a:latin typeface="Times-Roman"/>
              </a:rPr>
              <a:t>Cristo é a justiça </a:t>
            </a:r>
            <a:r>
              <a:rPr lang="pt-BR" dirty="0">
                <a:latin typeface="Times-Roman"/>
              </a:rPr>
              <a:t>(1Cor 1, 30); os cristãos são justificados em seu nome (1Cor 6, 11). Nós somos justificados gratuitamente mediante a graça de Deus para revelação do Senhor Jesus Cristo (</a:t>
            </a:r>
            <a:r>
              <a:rPr lang="pt-BR" dirty="0" err="1">
                <a:latin typeface="Times-Roman"/>
              </a:rPr>
              <a:t>Rm</a:t>
            </a:r>
            <a:r>
              <a:rPr lang="pt-BR" dirty="0">
                <a:latin typeface="Times-Roman"/>
              </a:rPr>
              <a:t> 5, 1):</a:t>
            </a:r>
          </a:p>
          <a:p>
            <a:pPr algn="just"/>
            <a:r>
              <a:rPr lang="pt-BR" dirty="0">
                <a:latin typeface="Times-Roman"/>
              </a:rPr>
              <a:t> </a:t>
            </a:r>
            <a:r>
              <a:rPr lang="pt-BR" b="1" dirty="0">
                <a:solidFill>
                  <a:srgbClr val="00B050"/>
                </a:solidFill>
                <a:latin typeface="Times-Roman"/>
              </a:rPr>
              <a:t>a obra </a:t>
            </a:r>
            <a:r>
              <a:rPr lang="pt-BR" b="1" dirty="0" err="1">
                <a:solidFill>
                  <a:srgbClr val="00B050"/>
                </a:solidFill>
                <a:latin typeface="Times-Roman"/>
              </a:rPr>
              <a:t>salvífica</a:t>
            </a:r>
            <a:r>
              <a:rPr lang="pt-BR" b="1" dirty="0">
                <a:solidFill>
                  <a:srgbClr val="00B050"/>
                </a:solidFill>
                <a:latin typeface="Times-Roman"/>
              </a:rPr>
              <a:t> da justiça de Cristo justifica a muitos e confere-lhes a vida (</a:t>
            </a:r>
            <a:r>
              <a:rPr lang="pt-BR" b="1" dirty="0" err="1">
                <a:solidFill>
                  <a:srgbClr val="00B050"/>
                </a:solidFill>
                <a:latin typeface="Times-Roman"/>
              </a:rPr>
              <a:t>Rm</a:t>
            </a:r>
            <a:r>
              <a:rPr lang="pt-BR" b="1" dirty="0">
                <a:solidFill>
                  <a:srgbClr val="00B050"/>
                </a:solidFill>
                <a:latin typeface="Times-Roman"/>
              </a:rPr>
              <a:t> 5, 18). O cristão torna-se justo, libertado de seu pecado, pela morte à carne em Cristo (</a:t>
            </a:r>
            <a:r>
              <a:rPr lang="pt-BR" b="1" dirty="0" err="1">
                <a:solidFill>
                  <a:srgbClr val="00B050"/>
                </a:solidFill>
                <a:latin typeface="Times-Roman"/>
              </a:rPr>
              <a:t>Rm</a:t>
            </a:r>
            <a:r>
              <a:rPr lang="pt-BR" b="1" dirty="0">
                <a:solidFill>
                  <a:srgbClr val="00B050"/>
                </a:solidFill>
                <a:latin typeface="Times-Roman"/>
              </a:rPr>
              <a:t> 6, 7); ele é salvo da ira se é justificado pelo sangue de Jesus (</a:t>
            </a:r>
            <a:r>
              <a:rPr lang="pt-BR" b="1" dirty="0" err="1">
                <a:solidFill>
                  <a:srgbClr val="00B050"/>
                </a:solidFill>
                <a:latin typeface="Times-Roman"/>
              </a:rPr>
              <a:t>Rm</a:t>
            </a:r>
            <a:r>
              <a:rPr lang="pt-BR" b="1" dirty="0">
                <a:solidFill>
                  <a:srgbClr val="00B050"/>
                </a:solidFill>
                <a:latin typeface="Times-Roman"/>
              </a:rPr>
              <a:t> 5, 9-10). Essa justiça é recebida no espírito (1Cor 6, 11).</a:t>
            </a: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04079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pt-BR" sz="3200" dirty="0">
                <a:solidFill>
                  <a:srgbClr val="FF0000"/>
                </a:solidFill>
              </a:rPr>
              <a:t>MISERICÓRDIA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12776"/>
            <a:ext cx="6984776" cy="4392488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>
                <a:solidFill>
                  <a:srgbClr val="000000"/>
                </a:solidFill>
                <a:latin typeface="Times New Roman"/>
              </a:rPr>
              <a:t>Nos livros do AT, este termo foi usado na esfera das relações humanas, para descrever a relação íntima entre parentes ou amigos, a relação entre soberano e súbditos ou entre duas partes antagónicas.</a:t>
            </a:r>
          </a:p>
          <a:p>
            <a:pPr algn="just"/>
            <a:r>
              <a:rPr lang="pt-BR" sz="28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pt-BR" sz="2800" b="1" dirty="0">
                <a:solidFill>
                  <a:srgbClr val="FF0000"/>
                </a:solidFill>
                <a:latin typeface="Times New Roman"/>
              </a:rPr>
              <a:t>No âmbito mais íntimo, manifestava-se na ajuda ou num gesto de bondade para com um familiar ou amigo. 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34665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pt-BR" sz="2900" dirty="0">
                <a:solidFill>
                  <a:srgbClr val="FF0000"/>
                </a:solidFill>
              </a:rPr>
              <a:t>MISERICÓRDIA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556792"/>
            <a:ext cx="7056784" cy="4320480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rgbClr val="000000"/>
                </a:solidFill>
                <a:latin typeface="Times New Roman"/>
              </a:rPr>
              <a:t>Na relação entre pessoas com pouca intimidade, expressava-se através de um gesto de bondade inesperado, ou na intervenção a favor de alguém que estivesse a sofrer: </a:t>
            </a:r>
            <a:r>
              <a:rPr lang="pt-BR" b="1" dirty="0">
                <a:solidFill>
                  <a:srgbClr val="000000"/>
                </a:solidFill>
                <a:latin typeface="Times New Roman"/>
              </a:rPr>
              <a:t>a libertação de um prisioneiro ou a hospitalidade a um estrangeiro.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pt-BR" b="1" dirty="0">
                <a:solidFill>
                  <a:srgbClr val="FF0000"/>
                </a:solidFill>
                <a:latin typeface="Times New Roman"/>
              </a:rPr>
              <a:t>A um dado momento deu-se a expansão do conceito de misericórdia da esfera secular e privada, para a esfera religiosa.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Times New Roman"/>
              </a:rPr>
              <a:t> Para o povo de Israel isso aconteceu a partir do momento em que ele se reconheceu como o povo eleito de Deus, com quem celebrou uma Aliança.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8989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pt-BR" sz="2900" dirty="0">
                <a:solidFill>
                  <a:srgbClr val="FF0000"/>
                </a:solidFill>
              </a:rPr>
              <a:t>MISERICÓRDIA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412776"/>
            <a:ext cx="6912768" cy="4536504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rgbClr val="000000"/>
                </a:solidFill>
                <a:latin typeface="Times New Roman"/>
              </a:rPr>
              <a:t>significa literalmente </a:t>
            </a:r>
            <a:r>
              <a:rPr lang="pt-BR" b="1" i="1" dirty="0">
                <a:solidFill>
                  <a:srgbClr val="FF0000"/>
                </a:solidFill>
                <a:latin typeface="Times New Roman"/>
              </a:rPr>
              <a:t>comportamento conforme à Aliança 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e tornou-se uma palavra central para descrever a relação de Deus com o povo de Israel. </a:t>
            </a:r>
            <a:endParaRPr lang="pt-BR" sz="1400" dirty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pt-BR" dirty="0">
                <a:solidFill>
                  <a:srgbClr val="000000"/>
                </a:solidFill>
                <a:latin typeface="Times New Roman"/>
              </a:rPr>
              <a:t> O facto de Deus ter estabelecido uma Aliança com o povo de Israel, levava-O a prover a todas as suas necessidades, apesar da sua liberdade para o fazer ou não,</a:t>
            </a:r>
            <a:r>
              <a:rPr lang="pt-BR" sz="1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como se pode ler no seguinte </a:t>
            </a:r>
            <a:r>
              <a:rPr lang="pt-BR" dirty="0">
                <a:latin typeface="Times New Roman"/>
              </a:rPr>
              <a:t>trecho do livro do </a:t>
            </a:r>
            <a:r>
              <a:rPr lang="pt-BR" b="1" dirty="0">
                <a:latin typeface="Times New Roman"/>
              </a:rPr>
              <a:t>Êxodo: “Concedo a minha benevolência a quem Eu quiser, e uso de misericórdia com quem for do meu agrado.” </a:t>
            </a:r>
            <a:r>
              <a:rPr lang="pt-BR" dirty="0">
                <a:latin typeface="Times New Roman"/>
              </a:rPr>
              <a:t>(</a:t>
            </a:r>
            <a:r>
              <a:rPr lang="pt-BR" dirty="0" err="1">
                <a:latin typeface="Times New Roman"/>
              </a:rPr>
              <a:t>Ex</a:t>
            </a:r>
            <a:r>
              <a:rPr lang="pt-BR" dirty="0">
                <a:latin typeface="Times New Roman"/>
              </a:rPr>
              <a:t> 33, 19b).</a:t>
            </a:r>
            <a:r>
              <a:rPr lang="pt-BR" sz="1200" dirty="0">
                <a:latin typeface="Times New Roman"/>
              </a:rPr>
              <a:t>4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43080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124744"/>
            <a:ext cx="6840760" cy="4896544"/>
          </a:xfrm>
        </p:spPr>
        <p:txBody>
          <a:bodyPr>
            <a:noAutofit/>
          </a:bodyPr>
          <a:lstStyle/>
          <a:p>
            <a:pPr algn="just"/>
            <a:r>
              <a:rPr lang="pt-BR" sz="2800" b="1" dirty="0">
                <a:solidFill>
                  <a:srgbClr val="FF0000"/>
                </a:solidFill>
                <a:latin typeface="Times New Roman"/>
              </a:rPr>
              <a:t>Quem recebia um gesto de misericórdia devia responder com um gesto semelhante, para com a pessoa de quem o recebia. Mas como isso nem sempre acontecia, aquele que praticava a misericórdia ficava à espera de retribuição por parte de Deus. Vemos este tipo de pensamento no Livro dos Provérbios (cf. </a:t>
            </a:r>
            <a:r>
              <a:rPr lang="pt-BR" sz="2800" b="1" dirty="0" err="1">
                <a:solidFill>
                  <a:srgbClr val="FF0000"/>
                </a:solidFill>
                <a:latin typeface="Times New Roman"/>
              </a:rPr>
              <a:t>Pr</a:t>
            </a:r>
            <a:r>
              <a:rPr lang="pt-BR" sz="2800" b="1" dirty="0">
                <a:solidFill>
                  <a:srgbClr val="FF0000"/>
                </a:solidFill>
                <a:latin typeface="Times New Roman"/>
              </a:rPr>
              <a:t> 3, 33; 11, 25).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53485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196752"/>
            <a:ext cx="6840760" cy="4824536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>
                <a:solidFill>
                  <a:srgbClr val="FF0000"/>
                </a:solidFill>
                <a:latin typeface="Times New Roman"/>
              </a:rPr>
              <a:t>A bondade de Deus e a sua misericórdia não se baseiam numa obrigação legal decorrente da Aliança com Israel, mas ao contrário, essa Aliança é que se baseia na bondade e misericórdia de Deus e, por isso, é inviolável e eterna. A fidelidade de Deus não é algo obrigatório, mas sim algo que ocorre como consequência do Seu amor misericordioso.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26305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23186"/>
          </a:xfrm>
        </p:spPr>
        <p:txBody>
          <a:bodyPr>
            <a:normAutofit fontScale="90000"/>
          </a:bodyPr>
          <a:lstStyle/>
          <a:p>
            <a:r>
              <a:rPr lang="pt-BR" sz="2900" dirty="0">
                <a:solidFill>
                  <a:srgbClr val="FF0000"/>
                </a:solidFill>
              </a:rPr>
              <a:t>MISERICÓRDIA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268760"/>
            <a:ext cx="6840760" cy="4752528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latin typeface="Times New Roman"/>
              </a:rPr>
              <a:t>Com o profeta Oseias </a:t>
            </a:r>
            <a:r>
              <a:rPr lang="pt-BR" b="1" dirty="0">
                <a:solidFill>
                  <a:srgbClr val="FF0000"/>
                </a:solidFill>
                <a:latin typeface="Times New Roman"/>
              </a:rPr>
              <a:t>a misericórdia de Deus atinge a máxima expressão. </a:t>
            </a:r>
          </a:p>
          <a:p>
            <a:pPr algn="just"/>
            <a:r>
              <a:rPr lang="pt-BR" dirty="0">
                <a:latin typeface="Times New Roman"/>
              </a:rPr>
              <a:t>Ele vai utilizar a metáfora do casamento para definir a Aliança entre Deus e o seu povo. Vivia-se um tempo conturbado em Israel e o povo era muitas vezes infiel a Deus e aos seus mandamentos. </a:t>
            </a:r>
          </a:p>
          <a:p>
            <a:pPr algn="just"/>
            <a:r>
              <a:rPr lang="pt-BR" dirty="0">
                <a:latin typeface="Times New Roman"/>
              </a:rPr>
              <a:t>Oseias compara a infidelidade do povo que viola a Aliança, a uma prostituta. Ele transmite ao povo que Deus decide não ter mais compaixão dele (cf. Os 1, 6).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6239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FF0000"/>
                </a:solidFill>
                <a:latin typeface="Times New Roman"/>
                <a:ea typeface="Calibri"/>
              </a:rPr>
              <a:t>Antigo Testamento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412776"/>
            <a:ext cx="7056784" cy="4310293"/>
          </a:xfrm>
        </p:spPr>
        <p:txBody>
          <a:bodyPr>
            <a:noAutofit/>
          </a:bodyPr>
          <a:lstStyle/>
          <a:p>
            <a:pPr algn="just"/>
            <a:r>
              <a:rPr lang="pt-BR" sz="3200" b="1" dirty="0">
                <a:latin typeface="Times New Roman"/>
                <a:ea typeface="Calibri"/>
              </a:rPr>
              <a:t>O primeiro ato de violência apresentado na Sagrada Escritura </a:t>
            </a:r>
            <a:r>
              <a:rPr lang="pt-BR" sz="3200" b="1" u="sng" dirty="0">
                <a:latin typeface="Times New Roman"/>
                <a:ea typeface="Calibri"/>
              </a:rPr>
              <a:t>é o rompimento da relação do homem com Deus no paraíso. O homem rejeita a convivência amorosa e livre. </a:t>
            </a:r>
          </a:p>
          <a:p>
            <a:pPr algn="just"/>
            <a:r>
              <a:rPr lang="pt-BR" sz="3200" b="1" u="sng" dirty="0">
                <a:latin typeface="Times New Roman"/>
                <a:ea typeface="Calibri"/>
              </a:rPr>
              <a:t>rompimento conduz a uma convivência violenta manifestada n</a:t>
            </a:r>
            <a:r>
              <a:rPr lang="pt-BR" sz="3200" b="1" dirty="0">
                <a:latin typeface="Times New Roman"/>
                <a:ea typeface="Calibri"/>
              </a:rPr>
              <a:t>o assassinato de Abel pelo seu irmão Caim (</a:t>
            </a:r>
            <a:r>
              <a:rPr lang="pt-BR" sz="3200" b="1" dirty="0" err="1">
                <a:latin typeface="Times New Roman"/>
                <a:ea typeface="Calibri"/>
              </a:rPr>
              <a:t>Gn</a:t>
            </a:r>
            <a:r>
              <a:rPr lang="pt-BR" sz="3200" b="1" dirty="0">
                <a:latin typeface="Times New Roman"/>
                <a:ea typeface="Calibri"/>
              </a:rPr>
              <a:t> 4,1-16). 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383082098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764704"/>
            <a:ext cx="7200800" cy="5400600"/>
          </a:xfrm>
        </p:spPr>
        <p:txBody>
          <a:bodyPr>
            <a:noAutofit/>
          </a:bodyPr>
          <a:lstStyle/>
          <a:p>
            <a:pPr algn="just"/>
            <a:r>
              <a:rPr lang="pt-BR" sz="2800" b="1" dirty="0">
                <a:latin typeface="Times New Roman"/>
              </a:rPr>
              <a:t>Deus inflama-se de compaixão e a sua misericórdia vence a justiça. A divindade de Deus torna-se patente na sua misericórdia pois esta é expressão da essência divina6. Nunca o ser humano consegue retribuir a Deus a Sua bondade, mas deve refletir essa gratidão na relação com o seu próximo, devendo manifestar para com ele a bondade que experimentou da parte de Deus</a:t>
            </a:r>
            <a:r>
              <a:rPr lang="pt-BR" sz="2800" b="1" dirty="0">
                <a:solidFill>
                  <a:srgbClr val="FF0000"/>
                </a:solidFill>
                <a:latin typeface="Times New Roman"/>
              </a:rPr>
              <a:t>. O Deus da misericórdia pede aos que nele acreditam que também exerçam a misericórdia para com os seus semelhantes</a:t>
            </a:r>
            <a:r>
              <a:rPr lang="pt-BR" sz="2800" b="1" dirty="0">
                <a:latin typeface="Times New Roman"/>
              </a:rPr>
              <a:t> (cf. </a:t>
            </a:r>
            <a:r>
              <a:rPr lang="pt-BR" sz="2800" b="1" dirty="0" err="1">
                <a:latin typeface="Times New Roman"/>
              </a:rPr>
              <a:t>Mq</a:t>
            </a:r>
            <a:r>
              <a:rPr lang="pt-BR" sz="2800" b="1" dirty="0">
                <a:latin typeface="Times New Roman"/>
              </a:rPr>
              <a:t> 6,8; </a:t>
            </a:r>
            <a:r>
              <a:rPr lang="pt-BR" sz="2800" b="1" dirty="0" err="1">
                <a:latin typeface="Times New Roman"/>
              </a:rPr>
              <a:t>Zc</a:t>
            </a:r>
            <a:r>
              <a:rPr lang="pt-BR" sz="2800" b="1" dirty="0">
                <a:latin typeface="Times New Roman"/>
              </a:rPr>
              <a:t> 7, 9-10).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79737366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63040" y="1052736"/>
            <a:ext cx="6565344" cy="4670333"/>
          </a:xfrm>
        </p:spPr>
        <p:txBody>
          <a:bodyPr>
            <a:noAutofit/>
          </a:bodyPr>
          <a:lstStyle/>
          <a:p>
            <a:pPr algn="just"/>
            <a:r>
              <a:rPr lang="pt-BR" sz="3200" dirty="0">
                <a:latin typeface="Times New Roman"/>
              </a:rPr>
              <a:t>Outra palavra que está ligada ao conceito de misericórdia, mas que maioritariamente se traduz por </a:t>
            </a:r>
            <a:r>
              <a:rPr lang="pt-BR" sz="3200" b="1" u="sng" dirty="0">
                <a:latin typeface="Times New Roman"/>
              </a:rPr>
              <a:t>‘COMPAIXÃO</a:t>
            </a:r>
            <a:r>
              <a:rPr lang="pt-BR" sz="3200" dirty="0">
                <a:latin typeface="Times New Roman"/>
              </a:rPr>
              <a:t>’, é o termo hebraico que designa o apego instintivo de um ser a outro, sentimento que tem a sua sede no seio materno ou nas entranhas que para nós será no coração.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74296676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988840"/>
            <a:ext cx="6984776" cy="4032448"/>
          </a:xfrm>
        </p:spPr>
        <p:txBody>
          <a:bodyPr>
            <a:normAutofit/>
          </a:bodyPr>
          <a:lstStyle/>
          <a:p>
            <a:pPr algn="just"/>
            <a:r>
              <a:rPr lang="pt-BR" sz="3600" b="1" u="sng" dirty="0">
                <a:solidFill>
                  <a:srgbClr val="FF0000"/>
                </a:solidFill>
                <a:latin typeface="Times New Roman"/>
              </a:rPr>
              <a:t>A misericórdia de Deus é, sem dúvida, a Sua grandeza e a Sua transcendência, mas ela é também reveladora da Sua humanidade.</a:t>
            </a:r>
            <a:endParaRPr lang="pt-BR" sz="3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06656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2"/>
          </a:xfrm>
        </p:spPr>
        <p:txBody>
          <a:bodyPr>
            <a:normAutofit/>
          </a:bodyPr>
          <a:lstStyle/>
          <a:p>
            <a:r>
              <a:rPr lang="pt-BR" sz="2800" dirty="0">
                <a:solidFill>
                  <a:srgbClr val="FF0000"/>
                </a:solidFill>
                <a:latin typeface="Times New Roman"/>
              </a:rPr>
              <a:t>VÁRIOS CAMPOS DE SIGNIFICADOS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556792"/>
            <a:ext cx="6840760" cy="453650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>
                <a:solidFill>
                  <a:srgbClr val="FF0000"/>
                </a:solidFill>
                <a:latin typeface="Times New Roman"/>
              </a:rPr>
              <a:t>a) A misericórdia de Deus para com as pessoas que sofrem, é especialmente demonstrada por Jesus através das curas que realiza nos relatos de milagres, nos Evangelhos Sinópticos.</a:t>
            </a:r>
            <a:r>
              <a:rPr lang="pt-BR" dirty="0">
                <a:latin typeface="Times New Roman"/>
              </a:rPr>
              <a:t> </a:t>
            </a:r>
          </a:p>
          <a:p>
            <a:pPr algn="just"/>
            <a:r>
              <a:rPr lang="pt-BR" dirty="0">
                <a:latin typeface="Times New Roman"/>
              </a:rPr>
              <a:t>Dá-se “uma irrupção da misericórdia divina na realidade da miséria humana”. Aparece muitas vezes por meio de um pedido feito a Jesus, na forma imperativa, pelos próprios doentes ou por alguém da sua família (cf. Mc 10, 47 e par; </a:t>
            </a:r>
            <a:r>
              <a:rPr lang="pt-BR" dirty="0" err="1">
                <a:latin typeface="Times New Roman"/>
              </a:rPr>
              <a:t>Mt</a:t>
            </a:r>
            <a:r>
              <a:rPr lang="pt-BR" dirty="0">
                <a:latin typeface="Times New Roman"/>
              </a:rPr>
              <a:t> 15, 22; 17, 15; </a:t>
            </a:r>
            <a:r>
              <a:rPr lang="pt-BR" dirty="0" err="1">
                <a:latin typeface="Times New Roman"/>
              </a:rPr>
              <a:t>Lc</a:t>
            </a:r>
            <a:r>
              <a:rPr lang="pt-BR" dirty="0">
                <a:latin typeface="Times New Roman"/>
              </a:rPr>
              <a:t> 17, 13) e dá lugar à atuação de Jesus que cura física e espiritualmente.</a:t>
            </a:r>
          </a:p>
          <a:p>
            <a:pPr algn="just"/>
            <a:r>
              <a:rPr lang="pt-BR" dirty="0">
                <a:latin typeface="Times New Roman"/>
              </a:rPr>
              <a:t>Muitas vezes os que lhe pedem auxílio tratam-no por “Filho de David” e Mateus no seu Evangelho acrescenta o título de “Senhor”; assim “o grito de socorro ‘Senhor, tem compaixão (</a:t>
            </a:r>
            <a:r>
              <a:rPr lang="pt-BR" dirty="0" err="1">
                <a:latin typeface="Bwgrkl"/>
              </a:rPr>
              <a:t>evle,hso,n</a:t>
            </a:r>
            <a:r>
              <a:rPr lang="pt-BR" dirty="0">
                <a:latin typeface="Times New Roman"/>
              </a:rPr>
              <a:t>) de mim’ converte-se numa profissão de fé no poder divino de Jesus” (</a:t>
            </a:r>
            <a:r>
              <a:rPr lang="pt-BR" dirty="0" err="1">
                <a:latin typeface="Times New Roman"/>
              </a:rPr>
              <a:t>Mt</a:t>
            </a:r>
            <a:r>
              <a:rPr lang="pt-BR" dirty="0">
                <a:latin typeface="Times New Roman"/>
              </a:rPr>
              <a:t> 15, 22)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328434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pt-BR" sz="2800" dirty="0">
                <a:solidFill>
                  <a:srgbClr val="FF0000"/>
                </a:solidFill>
                <a:latin typeface="Times New Roman"/>
              </a:rPr>
              <a:t>VÁRIOS CAMPOS DE SIGNIFICADOS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268760"/>
            <a:ext cx="6912768" cy="475252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800" b="1" dirty="0">
                <a:solidFill>
                  <a:srgbClr val="FF0000"/>
                </a:solidFill>
                <a:latin typeface="Times New Roman"/>
              </a:rPr>
              <a:t>b) A misericórdia de Deus em </a:t>
            </a:r>
            <a:r>
              <a:rPr lang="pt-BR" sz="2800" b="1" dirty="0" err="1">
                <a:solidFill>
                  <a:srgbClr val="FF0000"/>
                </a:solidFill>
                <a:latin typeface="Times New Roman"/>
              </a:rPr>
              <a:t>Lc</a:t>
            </a:r>
            <a:r>
              <a:rPr lang="pt-BR" sz="2800" b="1" dirty="0">
                <a:solidFill>
                  <a:srgbClr val="FF0000"/>
                </a:solidFill>
                <a:latin typeface="Times New Roman"/>
              </a:rPr>
              <a:t> 1 vai buscar o sentido </a:t>
            </a:r>
            <a:r>
              <a:rPr lang="pt-BR" sz="2800" b="1" dirty="0" err="1">
                <a:solidFill>
                  <a:srgbClr val="FF0000"/>
                </a:solidFill>
                <a:latin typeface="Times New Roman"/>
              </a:rPr>
              <a:t>veterotestamentário</a:t>
            </a:r>
            <a:r>
              <a:rPr lang="pt-BR" sz="2800" b="1" dirty="0">
                <a:solidFill>
                  <a:srgbClr val="FF0000"/>
                </a:solidFill>
                <a:latin typeface="Times New Roman"/>
              </a:rPr>
              <a:t> de misericórdia, como fidelidade de Deus à Aliança com o povo de Israel, elo mais fraco da Aliança, mas que Deus não abandona (cf. </a:t>
            </a:r>
            <a:r>
              <a:rPr lang="pt-BR" sz="2800" b="1" dirty="0" err="1">
                <a:solidFill>
                  <a:srgbClr val="FF0000"/>
                </a:solidFill>
                <a:latin typeface="Times New Roman"/>
              </a:rPr>
              <a:t>Lc</a:t>
            </a:r>
            <a:r>
              <a:rPr lang="pt-BR" sz="2800" b="1" dirty="0">
                <a:solidFill>
                  <a:srgbClr val="FF0000"/>
                </a:solidFill>
                <a:latin typeface="Times New Roman"/>
              </a:rPr>
              <a:t> 1, 50. 54. 58. 72. 78).</a:t>
            </a:r>
          </a:p>
          <a:p>
            <a:pPr algn="just"/>
            <a:r>
              <a:rPr lang="pt-BR" sz="2800" dirty="0">
                <a:latin typeface="Times New Roman"/>
              </a:rPr>
              <a:t>A misericórdia de Deus atinge o auge com a entrega que Deus faz de si mesmo aos homens, na encarnação do Seu Filho, por isso Lucas vai utilizar esse conceito no Evangelho da infância de Jesus.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8370715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379170"/>
          </a:xfrm>
        </p:spPr>
        <p:txBody>
          <a:bodyPr>
            <a:normAutofit fontScale="90000"/>
          </a:bodyPr>
          <a:lstStyle/>
          <a:p>
            <a:r>
              <a:rPr lang="pt-BR" sz="2800" dirty="0">
                <a:solidFill>
                  <a:srgbClr val="FF0000"/>
                </a:solidFill>
                <a:latin typeface="Times New Roman"/>
              </a:rPr>
              <a:t>VÁRIOS CAMPOS DE SIGNIFICADOS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340768"/>
            <a:ext cx="7128792" cy="4680520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rgbClr val="FF0000"/>
                </a:solidFill>
                <a:latin typeface="Times New Roman"/>
              </a:rPr>
              <a:t>c) Citando o profeta Oseias, Mateus refere que Jesus prefere a misericórdia aos sacrifícios (cf. </a:t>
            </a:r>
            <a:r>
              <a:rPr lang="pt-BR" dirty="0" err="1">
                <a:solidFill>
                  <a:srgbClr val="FF0000"/>
                </a:solidFill>
                <a:latin typeface="Times New Roman"/>
              </a:rPr>
              <a:t>Mt</a:t>
            </a:r>
            <a:r>
              <a:rPr lang="pt-BR" dirty="0">
                <a:solidFill>
                  <a:srgbClr val="FF0000"/>
                </a:solidFill>
                <a:latin typeface="Times New Roman"/>
              </a:rPr>
              <a:t> 9, 13; </a:t>
            </a:r>
            <a:r>
              <a:rPr lang="pt-BR" dirty="0">
                <a:latin typeface="Times New Roman"/>
              </a:rPr>
              <a:t>Os 6, 6).</a:t>
            </a:r>
          </a:p>
          <a:p>
            <a:pPr algn="just"/>
            <a:r>
              <a:rPr lang="pt-BR" dirty="0">
                <a:latin typeface="Times New Roman"/>
              </a:rPr>
              <a:t> Neste contexto Mateus mostra que foi chamado a seguir Jesus, ele que antes era pecador, mas que pela misericórdia de Jesus foi salvo. </a:t>
            </a:r>
          </a:p>
          <a:p>
            <a:pPr algn="just"/>
            <a:r>
              <a:rPr lang="pt-BR" dirty="0">
                <a:latin typeface="Times New Roman"/>
              </a:rPr>
              <a:t>Ainda neste sentido Jesus condena os fariseus e os doutores da lei, chamando-lhes hipócritas, quando fingem preocupar-se em cumprir a lei, mas descuidam o mais importante da mesma: a justiça, a misericórdia e a fidelidade (cf. </a:t>
            </a:r>
            <a:r>
              <a:rPr lang="pt-BR" dirty="0" err="1">
                <a:latin typeface="Times New Roman"/>
              </a:rPr>
              <a:t>Mt</a:t>
            </a:r>
            <a:r>
              <a:rPr lang="pt-BR" dirty="0">
                <a:latin typeface="Times New Roman"/>
              </a:rPr>
              <a:t> 23, 23).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983162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95194"/>
          </a:xfrm>
        </p:spPr>
        <p:txBody>
          <a:bodyPr/>
          <a:lstStyle/>
          <a:p>
            <a:r>
              <a:rPr lang="pt-BR" sz="2800" dirty="0">
                <a:solidFill>
                  <a:srgbClr val="FF0000"/>
                </a:solidFill>
                <a:latin typeface="Times New Roman"/>
              </a:rPr>
              <a:t>VÁRIOS CAMPOS DE SIGNIFICADOS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84784"/>
            <a:ext cx="6984776" cy="446449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>
                <a:solidFill>
                  <a:srgbClr val="FF0000"/>
                </a:solidFill>
                <a:latin typeface="Times New Roman"/>
              </a:rPr>
              <a:t>d) Na sequência da misericórdia de Deus, cada pessoa deve exercer a misericórdia para com o seu semelhante que dela necessita. </a:t>
            </a:r>
          </a:p>
          <a:p>
            <a:pPr algn="just"/>
            <a:r>
              <a:rPr lang="pt-BR" dirty="0">
                <a:latin typeface="Times New Roman"/>
              </a:rPr>
              <a:t>Um dos episódios mais belos e elucidativos do exercício da misericórdia para com outro ser humano é descrito na parábola do bom samaritano (cf. </a:t>
            </a:r>
            <a:r>
              <a:rPr lang="pt-BR" dirty="0" err="1">
                <a:latin typeface="Times New Roman"/>
              </a:rPr>
              <a:t>Lc</a:t>
            </a:r>
            <a:r>
              <a:rPr lang="pt-BR" dirty="0">
                <a:latin typeface="Times New Roman"/>
              </a:rPr>
              <a:t> 10,25-37). </a:t>
            </a:r>
          </a:p>
          <a:p>
            <a:pPr algn="just"/>
            <a:r>
              <a:rPr lang="pt-BR" dirty="0">
                <a:latin typeface="Times New Roman"/>
              </a:rPr>
              <a:t>Na parábola do devedor impiedoso, Mateus mostra que a misericórdia para com o outro deve ser proporcional à misericórdia que o primeiro recebeu de Deus (cf. </a:t>
            </a:r>
            <a:r>
              <a:rPr lang="pt-BR" dirty="0" err="1">
                <a:latin typeface="Times New Roman"/>
              </a:rPr>
              <a:t>Mt</a:t>
            </a:r>
            <a:r>
              <a:rPr lang="pt-BR" dirty="0">
                <a:latin typeface="Times New Roman"/>
              </a:rPr>
              <a:t> 18, 33).</a:t>
            </a:r>
          </a:p>
          <a:p>
            <a:pPr algn="just"/>
            <a:r>
              <a:rPr lang="pt-BR" dirty="0">
                <a:latin typeface="Times New Roman"/>
              </a:rPr>
              <a:t> A mesma ideia pode ver-se expressa em </a:t>
            </a:r>
            <a:r>
              <a:rPr lang="pt-BR" dirty="0" err="1">
                <a:latin typeface="Times New Roman"/>
              </a:rPr>
              <a:t>Tg</a:t>
            </a:r>
            <a:r>
              <a:rPr lang="pt-BR" dirty="0">
                <a:latin typeface="Times New Roman"/>
              </a:rPr>
              <a:t> 2,13, onde se diz que quem não pratica a misericórdia, será julgado sem ela. Pode ainda vislumbrar-se a mesma intenção, mas formulada de maneira positiva, nas bem-aventuranças referidas por Mateus, onde se expressa que aqueles que são misericordiosos, alcançarão de Deus a misericórdia (cf. </a:t>
            </a:r>
            <a:r>
              <a:rPr lang="pt-BR" dirty="0" err="1">
                <a:latin typeface="Times New Roman"/>
              </a:rPr>
              <a:t>Mt</a:t>
            </a:r>
            <a:r>
              <a:rPr lang="pt-BR" dirty="0">
                <a:latin typeface="Times New Roman"/>
              </a:rPr>
              <a:t> 5,7).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492695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pt-BR" sz="2800" dirty="0">
                <a:solidFill>
                  <a:srgbClr val="FF0000"/>
                </a:solidFill>
                <a:latin typeface="Times New Roman"/>
              </a:rPr>
              <a:t>VÁRIOS CAMPOS DE SIGNIFICADOS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484784"/>
            <a:ext cx="6984776" cy="4608512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rgbClr val="FF0000"/>
                </a:solidFill>
                <a:latin typeface="Times New Roman"/>
              </a:rPr>
              <a:t>e) Nos escritos de Paulo este alega que Deus usa de misericórdia com quem quer, na sequência do que se dizia no livro do Êxodo (cf. </a:t>
            </a:r>
            <a:r>
              <a:rPr lang="pt-BR" dirty="0" err="1">
                <a:solidFill>
                  <a:srgbClr val="FF0000"/>
                </a:solidFill>
                <a:latin typeface="Times New Roman"/>
              </a:rPr>
              <a:t>Rm</a:t>
            </a:r>
            <a:r>
              <a:rPr lang="pt-BR" dirty="0">
                <a:solidFill>
                  <a:srgbClr val="FF0000"/>
                </a:solidFill>
                <a:latin typeface="Times New Roman"/>
              </a:rPr>
              <a:t> 9, 16; </a:t>
            </a:r>
            <a:r>
              <a:rPr lang="pt-BR" dirty="0" err="1">
                <a:solidFill>
                  <a:srgbClr val="FF0000"/>
                </a:solidFill>
                <a:latin typeface="Times New Roman"/>
              </a:rPr>
              <a:t>Ex</a:t>
            </a:r>
            <a:r>
              <a:rPr lang="pt-BR" dirty="0">
                <a:solidFill>
                  <a:srgbClr val="FF0000"/>
                </a:solidFill>
                <a:latin typeface="Times New Roman"/>
              </a:rPr>
              <a:t> 33, 19), mas como é misericordioso, Deus chama judeus e pagãos e a todos quer salvar.</a:t>
            </a:r>
            <a:r>
              <a:rPr lang="pt-BR" dirty="0">
                <a:latin typeface="Times New Roman"/>
              </a:rPr>
              <a:t> </a:t>
            </a:r>
          </a:p>
          <a:p>
            <a:pPr algn="just"/>
            <a:r>
              <a:rPr lang="pt-BR" dirty="0">
                <a:latin typeface="Times New Roman"/>
              </a:rPr>
              <a:t>Noutro tempo, os gentios desobedeceram, mas com Jesus Cristo, alcançaram misericórdia. Os judeus desobedeceram por não acreditar em Jesus Cristo, mas também eles alcançarão misericórdia (cf. </a:t>
            </a:r>
            <a:r>
              <a:rPr lang="pt-BR" dirty="0" err="1">
                <a:latin typeface="Times New Roman"/>
              </a:rPr>
              <a:t>Rm</a:t>
            </a:r>
            <a:r>
              <a:rPr lang="pt-BR" dirty="0">
                <a:latin typeface="Times New Roman"/>
              </a:rPr>
              <a:t> 9; 11).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660956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23186"/>
          </a:xfrm>
        </p:spPr>
        <p:txBody>
          <a:bodyPr/>
          <a:lstStyle/>
          <a:p>
            <a:r>
              <a:rPr lang="pt-BR" sz="2800" dirty="0">
                <a:solidFill>
                  <a:srgbClr val="FF0000"/>
                </a:solidFill>
                <a:latin typeface="Times New Roman"/>
              </a:rPr>
              <a:t>VÁRIOS CAMPOS DE SIGNIFICADOS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628800"/>
            <a:ext cx="6984776" cy="4464496"/>
          </a:xfrm>
        </p:spPr>
        <p:txBody>
          <a:bodyPr>
            <a:normAutofit/>
          </a:bodyPr>
          <a:lstStyle/>
          <a:p>
            <a:pPr algn="just"/>
            <a:r>
              <a:rPr lang="pt-BR" sz="3200" dirty="0">
                <a:solidFill>
                  <a:srgbClr val="FF0000"/>
                </a:solidFill>
                <a:latin typeface="Times New Roman"/>
              </a:rPr>
              <a:t>f) A carta aos Hebreus refere-se a Cristo como Sumo Sacerdote que, ao fazer-se Homem, se tornou solidário com a humanidade, compadecendo-se das nossas fraquezas. </a:t>
            </a:r>
            <a:endParaRPr lang="pt-BR" sz="3200" dirty="0">
              <a:latin typeface="Times New Roman"/>
            </a:endParaRPr>
          </a:p>
          <a:p>
            <a:pPr algn="just"/>
            <a:r>
              <a:rPr lang="pt-BR" sz="3200" dirty="0">
                <a:latin typeface="Times New Roman"/>
              </a:rPr>
              <a:t>Podemos aproximar-nos d’Ele com confiança para alcançar a Sua misericórdia (cf. He 4, 16).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26471644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pt-BR" sz="2800" dirty="0">
                <a:solidFill>
                  <a:srgbClr val="FF0000"/>
                </a:solidFill>
                <a:latin typeface="Times New Roman"/>
              </a:rPr>
              <a:t>VÁRIOS CAMPOS DE SIGNIFICADOS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340768"/>
            <a:ext cx="6912768" cy="4680520"/>
          </a:xfrm>
        </p:spPr>
        <p:txBody>
          <a:bodyPr>
            <a:noAutofit/>
          </a:bodyPr>
          <a:lstStyle/>
          <a:p>
            <a:pPr algn="just"/>
            <a:r>
              <a:rPr lang="pt-BR" sz="2800" b="1" dirty="0">
                <a:solidFill>
                  <a:srgbClr val="FF0000"/>
                </a:solidFill>
                <a:latin typeface="Times New Roman"/>
              </a:rPr>
              <a:t>O conceito de misericórdia </a:t>
            </a:r>
            <a:r>
              <a:rPr lang="pt-BR" sz="2800" b="1" dirty="0">
                <a:latin typeface="Times New Roman"/>
              </a:rPr>
              <a:t>surge na esfera secular, mas a um dado momento transfere-se para a esfera religiosa e passa a ser entendido pelo povo de Israel desde a </a:t>
            </a:r>
            <a:r>
              <a:rPr lang="pt-BR" sz="2800" b="1" dirty="0" err="1">
                <a:latin typeface="Times New Roman"/>
              </a:rPr>
              <a:t>perspetiva</a:t>
            </a:r>
            <a:r>
              <a:rPr lang="pt-BR" sz="2800" b="1" dirty="0">
                <a:latin typeface="Times New Roman"/>
              </a:rPr>
              <a:t> da Aliança estabelecida com Deus, baseada no Seu amor e fidelidade. </a:t>
            </a:r>
            <a:r>
              <a:rPr lang="pt-BR" sz="2800" b="1" dirty="0">
                <a:solidFill>
                  <a:srgbClr val="00B050"/>
                </a:solidFill>
                <a:latin typeface="Times New Roman"/>
              </a:rPr>
              <a:t>Receber a misericórdia é uma experiência gratuita, não uma coisa que possa ser exigida pois Deus exerce-a quando e com quem Ele quer. A misericórdia não se opõe à justiça, mas leva-a à sua plenitude.</a:t>
            </a:r>
            <a:endParaRPr lang="pt-BR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501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95194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FF0000"/>
                </a:solidFill>
                <a:latin typeface="Times New Roman"/>
                <a:ea typeface="Calibri"/>
              </a:rPr>
              <a:t>Antigo Testamento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484784"/>
            <a:ext cx="6984776" cy="4238285"/>
          </a:xfrm>
        </p:spPr>
        <p:txBody>
          <a:bodyPr>
            <a:noAutofit/>
          </a:bodyPr>
          <a:lstStyle/>
          <a:p>
            <a:pPr algn="just"/>
            <a:r>
              <a:rPr lang="pt-BR" sz="3200" dirty="0">
                <a:latin typeface="Times New Roman"/>
                <a:ea typeface="Calibri"/>
              </a:rPr>
              <a:t>A motivação apresentada é a irritação de Caim. Por meio de um diálogo com Deus, o problema real de Caim não foi apenas o fato de sua oferta não ter sido aceita. </a:t>
            </a:r>
          </a:p>
          <a:p>
            <a:pPr algn="just"/>
            <a:r>
              <a:rPr lang="pt-BR" sz="3200" b="1" dirty="0">
                <a:solidFill>
                  <a:srgbClr val="FF0000"/>
                </a:solidFill>
                <a:latin typeface="Times New Roman"/>
                <a:ea typeface="Calibri"/>
              </a:rPr>
              <a:t>Ele desenvolveu um </a:t>
            </a:r>
            <a:r>
              <a:rPr lang="pt-BR" sz="3200" b="1" u="sng" dirty="0">
                <a:solidFill>
                  <a:srgbClr val="FF0000"/>
                </a:solidFill>
                <a:latin typeface="Times New Roman"/>
                <a:ea typeface="Calibri"/>
              </a:rPr>
              <a:t>sentimento de revolta</a:t>
            </a:r>
            <a:r>
              <a:rPr lang="pt-BR" sz="3200" b="1" dirty="0">
                <a:solidFill>
                  <a:srgbClr val="FF0000"/>
                </a:solidFill>
                <a:latin typeface="Times New Roman"/>
                <a:ea typeface="Calibri"/>
              </a:rPr>
              <a:t> que o conduziu a ver seu irmão como um inimigo a ser eliminado. </a:t>
            </a:r>
            <a:endParaRPr lang="pt-B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70724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908720"/>
            <a:ext cx="6912768" cy="5112568"/>
          </a:xfrm>
        </p:spPr>
        <p:txBody>
          <a:bodyPr>
            <a:noAutofit/>
          </a:bodyPr>
          <a:lstStyle/>
          <a:p>
            <a:pPr algn="just"/>
            <a:r>
              <a:rPr lang="pt-BR" sz="3200" b="1" dirty="0">
                <a:solidFill>
                  <a:srgbClr val="00B050"/>
                </a:solidFill>
                <a:latin typeface="Times New Roman"/>
              </a:rPr>
              <a:t>A misericórdia de Deus </a:t>
            </a:r>
            <a:r>
              <a:rPr lang="pt-BR" sz="3200" dirty="0">
                <a:latin typeface="Times New Roman"/>
              </a:rPr>
              <a:t>atinge o seu auge em </a:t>
            </a:r>
            <a:r>
              <a:rPr lang="pt-BR" sz="3200" b="1" dirty="0">
                <a:solidFill>
                  <a:srgbClr val="FF0000"/>
                </a:solidFill>
                <a:latin typeface="Times New Roman"/>
              </a:rPr>
              <a:t>Jesus Cristo </a:t>
            </a:r>
            <a:r>
              <a:rPr lang="pt-BR" sz="3200" dirty="0">
                <a:latin typeface="Times New Roman"/>
              </a:rPr>
              <a:t>que a manifesta na relação com todos os homens e mulheres e em especial com os mais desfavorecidos. </a:t>
            </a:r>
          </a:p>
          <a:p>
            <a:pPr algn="just"/>
            <a:r>
              <a:rPr lang="pt-BR" sz="3200" dirty="0">
                <a:latin typeface="Times New Roman"/>
              </a:rPr>
              <a:t>Todas as pessoas são convidadas a amar assim os seus irmãos, que em Cristo, não são apenas os do mesmo povo, raça ou religião, mas todo e qualquer ser humano.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60548604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379170"/>
          </a:xfrm>
        </p:spPr>
        <p:txBody>
          <a:bodyPr>
            <a:normAutofit fontScale="90000"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pt-BR" sz="3600" dirty="0">
                <a:solidFill>
                  <a:srgbClr val="FF0000"/>
                </a:solidFill>
                <a:latin typeface="Franklin Gothic Book"/>
                <a:ea typeface="+mn-ea"/>
                <a:cs typeface="+mn-cs"/>
              </a:rPr>
              <a:t>CONCLUSÃO – </a:t>
            </a:r>
            <a:r>
              <a:rPr lang="pt-BR" sz="3600" dirty="0">
                <a:solidFill>
                  <a:prstClr val="black"/>
                </a:solidFill>
                <a:latin typeface="Franklin Gothic Book"/>
                <a:ea typeface="+mn-ea"/>
                <a:cs typeface="+mn-cs"/>
              </a:rPr>
              <a:t>palavra da Igreja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340768"/>
            <a:ext cx="6984776" cy="4680520"/>
          </a:xfrm>
        </p:spPr>
        <p:txBody>
          <a:bodyPr>
            <a:normAutofit fontScale="85000" lnSpcReduction="10000"/>
          </a:bodyPr>
          <a:lstStyle/>
          <a:p>
            <a:pPr indent="450215" algn="just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</a:pPr>
            <a:r>
              <a:rPr lang="pt-PT" b="1" dirty="0">
                <a:solidFill>
                  <a:srgbClr val="FF0000"/>
                </a:solidFill>
                <a:latin typeface="Times New Roman"/>
                <a:ea typeface="Calibri"/>
              </a:rPr>
              <a:t>S. João XXIII </a:t>
            </a:r>
            <a:r>
              <a:rPr lang="pt-PT" dirty="0">
                <a:solidFill>
                  <a:srgbClr val="000000"/>
                </a:solidFill>
                <a:latin typeface="Times New Roman"/>
                <a:ea typeface="Calibri"/>
              </a:rPr>
              <a:t>publicou uma encíclica sobre a paz: </a:t>
            </a:r>
            <a:r>
              <a:rPr lang="pt-PT" i="1" dirty="0">
                <a:solidFill>
                  <a:srgbClr val="000000"/>
                </a:solidFill>
                <a:latin typeface="Times New Roman"/>
                <a:ea typeface="Calibri"/>
              </a:rPr>
              <a:t>Pacem in Terris</a:t>
            </a:r>
            <a:r>
              <a:rPr lang="pt-PT" dirty="0">
                <a:solidFill>
                  <a:srgbClr val="000000"/>
                </a:solidFill>
                <a:latin typeface="Times New Roman"/>
                <a:ea typeface="Calibri"/>
              </a:rPr>
              <a:t> (11 de abril de 1963). Nela, denuncia: </a:t>
            </a:r>
          </a:p>
          <a:p>
            <a:pPr indent="450215" algn="just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</a:pPr>
            <a:r>
              <a:rPr lang="pt-PT" b="1" dirty="0">
                <a:solidFill>
                  <a:srgbClr val="00B050"/>
                </a:solidFill>
                <a:latin typeface="Times New Roman"/>
                <a:ea typeface="Calibri"/>
              </a:rPr>
              <a:t>“</a:t>
            </a:r>
            <a:r>
              <a:rPr lang="pt-PT" b="1" dirty="0">
                <a:solidFill>
                  <a:srgbClr val="00B050"/>
                </a:solidFill>
                <a:latin typeface="Times New Roman"/>
                <a:ea typeface="Times New Roman"/>
              </a:rPr>
              <a:t>A violência só e sempre destrói, nada constrói; só excita paixões, nunca as aplaca; só acumula ódio e ruínas e não a fraternidade e a reconciliação” (n. 161). E ensina: “A todos os homens de boa vontade incumbe a imensa tarefa de restaurar as relações de convivência humana na base da verdade, justiça, amor e liberdade: as relações das pessoas entre si, as relações das pessoas com as suas respectivas comunidades políticas, e as dessas comunidades entre si, bem como o relacionamento de pessoas, famílias, organismos intermédios e comunidades políticas com a comunidade mundial” </a:t>
            </a:r>
            <a:r>
              <a:rPr lang="pt-PT" dirty="0">
                <a:solidFill>
                  <a:srgbClr val="000000"/>
                </a:solidFill>
                <a:latin typeface="Times New Roman"/>
                <a:ea typeface="Times New Roman"/>
              </a:rPr>
              <a:t>(n. 162).</a:t>
            </a:r>
            <a:endParaRPr lang="pt-BR" dirty="0">
              <a:solidFill>
                <a:srgbClr val="000000"/>
              </a:solidFill>
              <a:latin typeface="TimesNewRomanPSMT"/>
              <a:ea typeface="Times New Roman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97198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95194"/>
          </a:xfrm>
        </p:spPr>
        <p:txBody>
          <a:bodyPr>
            <a:normAutofit fontScale="90000"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pt-BR" sz="3600" dirty="0">
                <a:solidFill>
                  <a:srgbClr val="FF0000"/>
                </a:solidFill>
                <a:latin typeface="Franklin Gothic Book"/>
                <a:ea typeface="+mn-ea"/>
                <a:cs typeface="+mn-cs"/>
              </a:rPr>
              <a:t>CONCLUSÃO – </a:t>
            </a:r>
            <a:r>
              <a:rPr lang="pt-BR" sz="3600" dirty="0">
                <a:solidFill>
                  <a:prstClr val="black"/>
                </a:solidFill>
                <a:latin typeface="Franklin Gothic Book"/>
                <a:ea typeface="+mn-ea"/>
                <a:cs typeface="+mn-cs"/>
              </a:rPr>
              <a:t>palavra da Igreja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1340768"/>
            <a:ext cx="7272808" cy="4680520"/>
          </a:xfrm>
        </p:spPr>
        <p:txBody>
          <a:bodyPr>
            <a:normAutofit fontScale="92500" lnSpcReduction="20000"/>
          </a:bodyPr>
          <a:lstStyle/>
          <a:p>
            <a:pPr indent="450215" algn="just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</a:pPr>
            <a:r>
              <a:rPr lang="pt-PT" b="1" dirty="0">
                <a:solidFill>
                  <a:srgbClr val="000000"/>
                </a:solidFill>
                <a:latin typeface="Times New Roman"/>
                <a:ea typeface="Times New Roman"/>
              </a:rPr>
              <a:t>O Concílio Vaticano II constata: </a:t>
            </a:r>
            <a:r>
              <a:rPr lang="pt-PT" b="1" dirty="0">
                <a:solidFill>
                  <a:srgbClr val="00B050"/>
                </a:solidFill>
                <a:latin typeface="Times New Roman"/>
                <a:ea typeface="Times New Roman"/>
              </a:rPr>
              <a:t>“Para edificar a paz, é preciso, antes de mais, eliminar as causas das discórdias entre os homens, que são as que alimentam as guerras, sobretudo as injustiças. Muitas delas provêm das excessivas desigualdades econômicas e do atraso em lhes dar remédios necessários. Outras, porém, nascem do espírito de dominação e do desprezo das pessoas; e, se buscamos causas mais profundas, nascem da inveja, da desconfiança e da soberba humanas, bem como de outras paixões egoístas. Como o homem não pode suportar tantas desordens, delas provém que, mesmo sem haver guerra, o mundo está continuamente envenenado com as contendas e violências entre os homens” (GS 83).</a:t>
            </a:r>
            <a:endParaRPr lang="pt-BR" b="1" dirty="0">
              <a:solidFill>
                <a:srgbClr val="00B050"/>
              </a:solidFill>
              <a:latin typeface="TimesNewRomanPSMT"/>
              <a:ea typeface="Times New Roman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110458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95194"/>
          </a:xfrm>
        </p:spPr>
        <p:txBody>
          <a:bodyPr>
            <a:normAutofit fontScale="90000"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pt-BR" sz="3600" dirty="0">
                <a:solidFill>
                  <a:srgbClr val="FF0000"/>
                </a:solidFill>
                <a:latin typeface="Franklin Gothic Book"/>
                <a:ea typeface="+mn-ea"/>
                <a:cs typeface="+mn-cs"/>
              </a:rPr>
              <a:t>CONCLUSÃO – </a:t>
            </a:r>
            <a:r>
              <a:rPr lang="pt-BR" sz="3600" dirty="0">
                <a:solidFill>
                  <a:prstClr val="black"/>
                </a:solidFill>
                <a:latin typeface="Franklin Gothic Book"/>
                <a:ea typeface="+mn-ea"/>
                <a:cs typeface="+mn-cs"/>
              </a:rPr>
              <a:t>palavra da Igreja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484784"/>
            <a:ext cx="6984776" cy="4608512"/>
          </a:xfrm>
        </p:spPr>
        <p:txBody>
          <a:bodyPr>
            <a:normAutofit fontScale="92500" lnSpcReduction="10000"/>
          </a:bodyPr>
          <a:lstStyle/>
          <a:p>
            <a:pPr indent="450215" algn="just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</a:pPr>
            <a:r>
              <a:rPr lang="pt-PT" b="1" dirty="0">
                <a:solidFill>
                  <a:srgbClr val="000000"/>
                </a:solidFill>
                <a:latin typeface="Times New Roman"/>
                <a:ea typeface="Calibri"/>
              </a:rPr>
              <a:t>Paulo VI, </a:t>
            </a:r>
            <a:r>
              <a:rPr lang="pt-PT" dirty="0">
                <a:solidFill>
                  <a:srgbClr val="00B050"/>
                </a:solidFill>
                <a:latin typeface="Times New Roman"/>
                <a:ea typeface="Calibri"/>
              </a:rPr>
              <a:t>têm retomado e aprofundado diversos aspectos que fazem parte da promoção da paz e, portanto, também do caminho de superação da violência. Nessas mensagens, se indicam diversos âmbitos de atuação: as opções e condutas pessoais, a família, as relações interpessoal, a convivência social e as relações internacional. São também propostos e analisados, perpassando esses âmbitos, os mais diversos valores que tecem o caminho para a vitória sobre a violência: os direitos humanos, o respeito pela dignidade de cada pessoa, a justiça, a verdade, a comunicação autêntica, a educação, o perdão, a reconciliação, a fraternidade, a fé.</a:t>
            </a:r>
            <a:endParaRPr lang="pt-BR" dirty="0">
              <a:solidFill>
                <a:srgbClr val="00B050"/>
              </a:solidFill>
              <a:latin typeface="TimesNewRomanPSMT"/>
              <a:ea typeface="Times New Roman"/>
            </a:endParaRPr>
          </a:p>
          <a:p>
            <a:endParaRPr lang="pt-B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3143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23186"/>
          </a:xfrm>
        </p:spPr>
        <p:txBody>
          <a:bodyPr>
            <a:normAutofit fontScale="90000"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pt-BR" sz="3600" dirty="0">
                <a:solidFill>
                  <a:srgbClr val="FF0000"/>
                </a:solidFill>
                <a:latin typeface="Franklin Gothic Book"/>
                <a:ea typeface="+mn-ea"/>
                <a:cs typeface="+mn-cs"/>
              </a:rPr>
              <a:t>CONCLUSÃO – </a:t>
            </a:r>
            <a:r>
              <a:rPr lang="pt-BR" sz="3600" dirty="0">
                <a:solidFill>
                  <a:prstClr val="black"/>
                </a:solidFill>
                <a:latin typeface="Franklin Gothic Book"/>
                <a:ea typeface="+mn-ea"/>
                <a:cs typeface="+mn-cs"/>
              </a:rPr>
              <a:t>palavra da Igreja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340768"/>
            <a:ext cx="6912768" cy="4680520"/>
          </a:xfrm>
        </p:spPr>
        <p:txBody>
          <a:bodyPr>
            <a:normAutofit fontScale="85000" lnSpcReduction="20000"/>
          </a:bodyPr>
          <a:lstStyle/>
          <a:p>
            <a:pPr indent="450215" algn="just"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</a:pPr>
            <a:r>
              <a:rPr lang="pt-PT" b="1" dirty="0">
                <a:solidFill>
                  <a:srgbClr val="00B050"/>
                </a:solidFill>
                <a:latin typeface="Times New Roman"/>
                <a:ea typeface="Calibri"/>
                <a:cs typeface="Times-Roman"/>
              </a:rPr>
              <a:t>A construção da paz e a superação da violência necessitam de específica educação. Como “a paz deve estar primeiro nos espíritos, para poder verificar-se depois nos acontecimentos” (p. 23), a educação adquire um papel de primeira relevância. A interiorização da paz é verdadeiro humanismo (p. 72). Sua importância é destacada pela citação de santo Agostinho: “Para associar os homens entre si, não basta a identidade da sua natureza; é necessário ensinar-lhes a falar uma mesma linguagem, isto é, a da compreensão; a usufruir uma cultura comum; e a compartilhar os mesmos sentimentos. De outro modo, o homem preferirá encontrar-se com o seu cão, a encontrar-se com um homem estranho”</a:t>
            </a:r>
            <a:r>
              <a:rPr lang="pt-PT" dirty="0">
                <a:solidFill>
                  <a:srgbClr val="000000"/>
                </a:solidFill>
                <a:latin typeface="Times New Roman"/>
                <a:ea typeface="Calibri"/>
                <a:cs typeface="Times-Roman"/>
              </a:rPr>
              <a:t> (A Cidade de Deus, XIX, VII: PL 41, p. 634, apud Mensagens dos Papas sobre o Dia Mundial da Paz 1968 – 2015, p. 72).</a:t>
            </a:r>
            <a:endParaRPr lang="pt-BR" sz="1600" dirty="0">
              <a:solidFill>
                <a:srgbClr val="000000"/>
              </a:solidFill>
              <a:latin typeface="Times-Roman"/>
              <a:ea typeface="Times New Roman"/>
              <a:cs typeface="Times-Roman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456752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23186"/>
          </a:xfrm>
        </p:spPr>
        <p:txBody>
          <a:bodyPr>
            <a:normAutofit fontScale="90000"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pt-BR" sz="3600" dirty="0">
                <a:solidFill>
                  <a:srgbClr val="FF0000"/>
                </a:solidFill>
                <a:latin typeface="Franklin Gothic Book"/>
                <a:ea typeface="+mn-ea"/>
                <a:cs typeface="+mn-cs"/>
              </a:rPr>
              <a:t>CONCLUSÃO – </a:t>
            </a:r>
            <a:r>
              <a:rPr lang="pt-BR" sz="3600" dirty="0">
                <a:solidFill>
                  <a:prstClr val="black"/>
                </a:solidFill>
                <a:latin typeface="Franklin Gothic Book"/>
                <a:ea typeface="+mn-ea"/>
                <a:cs typeface="+mn-cs"/>
              </a:rPr>
              <a:t>palavra da Igreja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340768"/>
            <a:ext cx="7128792" cy="4464496"/>
          </a:xfrm>
        </p:spPr>
        <p:txBody>
          <a:bodyPr>
            <a:normAutofit fontScale="85000" lnSpcReduction="10000"/>
          </a:bodyPr>
          <a:lstStyle/>
          <a:p>
            <a:pPr indent="450215" algn="just"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</a:pPr>
            <a:r>
              <a:rPr lang="pt-PT" b="1" dirty="0">
                <a:solidFill>
                  <a:srgbClr val="00B050"/>
                </a:solidFill>
                <a:latin typeface="Times New Roman"/>
                <a:ea typeface="Calibri"/>
                <a:cs typeface="Times-Roman"/>
              </a:rPr>
              <a:t>Na resistência à violência e na edificação da paz é fundamental a colaboração com crentes de outras religiões: “</a:t>
            </a:r>
            <a:r>
              <a:rPr lang="pt-PT" b="1" dirty="0">
                <a:solidFill>
                  <a:srgbClr val="00B050"/>
                </a:solidFill>
                <a:latin typeface="Times New Roman"/>
                <a:ea typeface="Times New Roman"/>
                <a:cs typeface="Times-Roman"/>
              </a:rPr>
              <a:t>Os cristãos, pela fidelidade a Cristo, que pregou o ‘Evangelho da paz’ e que estabeleceu a paz nos corações, reconciliando-os com Deus, têm razões ainda mais ponderosas para considerar a paz como um dom de Deus e para contribuir corajosamente para a instauração da mesma paz neste mundo; e isso até, na medida da própria aspiração à sua realização plena no Reino de Deus. E eles sabem ser chamados a conjugar os seus esforços com os dos crentes de outras religiões</a:t>
            </a:r>
            <a:r>
              <a:rPr lang="ar-YE" b="1" dirty="0">
                <a:solidFill>
                  <a:srgbClr val="00B050"/>
                </a:solidFill>
                <a:latin typeface="Times-Roman"/>
                <a:ea typeface="Times New Roman"/>
                <a:cs typeface="Times New Roman"/>
              </a:rPr>
              <a:t> </a:t>
            </a:r>
            <a:r>
              <a:rPr lang="pt-PT" b="1" dirty="0">
                <a:solidFill>
                  <a:srgbClr val="00B050"/>
                </a:solidFill>
                <a:latin typeface="Times New Roman"/>
                <a:ea typeface="Times New Roman"/>
                <a:cs typeface="Times-Roman"/>
              </a:rPr>
              <a:t>que incansavelmente denunciam o ódio e a guerra e que </a:t>
            </a:r>
            <a:r>
              <a:rPr lang="ar-YE" b="1" dirty="0">
                <a:solidFill>
                  <a:srgbClr val="00B050"/>
                </a:solidFill>
                <a:latin typeface="Times-Roman"/>
                <a:ea typeface="Times New Roman"/>
                <a:cs typeface="Times New Roman"/>
              </a:rPr>
              <a:t>– </a:t>
            </a:r>
            <a:r>
              <a:rPr lang="pt-PT" b="1" dirty="0">
                <a:solidFill>
                  <a:srgbClr val="00B050"/>
                </a:solidFill>
                <a:latin typeface="Times New Roman"/>
                <a:ea typeface="Times New Roman"/>
                <a:cs typeface="Times-Roman"/>
              </a:rPr>
              <a:t>por caminhos diferentes </a:t>
            </a:r>
            <a:r>
              <a:rPr lang="ar-YE" b="1" dirty="0">
                <a:solidFill>
                  <a:srgbClr val="00B050"/>
                </a:solidFill>
                <a:latin typeface="Times-Roman"/>
                <a:ea typeface="Times New Roman"/>
                <a:cs typeface="Times New Roman"/>
              </a:rPr>
              <a:t>– </a:t>
            </a:r>
            <a:r>
              <a:rPr lang="pt-PT" b="1" dirty="0">
                <a:solidFill>
                  <a:srgbClr val="00B050"/>
                </a:solidFill>
                <a:latin typeface="Times New Roman"/>
                <a:ea typeface="Times New Roman"/>
                <a:cs typeface="Times-Roman"/>
              </a:rPr>
              <a:t>se aplicam em promover a justiça e a paz</a:t>
            </a:r>
            <a:r>
              <a:rPr lang="ar-YE" b="1" dirty="0">
                <a:solidFill>
                  <a:srgbClr val="00B050"/>
                </a:solidFill>
                <a:latin typeface="Times-Roman"/>
                <a:ea typeface="Times New Roman"/>
                <a:cs typeface="Times New Roman"/>
              </a:rPr>
              <a:t>” </a:t>
            </a:r>
            <a:r>
              <a:rPr lang="ar-YE" dirty="0">
                <a:solidFill>
                  <a:srgbClr val="000000"/>
                </a:solidFill>
                <a:latin typeface="Times-Roman"/>
                <a:ea typeface="Times New Roman"/>
                <a:cs typeface="Times New Roman"/>
              </a:rPr>
              <a:t>(</a:t>
            </a:r>
            <a:r>
              <a:rPr lang="pt-PT" dirty="0">
                <a:solidFill>
                  <a:srgbClr val="000000"/>
                </a:solidFill>
                <a:latin typeface="Times New Roman"/>
                <a:ea typeface="Times New Roman"/>
                <a:cs typeface="Times-Roman"/>
              </a:rPr>
              <a:t>Mensagem de 1982).</a:t>
            </a:r>
            <a:endParaRPr lang="pt-BR" sz="1600" dirty="0">
              <a:solidFill>
                <a:srgbClr val="000000"/>
              </a:solidFill>
              <a:latin typeface="Times-Roman"/>
              <a:ea typeface="Times New Roman"/>
              <a:cs typeface="Times-Roman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800768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95194"/>
          </a:xfrm>
        </p:spPr>
        <p:txBody>
          <a:bodyPr>
            <a:normAutofit fontScale="90000"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pt-BR" sz="3600" dirty="0">
                <a:solidFill>
                  <a:srgbClr val="FF0000"/>
                </a:solidFill>
                <a:latin typeface="Franklin Gothic Book"/>
                <a:ea typeface="+mn-ea"/>
                <a:cs typeface="+mn-cs"/>
              </a:rPr>
              <a:t>CONCLUSÃO – </a:t>
            </a:r>
            <a:r>
              <a:rPr lang="pt-BR" sz="3600" dirty="0">
                <a:solidFill>
                  <a:prstClr val="black"/>
                </a:solidFill>
                <a:latin typeface="Franklin Gothic Book"/>
                <a:ea typeface="+mn-ea"/>
                <a:cs typeface="+mn-cs"/>
              </a:rPr>
              <a:t>palavra da Igreja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12776"/>
            <a:ext cx="7056784" cy="4392488"/>
          </a:xfrm>
        </p:spPr>
        <p:txBody>
          <a:bodyPr>
            <a:normAutofit fontScale="85000" lnSpcReduction="10000"/>
          </a:bodyPr>
          <a:lstStyle/>
          <a:p>
            <a:pPr indent="450215" algn="just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</a:pPr>
            <a:r>
              <a:rPr lang="pt-PT" sz="3200" u="sng" dirty="0">
                <a:solidFill>
                  <a:srgbClr val="00B050"/>
                </a:solidFill>
                <a:latin typeface="Times New Roman"/>
                <a:ea typeface="Calibri"/>
              </a:rPr>
              <a:t>Um “espírito novo”, um “novo modo de pensar o homem e seus deveres e o seu destino” são fundamentais para a superação da violência, pois remetem para a necessidade de construir laços de fraternidade. </a:t>
            </a:r>
          </a:p>
          <a:p>
            <a:pPr indent="450215" algn="just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</a:pPr>
            <a:r>
              <a:rPr lang="pt-PT" sz="3200" u="sng" dirty="0">
                <a:solidFill>
                  <a:srgbClr val="00B050"/>
                </a:solidFill>
                <a:latin typeface="TimesNewRomanPSMT"/>
                <a:ea typeface="Times New Roman"/>
              </a:rPr>
              <a:t>A violência será superada mediante ações que construam novas relações: </a:t>
            </a:r>
            <a:r>
              <a:rPr lang="pt-PT" sz="3200" u="sng" dirty="0">
                <a:solidFill>
                  <a:srgbClr val="FF0000"/>
                </a:solidFill>
                <a:latin typeface="TimesNewRomanPSMT"/>
                <a:ea typeface="Times New Roman"/>
              </a:rPr>
              <a:t>Somos todos irmãos, irmãs.</a:t>
            </a:r>
            <a:endParaRPr lang="pt-BR" sz="3200" dirty="0">
              <a:solidFill>
                <a:srgbClr val="FF0000"/>
              </a:solidFill>
              <a:latin typeface="TimesNewRomanPSMT"/>
              <a:ea typeface="Times New Roman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80908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t-BR" sz="6600" dirty="0">
              <a:solidFill>
                <a:srgbClr val="FF0000"/>
              </a:solidFill>
            </a:endParaRPr>
          </a:p>
          <a:p>
            <a:pPr algn="ctr"/>
            <a:r>
              <a:rPr lang="pt-BR" sz="6600" dirty="0">
                <a:solidFill>
                  <a:srgbClr val="FF0000"/>
                </a:solidFill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1532707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FF0000"/>
                </a:solidFill>
                <a:latin typeface="Times New Roman"/>
                <a:ea typeface="Calibri"/>
              </a:rPr>
              <a:t>Antigo Testamento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484784"/>
            <a:ext cx="6912768" cy="4238285"/>
          </a:xfrm>
        </p:spPr>
        <p:txBody>
          <a:bodyPr>
            <a:noAutofit/>
          </a:bodyPr>
          <a:lstStyle/>
          <a:p>
            <a:pPr algn="just"/>
            <a:r>
              <a:rPr lang="pt-BR" sz="3200" b="1" dirty="0">
                <a:latin typeface="Times New Roman"/>
                <a:ea typeface="Calibri"/>
              </a:rPr>
              <a:t>A Sagrada Escritura </a:t>
            </a:r>
            <a:r>
              <a:rPr lang="pt-BR" sz="3200" dirty="0">
                <a:latin typeface="Times New Roman"/>
                <a:ea typeface="Calibri"/>
              </a:rPr>
              <a:t>não afirma, mas indica o </a:t>
            </a:r>
            <a:r>
              <a:rPr lang="pt-BR" sz="3200" dirty="0">
                <a:solidFill>
                  <a:srgbClr val="FF0000"/>
                </a:solidFill>
                <a:latin typeface="Times New Roman"/>
                <a:ea typeface="Calibri"/>
              </a:rPr>
              <a:t>pecado como o elemento que leva a maquinação do ato violento de Caim</a:t>
            </a:r>
            <a:r>
              <a:rPr lang="pt-BR" sz="3200" dirty="0">
                <a:latin typeface="Times New Roman"/>
                <a:ea typeface="Calibri"/>
              </a:rPr>
              <a:t>. </a:t>
            </a:r>
          </a:p>
          <a:p>
            <a:pPr algn="just"/>
            <a:r>
              <a:rPr lang="pt-BR" sz="3200" dirty="0">
                <a:latin typeface="Times New Roman"/>
                <a:ea typeface="Calibri"/>
              </a:rPr>
              <a:t>A comunhão rompida com o pecado das origens mostra-se agora como hostilidade e violência podendo, até mesmo, retirar do homem o principal dom recebido que é a sua vida.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601412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23186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FF0000"/>
                </a:solidFill>
                <a:latin typeface="Times New Roman"/>
                <a:ea typeface="Calibri"/>
              </a:rPr>
              <a:t>Antigo Testamento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12776"/>
            <a:ext cx="7128792" cy="4680520"/>
          </a:xfrm>
        </p:spPr>
        <p:txBody>
          <a:bodyPr>
            <a:normAutofit lnSpcReduction="10000"/>
          </a:bodyPr>
          <a:lstStyle/>
          <a:p>
            <a:pPr indent="450215" algn="just">
              <a:lnSpc>
                <a:spcPct val="115000"/>
              </a:lnSpc>
              <a:spcAft>
                <a:spcPts val="600"/>
              </a:spcAft>
            </a:pPr>
            <a:r>
              <a:rPr lang="pt-BR" sz="2800" dirty="0">
                <a:latin typeface="Times New Roman"/>
                <a:ea typeface="Calibri"/>
                <a:cs typeface="Times New Roman"/>
              </a:rPr>
              <a:t>A resposta interrogativa de Caim demonstra sua indiferença: </a:t>
            </a:r>
            <a:r>
              <a:rPr lang="pt-BR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“Acaso sou o guarda do meu irmão” (</a:t>
            </a:r>
            <a:r>
              <a:rPr lang="pt-BR" sz="2800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Gn</a:t>
            </a:r>
            <a:r>
              <a:rPr lang="pt-BR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4,9). </a:t>
            </a:r>
            <a:r>
              <a:rPr lang="pt-BR" sz="2800" u="sng" dirty="0">
                <a:latin typeface="Times New Roman"/>
                <a:ea typeface="Calibri"/>
                <a:cs typeface="Times New Roman"/>
              </a:rPr>
              <a:t>Rompeu-se a relação fraterna.</a:t>
            </a:r>
          </a:p>
          <a:p>
            <a:pPr indent="450215" algn="just">
              <a:lnSpc>
                <a:spcPct val="115000"/>
              </a:lnSpc>
              <a:spcAft>
                <a:spcPts val="600"/>
              </a:spcAft>
            </a:pPr>
            <a:r>
              <a:rPr lang="pt-BR" sz="2800" u="sng" dirty="0">
                <a:latin typeface="Times New Roman"/>
                <a:ea typeface="Calibri"/>
                <a:cs typeface="Times New Roman"/>
              </a:rPr>
              <a:t> </a:t>
            </a:r>
            <a:r>
              <a:rPr lang="pt-BR" sz="2800" dirty="0">
                <a:latin typeface="Times New Roman"/>
                <a:ea typeface="Calibri"/>
                <a:cs typeface="Times New Roman"/>
              </a:rPr>
              <a:t>Caim foi punido, mas o mal realizado por ele se enraizou em sua descendência que também inclinou-se a práticas violentas e à injustiça devido </a:t>
            </a:r>
            <a:r>
              <a:rPr lang="pt-BR" sz="2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a indiferença com a vida e o sofrimento do outro </a:t>
            </a:r>
            <a:r>
              <a:rPr lang="pt-BR" sz="2800" dirty="0">
                <a:latin typeface="Times New Roman"/>
                <a:ea typeface="Calibri"/>
                <a:cs typeface="Times New Roman"/>
              </a:rPr>
              <a:t>(</a:t>
            </a:r>
            <a:r>
              <a:rPr lang="pt-BR" sz="2800" dirty="0" err="1">
                <a:latin typeface="Times New Roman"/>
                <a:ea typeface="Calibri"/>
                <a:cs typeface="Times New Roman"/>
              </a:rPr>
              <a:t>Gn</a:t>
            </a:r>
            <a:r>
              <a:rPr lang="pt-BR" sz="2800" dirty="0">
                <a:latin typeface="Times New Roman"/>
                <a:ea typeface="Calibri"/>
                <a:cs typeface="Times New Roman"/>
              </a:rPr>
              <a:t> 4,19-24). </a:t>
            </a:r>
            <a:endParaRPr lang="pt-BR" sz="2800" dirty="0">
              <a:latin typeface="Calibri"/>
              <a:ea typeface="Calibri"/>
              <a:cs typeface="Times New Roman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72118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no">
  <a:themeElements>
    <a:clrScheme name="Pino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o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585</TotalTime>
  <Words>6162</Words>
  <Application>Microsoft Office PowerPoint</Application>
  <PresentationFormat>Apresentação na tela (4:3)</PresentationFormat>
  <Paragraphs>214</Paragraphs>
  <Slides>77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77</vt:i4>
      </vt:variant>
    </vt:vector>
  </HeadingPairs>
  <TitlesOfParts>
    <vt:vector size="88" baseType="lpstr">
      <vt:lpstr>Brush Script MT</vt:lpstr>
      <vt:lpstr>Bwgrkl</vt:lpstr>
      <vt:lpstr>Calibri</vt:lpstr>
      <vt:lpstr>Constantia</vt:lpstr>
      <vt:lpstr>Franklin Gothic Book</vt:lpstr>
      <vt:lpstr>Open Sans</vt:lpstr>
      <vt:lpstr>Rage Italic</vt:lpstr>
      <vt:lpstr>Times New Roman</vt:lpstr>
      <vt:lpstr>TimesNewRomanPSMT</vt:lpstr>
      <vt:lpstr>Times-Roman</vt:lpstr>
      <vt:lpstr>Pino</vt:lpstr>
      <vt:lpstr>CAMPANHA DA FRATERNIDADE 2018 </vt:lpstr>
      <vt:lpstr>CAMPANHA DA FRATERNIDADE 2018</vt:lpstr>
      <vt:lpstr>INTRODUÇÃO </vt:lpstr>
      <vt:lpstr>INTRODUÇÃO </vt:lpstr>
      <vt:lpstr>Antigo Testamento </vt:lpstr>
      <vt:lpstr>Antigo Testamento </vt:lpstr>
      <vt:lpstr>Antigo Testamento </vt:lpstr>
      <vt:lpstr>Antigo Testamento </vt:lpstr>
      <vt:lpstr>Antigo Testamento </vt:lpstr>
      <vt:lpstr>Antigo Testamento </vt:lpstr>
      <vt:lpstr>Antigo Testamento </vt:lpstr>
      <vt:lpstr>Antigo Testamento </vt:lpstr>
      <vt:lpstr>A lei de talião e o decálogo</vt:lpstr>
      <vt:lpstr>A lei de talião e o decálogo</vt:lpstr>
      <vt:lpstr>PARA EVITAR OU CONTER A VIOLÊNCIA</vt:lpstr>
      <vt:lpstr>O DISCURSO DOS PROFETAS SOBRE A VIOLÊNCIA</vt:lpstr>
      <vt:lpstr>O DISCURSO DOS PROFETAS SOBRE A VIOLÊNCIA</vt:lpstr>
      <vt:lpstr>OS LIVROS SAPIENCIAIS </vt:lpstr>
      <vt:lpstr>OS LIVROS SAPIENCIAIS </vt:lpstr>
      <vt:lpstr>NOVO TESTAMENTO</vt:lpstr>
      <vt:lpstr>NOVO TESTAMENTO</vt:lpstr>
      <vt:lpstr>NOVO TESTAMENTO</vt:lpstr>
      <vt:lpstr>NOVO TESTAMENTO</vt:lpstr>
      <vt:lpstr>NOVO TESTAMENTO</vt:lpstr>
      <vt:lpstr>NOVO TESTAMENTO</vt:lpstr>
      <vt:lpstr>NOVO TESTAMENTO</vt:lpstr>
      <vt:lpstr>NOVO TESTAMENTO</vt:lpstr>
      <vt:lpstr>VIOLÊNCIA </vt:lpstr>
      <vt:lpstr>VIOLÊNCIA </vt:lpstr>
      <vt:lpstr>VIOLÊNCIA </vt:lpstr>
      <vt:lpstr>VIOLÊNCIA</vt:lpstr>
      <vt:lpstr>VIOLÊNCIA </vt:lpstr>
      <vt:lpstr>JESUS VENCE A VIOLÊNCIA </vt:lpstr>
      <vt:lpstr>JESUS VENCE A VIOLÊNCIA PELO DOM DE SI</vt:lpstr>
      <vt:lpstr>JESUS VENCE A VIOLÊNCIA PELO DOM DE SI</vt:lpstr>
      <vt:lpstr>JESUS VENCE A VIOLÊNCIA PELO DOM DE SI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JUSTIÇA </vt:lpstr>
      <vt:lpstr>JUSTIÇA </vt:lpstr>
      <vt:lpstr>JUSTIÇA </vt:lpstr>
      <vt:lpstr>JUSTIÇA </vt:lpstr>
      <vt:lpstr>JUSTIÇA </vt:lpstr>
      <vt:lpstr>JUSTIÇA </vt:lpstr>
      <vt:lpstr>JUSTIÇA </vt:lpstr>
      <vt:lpstr>JUSTIÇA </vt:lpstr>
      <vt:lpstr>JUSTIÇA </vt:lpstr>
      <vt:lpstr>Apresentação do PowerPoint</vt:lpstr>
      <vt:lpstr>JUSTIÇA </vt:lpstr>
      <vt:lpstr>MISERICÓRDIA </vt:lpstr>
      <vt:lpstr>MISERICÓRDIA </vt:lpstr>
      <vt:lpstr>MISERICÓRDIA </vt:lpstr>
      <vt:lpstr>Apresentação do PowerPoint</vt:lpstr>
      <vt:lpstr>Apresentação do PowerPoint</vt:lpstr>
      <vt:lpstr>MISERICÓRDIA </vt:lpstr>
      <vt:lpstr>Apresentação do PowerPoint</vt:lpstr>
      <vt:lpstr>Apresentação do PowerPoint</vt:lpstr>
      <vt:lpstr>Apresentação do PowerPoint</vt:lpstr>
      <vt:lpstr>VÁRIOS CAMPOS DE SIGNIFICADOS</vt:lpstr>
      <vt:lpstr>VÁRIOS CAMPOS DE SIGNIFICADOS</vt:lpstr>
      <vt:lpstr>VÁRIOS CAMPOS DE SIGNIFICADOS</vt:lpstr>
      <vt:lpstr>VÁRIOS CAMPOS DE SIGNIFICADOS</vt:lpstr>
      <vt:lpstr>VÁRIOS CAMPOS DE SIGNIFICADOS</vt:lpstr>
      <vt:lpstr>VÁRIOS CAMPOS DE SIGNIFICADOS</vt:lpstr>
      <vt:lpstr>VÁRIOS CAMPOS DE SIGNIFICADOS</vt:lpstr>
      <vt:lpstr>Apresentação do PowerPoint</vt:lpstr>
      <vt:lpstr>CONCLUSÃO – palavra da Igreja</vt:lpstr>
      <vt:lpstr>CONCLUSÃO – palavra da Igreja</vt:lpstr>
      <vt:lpstr>CONCLUSÃO – palavra da Igreja</vt:lpstr>
      <vt:lpstr>CONCLUSÃO – palavra da Igreja</vt:lpstr>
      <vt:lpstr>CONCLUSÃO – palavra da Igreja</vt:lpstr>
      <vt:lpstr>CONCLUSÃO – palavra da Igreja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CAMPANHA DA FRATERNIDADE 2018</dc:title>
  <dc:creator>USER</dc:creator>
  <cp:lastModifiedBy>Wellington Duarte</cp:lastModifiedBy>
  <cp:revision>32</cp:revision>
  <dcterms:created xsi:type="dcterms:W3CDTF">2017-09-24T12:46:07Z</dcterms:created>
  <dcterms:modified xsi:type="dcterms:W3CDTF">2018-02-22T14:14:08Z</dcterms:modified>
</cp:coreProperties>
</file>