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slides/slide113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s/slide120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118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07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s/slide110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s/slide119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108.xml" ContentType="application/vnd.openxmlformats-officedocument.presentationml.slide+xml"/>
  <Override PartName="/ppt/slides/slide117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slides/slide115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122"/>
  </p:notesMasterIdLst>
  <p:sldIdLst>
    <p:sldId id="256" r:id="rId2"/>
    <p:sldId id="257" r:id="rId3"/>
    <p:sldId id="282" r:id="rId4"/>
    <p:sldId id="283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5" r:id="rId40"/>
    <p:sldId id="296" r:id="rId41"/>
    <p:sldId id="294" r:id="rId42"/>
    <p:sldId id="297" r:id="rId43"/>
    <p:sldId id="372" r:id="rId44"/>
    <p:sldId id="298" r:id="rId45"/>
    <p:sldId id="299" r:id="rId46"/>
    <p:sldId id="300" r:id="rId47"/>
    <p:sldId id="301" r:id="rId48"/>
    <p:sldId id="302" r:id="rId49"/>
    <p:sldId id="373" r:id="rId50"/>
    <p:sldId id="303" r:id="rId51"/>
    <p:sldId id="374" r:id="rId52"/>
    <p:sldId id="375" r:id="rId53"/>
    <p:sldId id="376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5" r:id="rId75"/>
    <p:sldId id="324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42AB1D"/>
    <a:srgbClr val="CCFD9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485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2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slide" Target="slides/slide115.xml"/><Relationship Id="rId124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4BA15-E246-4373-A4CE-6A6A8095BB67}" type="datetimeFigureOut">
              <a:rPr lang="pt-BR" smtClean="0"/>
              <a:pPr/>
              <a:t>12/11/2012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99D331-52EA-4DC9-8032-B8C593BE2CCF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11061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Formas associativas dos jovens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9D331-52EA-4DC9-8032-B8C593BE2CCF}" type="slidenum">
              <a:rPr lang="pt-BR" smtClean="0"/>
              <a:pPr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8428499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6DFC10E-74A2-491E-850C-19E9F510BD81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606FE7F-4BFE-461C-8E25-5763D9D21203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2ADE07E-4E15-4A95-8D22-410CA460C0B0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59ABD20-28AF-455B-AC4A-C5A7E00FEB1D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8AF6BD6-696F-4E06-8E5A-B0F4ECAB0C53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73C5511-D9D9-4477-9B7C-3AFD7A3CF817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26A7C41-15C1-4E5D-BBB6-2B28F5AE43AA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075B65A-7397-46C9-AA91-0A8C89A911EE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BF9ED3-F13D-4B55-ABB0-EFF5B408F10D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8A7B3E3-793F-4664-AA9A-FA867157D844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7EFCB45-2EB2-4E4F-841D-CEEC883132D7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05E9CB2-E762-4559-91FF-1AACA48E00B3}" type="datetime1">
              <a:rPr lang="pt-BR" smtClean="0"/>
              <a:pPr/>
              <a:t>12/11/2012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D6B1A59-6260-4E79-8037-3E97F01AB8D6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691680" y="2708920"/>
            <a:ext cx="6172200" cy="1894362"/>
          </a:xfrm>
        </p:spPr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002060"/>
                </a:solidFill>
              </a:rPr>
              <a:t>FRATERNIDADE </a:t>
            </a:r>
            <a:r>
              <a:rPr lang="pt-BR" b="1" dirty="0">
                <a:solidFill>
                  <a:srgbClr val="002060"/>
                </a:solidFill>
              </a:rPr>
              <a:t>E </a:t>
            </a:r>
            <a:r>
              <a:rPr lang="pt-BR" b="1" dirty="0" smtClean="0">
                <a:solidFill>
                  <a:srgbClr val="002060"/>
                </a:solidFill>
              </a:rPr>
              <a:t>JUVENTUDE</a:t>
            </a:r>
            <a:br>
              <a:rPr lang="pt-BR" b="1" dirty="0" smtClean="0">
                <a:solidFill>
                  <a:srgbClr val="002060"/>
                </a:solidFill>
              </a:rPr>
            </a:br>
            <a:r>
              <a:rPr lang="pt-BR" dirty="0"/>
              <a:t/>
            </a:r>
            <a:br>
              <a:rPr lang="pt-BR" dirty="0"/>
            </a:br>
            <a:r>
              <a:rPr lang="pt-BR" b="1" dirty="0">
                <a:solidFill>
                  <a:srgbClr val="C00000"/>
                </a:solidFill>
              </a:rPr>
              <a:t>“</a:t>
            </a:r>
            <a:r>
              <a:rPr lang="pt-BR" b="1" i="1" dirty="0">
                <a:solidFill>
                  <a:srgbClr val="C00000"/>
                </a:solidFill>
              </a:rPr>
              <a:t>Eis-me aqui. Envia-me!</a:t>
            </a:r>
            <a:r>
              <a:rPr lang="pt-BR" b="1" dirty="0">
                <a:solidFill>
                  <a:srgbClr val="C00000"/>
                </a:solidFill>
              </a:rPr>
              <a:t>” (</a:t>
            </a:r>
            <a:r>
              <a:rPr lang="pt-BR" b="1" dirty="0" err="1">
                <a:solidFill>
                  <a:srgbClr val="C00000"/>
                </a:solidFill>
              </a:rPr>
              <a:t>Is</a:t>
            </a:r>
            <a:r>
              <a:rPr lang="pt-BR" b="1" dirty="0">
                <a:solidFill>
                  <a:srgbClr val="C00000"/>
                </a:solidFill>
              </a:rPr>
              <a:t> 6,8</a:t>
            </a:r>
            <a:r>
              <a:rPr lang="pt-BR" b="1" dirty="0" smtClean="0">
                <a:solidFill>
                  <a:srgbClr val="C00000"/>
                </a:solidFill>
              </a:rPr>
              <a:t>).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11560" y="476672"/>
            <a:ext cx="7772400" cy="37419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pt-BR" b="1" dirty="0">
                <a:solidFill>
                  <a:schemeClr val="tx1"/>
                </a:solidFill>
              </a:rPr>
              <a:t>CAMPANHA DA FRATERNIDADE </a:t>
            </a:r>
            <a:r>
              <a:rPr lang="pt-BR" b="1" dirty="0" smtClean="0">
                <a:solidFill>
                  <a:schemeClr val="tx1"/>
                </a:solidFill>
              </a:rPr>
              <a:t>2013 – CNBB</a:t>
            </a:r>
            <a:endParaRPr lang="pt-BR" dirty="0">
              <a:solidFill>
                <a:schemeClr val="tx1"/>
              </a:solidFill>
            </a:endParaRPr>
          </a:p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39501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Pai santo, vosso Filho Jesus,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Conduzido pelo Espírito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e obediente à vossa vontade,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aceitou a cruz como prova de amor à humanidade.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Convertei-nos e, nos desafios deste mundo,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tornai-nos missionários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a serviço da juventude.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ORAÇÃO DA CF 2013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822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Para anunciar o Evangelho como projeto de vida,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enviai-nos, Senhor;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para ser presença geradora de fraternidade,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enviai-nos, Senhor;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para ser profetas em tempo de mudança;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enviai-nos, Senhor;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para promover a sociedade da não violência,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enviai-nos, Senhor</a:t>
            </a:r>
            <a:r>
              <a:rPr lang="pt-BR" b="1" dirty="0" smtClean="0">
                <a:solidFill>
                  <a:srgbClr val="002060"/>
                </a:solidFill>
              </a:rPr>
              <a:t>;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ORAÇÃO DA CF 2013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4329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para salvar a quem perdeu a esperança,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enviai-nos, Senhor;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para... </a:t>
            </a:r>
            <a:r>
              <a:rPr lang="pt-BR" b="1" dirty="0">
                <a:solidFill>
                  <a:srgbClr val="FF0000"/>
                </a:solidFill>
              </a:rPr>
              <a:t>(</a:t>
            </a:r>
            <a:r>
              <a:rPr lang="pt-BR" b="1" i="1" dirty="0">
                <a:solidFill>
                  <a:srgbClr val="FF0000"/>
                </a:solidFill>
              </a:rPr>
              <a:t>acréscimo da comunidade</a:t>
            </a:r>
            <a:r>
              <a:rPr lang="pt-BR" b="1" dirty="0">
                <a:solidFill>
                  <a:srgbClr val="FF0000"/>
                </a:solidFill>
              </a:rPr>
              <a:t>)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Por Cristo, nosso Senhor. Amém.</a:t>
            </a:r>
          </a:p>
          <a:p>
            <a:pPr marL="0" indent="0" algn="ctr">
              <a:buNone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ORAÇÃO DA CF 2013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59716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e. Vanzella\Documents\DOCUMENTOS\VANZELLA\Campanha da Fraternidade\CF 2013\CARTAZ CF 20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942490" y="1481138"/>
            <a:ext cx="3259019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CARTAZ DA CF 2013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34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Juventude: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OIJ - </a:t>
            </a:r>
            <a:r>
              <a:rPr lang="pt-BR" b="1" dirty="0"/>
              <a:t>compreende a faixa etária entre 15 a 24 anos.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No Brasil: </a:t>
            </a:r>
            <a:r>
              <a:rPr lang="pt-BR" b="1" dirty="0"/>
              <a:t>lei 11129 – </a:t>
            </a:r>
            <a:r>
              <a:rPr lang="pt-BR" b="1" dirty="0" smtClean="0"/>
              <a:t>30/06/2005 que criou o Conselho Nacional da Juventude – PROJOVEM – determina </a:t>
            </a:r>
            <a:r>
              <a:rPr lang="pt-BR" b="1" dirty="0"/>
              <a:t>o período entre 15 e 29 </a:t>
            </a:r>
            <a:r>
              <a:rPr lang="pt-BR" b="1" dirty="0" smtClean="0"/>
              <a:t>anos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Olhar a realidade do jovem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iqueza </a:t>
            </a:r>
            <a:r>
              <a:rPr lang="pt-BR" b="1" dirty="0"/>
              <a:t>de suas diversidades, propostas e </a:t>
            </a:r>
            <a:r>
              <a:rPr lang="pt-BR" b="1" dirty="0" smtClean="0"/>
              <a:t>potencialidades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Entendê-los </a:t>
            </a:r>
            <a:r>
              <a:rPr lang="pt-BR" b="1" dirty="0"/>
              <a:t>e auxiliá-los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F</a:t>
            </a:r>
            <a:r>
              <a:rPr lang="pt-BR" b="1" dirty="0" smtClean="0"/>
              <a:t>azer-se solidária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Reavivar o seu potencial </a:t>
            </a:r>
            <a:r>
              <a:rPr lang="pt-BR" b="1" dirty="0"/>
              <a:t>de participação e transformação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INTRODUÇÃO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961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No contexto do ano da fé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Mobilizar a Igreja e segmentos da sociedade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Favorecer aos jovens espaços, projetos e políticas públicas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Possibilitar-lhes assumir seu papel na comunidade eclesial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Evangelização: supõe interlocutores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Envolvimento e participação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INTRODUÇÃO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86651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Acolher os jovens 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no </a:t>
            </a:r>
            <a:r>
              <a:rPr lang="pt-BR" b="1" dirty="0">
                <a:solidFill>
                  <a:srgbClr val="002060"/>
                </a:solidFill>
              </a:rPr>
              <a:t>contexto de mudança de época, 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propiciando </a:t>
            </a:r>
            <a:r>
              <a:rPr lang="pt-BR" b="1" dirty="0">
                <a:solidFill>
                  <a:srgbClr val="002060"/>
                </a:solidFill>
              </a:rPr>
              <a:t>caminhos para seu protagonismo 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no </a:t>
            </a:r>
            <a:r>
              <a:rPr lang="pt-BR" b="1" dirty="0">
                <a:solidFill>
                  <a:srgbClr val="002060"/>
                </a:solidFill>
              </a:rPr>
              <a:t>seguimento de Jesus Cristo, 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na </a:t>
            </a:r>
            <a:r>
              <a:rPr lang="pt-BR" b="1" dirty="0">
                <a:solidFill>
                  <a:srgbClr val="002060"/>
                </a:solidFill>
              </a:rPr>
              <a:t>vivência eclesial 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e </a:t>
            </a:r>
            <a:r>
              <a:rPr lang="pt-BR" b="1" dirty="0">
                <a:solidFill>
                  <a:srgbClr val="002060"/>
                </a:solidFill>
              </a:rPr>
              <a:t>na construção de uma sociedade fraterna fundamentada na cultura da vida, </a:t>
            </a:r>
            <a:endParaRPr lang="pt-BR" b="1" dirty="0" smtClean="0">
              <a:solidFill>
                <a:srgbClr val="002060"/>
              </a:solidFill>
            </a:endParaRPr>
          </a:p>
          <a:p>
            <a:pPr marL="0" indent="0" algn="ctr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da </a:t>
            </a:r>
            <a:r>
              <a:rPr lang="pt-BR" b="1" dirty="0">
                <a:solidFill>
                  <a:srgbClr val="002060"/>
                </a:solidFill>
              </a:rPr>
              <a:t>justiça e da </a:t>
            </a:r>
            <a:r>
              <a:rPr lang="pt-BR" b="1" dirty="0" smtClean="0">
                <a:solidFill>
                  <a:srgbClr val="002060"/>
                </a:solidFill>
              </a:rPr>
              <a:t>paz 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OBJETIVO GERAL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8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Propiciar aos jovens um encontro pessoal com Jesus Cristo a fim de contribuir para sua vocação de discípulo missionário e para a elaboração de seu projeto pessoal de </a:t>
            </a:r>
            <a:r>
              <a:rPr lang="pt-BR" b="1" dirty="0" smtClean="0">
                <a:solidFill>
                  <a:srgbClr val="002060"/>
                </a:solidFill>
              </a:rPr>
              <a:t>vida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OBJETIVOS ESPECÍFICOS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83320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</a:t>
            </a:r>
            <a:r>
              <a:rPr lang="pt-BR" b="1" dirty="0" smtClean="0">
                <a:solidFill>
                  <a:srgbClr val="002060"/>
                </a:solidFill>
              </a:rPr>
              <a:t>ossibilitar </a:t>
            </a:r>
            <a:r>
              <a:rPr lang="pt-BR" b="1" dirty="0">
                <a:solidFill>
                  <a:srgbClr val="002060"/>
                </a:solidFill>
              </a:rPr>
              <a:t>aos jovens uma participação ativa na comunidade eclesial, que lhes seja apoio e sustento em sua caminhada , para que eles possam contribuir com seus dons e </a:t>
            </a:r>
            <a:r>
              <a:rPr lang="pt-BR" b="1" dirty="0" smtClean="0">
                <a:solidFill>
                  <a:srgbClr val="002060"/>
                </a:solidFill>
              </a:rPr>
              <a:t>talentos</a:t>
            </a:r>
            <a:endParaRPr lang="pt-BR" b="1" dirty="0">
              <a:solidFill>
                <a:srgbClr val="00206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OBJETIVOS ESPECÍFICOS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45911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S</a:t>
            </a:r>
            <a:r>
              <a:rPr lang="pt-BR" b="1" dirty="0" smtClean="0">
                <a:solidFill>
                  <a:srgbClr val="002060"/>
                </a:solidFill>
              </a:rPr>
              <a:t>ensibilizar </a:t>
            </a:r>
            <a:r>
              <a:rPr lang="pt-BR" b="1" dirty="0">
                <a:solidFill>
                  <a:srgbClr val="002060"/>
                </a:solidFill>
              </a:rPr>
              <a:t>os jovens para serem agentes transformadores da sociedade, protagonistas da civilização do amor e do bem </a:t>
            </a:r>
            <a:r>
              <a:rPr lang="pt-BR" b="1" dirty="0" smtClean="0">
                <a:solidFill>
                  <a:srgbClr val="002060"/>
                </a:solidFill>
              </a:rPr>
              <a:t>comum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OBJETIVOS ESPECÍFICOS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24816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dirty="0" smtClean="0"/>
              <a:t>PRIMEIRA PARTE</a:t>
            </a:r>
            <a:endParaRPr lang="pt-BR" sz="4800" dirty="0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dirty="0" smtClean="0">
                <a:solidFill>
                  <a:srgbClr val="42AB1D"/>
                </a:solidFill>
              </a:rPr>
              <a:t>VER</a:t>
            </a:r>
            <a:endParaRPr lang="pt-BR" sz="4800" dirty="0">
              <a:solidFill>
                <a:srgbClr val="42AB1D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4288755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Contexto atual: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Mudança de época que altera muito os paradigmas 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Diversidade de novas visões do mundo e da vida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Estamos na transição de uma cultura para outra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cultura estável não responde ao atual momento histórico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IMPACTO DA MUDANÇA DE ÉPOCA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7604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Forte impacto nas pessoas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As mudanças atingem todos os campos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Impacto maior na religião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Inevitável crise de sentido atordoa as pessoas e atinge seus critérios de julgamento e os valores mais </a:t>
            </a:r>
            <a:r>
              <a:rPr lang="pt-BR" b="1" dirty="0" smtClean="0"/>
              <a:t>profundos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As relações deixam de acontecer na gratuidade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Alteração do papel de homens e mulheres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IMPACTO DA MUDANÇA DE ÉPOCA</a:t>
            </a:r>
          </a:p>
        </p:txBody>
      </p:sp>
    </p:spTree>
    <p:extLst>
      <p:ext uri="{BB962C8B-B14F-4D97-AF65-F5344CB8AC3E}">
        <p14:creationId xmlns:p14="http://schemas.microsoft.com/office/powerpoint/2010/main" xmlns="" val="39326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Forte impacto nas </a:t>
            </a:r>
            <a:r>
              <a:rPr lang="pt-BR" sz="2800" b="1" dirty="0" smtClean="0">
                <a:solidFill>
                  <a:srgbClr val="002060"/>
                </a:solidFill>
              </a:rPr>
              <a:t>pessoas</a:t>
            </a:r>
          </a:p>
          <a:p>
            <a:pPr lvl="1">
              <a:lnSpc>
                <a:spcPct val="150000"/>
              </a:lnSpc>
            </a:pPr>
            <a:r>
              <a:rPr lang="pt-BR" sz="2400" b="1" dirty="0" smtClean="0"/>
              <a:t>Aspectos negativos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Papel dos pais </a:t>
            </a:r>
            <a:r>
              <a:rPr lang="pt-BR" sz="2000" b="1" dirty="0">
                <a:solidFill>
                  <a:srgbClr val="FF0000"/>
                </a:solidFill>
              </a:rPr>
              <a:t>e </a:t>
            </a:r>
            <a:r>
              <a:rPr lang="pt-BR" sz="2000" b="1" dirty="0" smtClean="0">
                <a:solidFill>
                  <a:srgbClr val="FF0000"/>
                </a:solidFill>
              </a:rPr>
              <a:t>da escola </a:t>
            </a:r>
            <a:r>
              <a:rPr lang="pt-BR" sz="2000" b="1" dirty="0">
                <a:solidFill>
                  <a:srgbClr val="FF0000"/>
                </a:solidFill>
              </a:rPr>
              <a:t>são substituídos pelos </a:t>
            </a:r>
            <a:r>
              <a:rPr lang="pt-BR" sz="2000" b="1" dirty="0" smtClean="0">
                <a:solidFill>
                  <a:srgbClr val="FF0000"/>
                </a:solidFill>
              </a:rPr>
              <a:t>MCS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Imposição de uma cultura homogênea pela mídia</a:t>
            </a:r>
          </a:p>
          <a:p>
            <a:pPr lvl="1">
              <a:lnSpc>
                <a:spcPct val="150000"/>
              </a:lnSpc>
            </a:pPr>
            <a:r>
              <a:rPr lang="pt-BR" sz="2400" b="1" dirty="0" smtClean="0"/>
              <a:t>Aspectos positivos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Valorização da pessoa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Reconhecimento da diversidade cultural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O avanço tecnológico e a expansão das relações</a:t>
            </a:r>
            <a:endParaRPr lang="pt-BR" sz="2000" b="1" dirty="0">
              <a:solidFill>
                <a:srgbClr val="FF0000"/>
              </a:solidFill>
            </a:endParaRPr>
          </a:p>
          <a:p>
            <a:pPr lvl="1"/>
            <a:endParaRPr lang="pt-BR" b="1" dirty="0">
              <a:solidFill>
                <a:srgbClr val="002060"/>
              </a:solidFill>
            </a:endParaRPr>
          </a:p>
          <a:p>
            <a:pPr lvl="1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IMPACTO DA MUDANÇA DE ÉPOCA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6989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Fragilização dos laços comunitários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Falta de critérios, relativismo e fundamentalismo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Neoliberalismo, cobranças e árdua competição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Prioridade da profissão no projeto de vida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Afetividade autônoma e narcisista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Presença comunitária sem vida comunitária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Empobrecimento da consciência do mistério do ser humano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IMPACTO DA MUDANÇA DE ÉPOCA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11192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>
                <a:solidFill>
                  <a:srgbClr val="002060"/>
                </a:solidFill>
              </a:rPr>
              <a:t>Fragilização dos laços comunitários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Felicidade no presente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Ausência de sonho de felicidade futura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Fragilidade dos laços sociais e comunitários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Banalização e desrespeito negam ou ameaçam a vida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Atenua o apelo ao exercício consciente da cidadania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Fragilidade das instituições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IMPACTO DA MUDANÇA DE ÉPOCA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44694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Ativismo privado e atuação do jovem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Valorização do privado, sem o Estado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Ações e projetos concretos e imediatos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Hoje a atuação do jovem é diversificada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Disposições éticas e ações concretas nos espaços  esportivos, ambientalistas, religiosos, </a:t>
            </a:r>
            <a:r>
              <a:rPr lang="pt-BR" b="1" dirty="0" err="1"/>
              <a:t>identitários</a:t>
            </a:r>
            <a:r>
              <a:rPr lang="pt-BR" b="1" dirty="0"/>
              <a:t>, culturais, questionadores da globalização, redes sociais e outros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Não se resume a partidos e sindicatos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Quando orientados, não são manipulados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IMPACTO DA MUDANÇA DE ÉPOCA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28299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Cultura midiática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Cultura midiática: processo comunicacional: comunicação não dialógica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informática e o novo modelo de agentes da comunicação: comunicação dialógica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O jovem e a técnica da era digital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Internet, aldeia global e redes sociais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CULTURA MIDIÁTICA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7586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Redes sociais como ambiente</a:t>
            </a:r>
          </a:p>
          <a:p>
            <a:pPr lvl="1">
              <a:lnSpc>
                <a:spcPct val="150000"/>
              </a:lnSpc>
            </a:pPr>
            <a:r>
              <a:rPr lang="pt-BR" sz="2200" b="1" dirty="0" smtClean="0"/>
              <a:t>O Jovem não vive mais sem os instrumentos tecnológicos</a:t>
            </a:r>
          </a:p>
          <a:p>
            <a:pPr lvl="1">
              <a:lnSpc>
                <a:spcPct val="150000"/>
              </a:lnSpc>
            </a:pPr>
            <a:r>
              <a:rPr lang="pt-BR" sz="2200" b="1" dirty="0" smtClean="0"/>
              <a:t>Ambiência midiática</a:t>
            </a:r>
            <a:r>
              <a:rPr lang="pt-BR" sz="2200" b="1" dirty="0"/>
              <a:t>: uma teia de novas tecnologias em que se pode ser, rapidamente, ouvido, visto, </a:t>
            </a:r>
            <a:r>
              <a:rPr lang="pt-BR" sz="2200" b="1" dirty="0" smtClean="0"/>
              <a:t>considerado</a:t>
            </a:r>
          </a:p>
          <a:p>
            <a:pPr lvl="1">
              <a:lnSpc>
                <a:spcPct val="150000"/>
              </a:lnSpc>
            </a:pPr>
            <a:r>
              <a:rPr lang="pt-BR" sz="2200" b="1" dirty="0" smtClean="0"/>
              <a:t>Interação de pessoas e formação de grupos</a:t>
            </a:r>
          </a:p>
          <a:p>
            <a:pPr lvl="1">
              <a:lnSpc>
                <a:spcPct val="150000"/>
              </a:lnSpc>
            </a:pPr>
            <a:r>
              <a:rPr lang="pt-BR" sz="2200" b="1" dirty="0"/>
              <a:t>R</a:t>
            </a:r>
            <a:r>
              <a:rPr lang="pt-BR" sz="2200" b="1" dirty="0" smtClean="0"/>
              <a:t>isco </a:t>
            </a:r>
            <a:r>
              <a:rPr lang="pt-BR" sz="2200" b="1" dirty="0"/>
              <a:t>de </a:t>
            </a:r>
            <a:r>
              <a:rPr lang="pt-BR" sz="2200" b="1" dirty="0" smtClean="0"/>
              <a:t>estar </a:t>
            </a:r>
            <a:r>
              <a:rPr lang="pt-BR" sz="2200" b="1" dirty="0"/>
              <a:t>sempre conectado e privilegiar essa forma de encontro, em detrimento da </a:t>
            </a:r>
            <a:r>
              <a:rPr lang="pt-BR" sz="2200" b="1" dirty="0" smtClean="0"/>
              <a:t>presencial, que é o mais importante</a:t>
            </a:r>
            <a:endParaRPr lang="pt-BR" sz="22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24899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Um novo modo de </a:t>
            </a:r>
            <a:r>
              <a:rPr lang="pt-BR" b="1" dirty="0" smtClean="0">
                <a:solidFill>
                  <a:srgbClr val="002060"/>
                </a:solidFill>
              </a:rPr>
              <a:t>relacionar-se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celeração </a:t>
            </a:r>
            <a:r>
              <a:rPr lang="pt-BR" b="1" dirty="0"/>
              <a:t>contínua de novos comportamentos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Os jovens querem ser autores e participantes dos processos de </a:t>
            </a:r>
            <a:r>
              <a:rPr lang="pt-BR" b="1" dirty="0" smtClean="0"/>
              <a:t>relacionamento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O protagonismo juvenil nesta cultura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maioria deles vive no universo midiático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 protagonismo deles se realiza por meio de conexão 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Eles se sentem motivados pelos desafios que esse novo universo comunicacional </a:t>
            </a:r>
            <a:r>
              <a:rPr lang="pt-BR" b="1" dirty="0" smtClean="0"/>
              <a:t>impõe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Conhecem e dominam as linguagens das novas mídias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153407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As novas gerações diante da </a:t>
            </a:r>
            <a:r>
              <a:rPr lang="pt-BR" b="1" dirty="0" smtClean="0">
                <a:solidFill>
                  <a:srgbClr val="002060"/>
                </a:solidFill>
              </a:rPr>
              <a:t>sociedade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Os jovens dominam as relações baseadas na interatividade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M</a:t>
            </a:r>
            <a:r>
              <a:rPr lang="pt-BR" b="1" dirty="0" smtClean="0">
                <a:solidFill>
                  <a:srgbClr val="FF0000"/>
                </a:solidFill>
              </a:rPr>
              <a:t>udança </a:t>
            </a:r>
            <a:r>
              <a:rPr lang="pt-BR" b="1" dirty="0">
                <a:solidFill>
                  <a:srgbClr val="FF0000"/>
                </a:solidFill>
              </a:rPr>
              <a:t>de poder nas relações humanas mais significativas da </a:t>
            </a:r>
            <a:r>
              <a:rPr lang="pt-BR" b="1" dirty="0" smtClean="0">
                <a:solidFill>
                  <a:srgbClr val="FF0000"/>
                </a:solidFill>
              </a:rPr>
              <a:t>sociedade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I</a:t>
            </a:r>
            <a:r>
              <a:rPr lang="pt-BR" b="1" dirty="0" smtClean="0">
                <a:solidFill>
                  <a:srgbClr val="FF0000"/>
                </a:solidFill>
              </a:rPr>
              <a:t>nteratividade presente </a:t>
            </a:r>
            <a:r>
              <a:rPr lang="pt-BR" b="1" dirty="0">
                <a:solidFill>
                  <a:srgbClr val="FF0000"/>
                </a:solidFill>
              </a:rPr>
              <a:t>no protagonismo dos </a:t>
            </a:r>
            <a:r>
              <a:rPr lang="pt-BR" b="1" dirty="0" smtClean="0">
                <a:solidFill>
                  <a:srgbClr val="FF0000"/>
                </a:solidFill>
              </a:rPr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N</a:t>
            </a:r>
            <a:r>
              <a:rPr lang="pt-BR" b="1" dirty="0" smtClean="0"/>
              <a:t>ova </a:t>
            </a:r>
            <a:r>
              <a:rPr lang="pt-BR" b="1" dirty="0"/>
              <a:t>maneira de se relacionar na </a:t>
            </a:r>
            <a:r>
              <a:rPr lang="pt-BR" b="1" dirty="0" smtClean="0"/>
              <a:t>família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C</a:t>
            </a:r>
            <a:r>
              <a:rPr lang="pt-BR" b="1" dirty="0" smtClean="0">
                <a:solidFill>
                  <a:srgbClr val="FF0000"/>
                </a:solidFill>
              </a:rPr>
              <a:t>onsiderável </a:t>
            </a:r>
            <a:r>
              <a:rPr lang="pt-BR" b="1" dirty="0">
                <a:solidFill>
                  <a:srgbClr val="FF0000"/>
                </a:solidFill>
              </a:rPr>
              <a:t>influência das novas </a:t>
            </a:r>
            <a:r>
              <a:rPr lang="pt-BR" b="1" dirty="0" smtClean="0">
                <a:solidFill>
                  <a:srgbClr val="FF0000"/>
                </a:solidFill>
              </a:rPr>
              <a:t>tecnologias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</a:t>
            </a:r>
            <a:r>
              <a:rPr lang="pt-BR" b="1" dirty="0" smtClean="0">
                <a:solidFill>
                  <a:srgbClr val="FF0000"/>
                </a:solidFill>
              </a:rPr>
              <a:t>lguns </a:t>
            </a:r>
            <a:r>
              <a:rPr lang="pt-BR" b="1" dirty="0">
                <a:solidFill>
                  <a:srgbClr val="FF0000"/>
                </a:solidFill>
              </a:rPr>
              <a:t>adolescentes e jovens tendem a um </a:t>
            </a:r>
            <a:r>
              <a:rPr lang="pt-BR" b="1" dirty="0" smtClean="0">
                <a:solidFill>
                  <a:srgbClr val="FF0000"/>
                </a:solidFill>
              </a:rPr>
              <a:t>isolamento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Desafio da família:, estabelecer </a:t>
            </a:r>
            <a:r>
              <a:rPr lang="pt-BR" b="1" dirty="0">
                <a:solidFill>
                  <a:srgbClr val="FF0000"/>
                </a:solidFill>
              </a:rPr>
              <a:t>regras e relacionamentos capazes de um uso sadio e proveitoso desses </a:t>
            </a:r>
            <a:r>
              <a:rPr lang="pt-BR" b="1" dirty="0" smtClean="0">
                <a:solidFill>
                  <a:srgbClr val="FF0000"/>
                </a:solidFill>
              </a:rPr>
              <a:t>instrumentos</a:t>
            </a:r>
            <a:endParaRPr lang="pt-BR" dirty="0">
              <a:solidFill>
                <a:srgbClr val="FF0000"/>
              </a:solidFill>
            </a:endParaRPr>
          </a:p>
          <a:p>
            <a:pPr lvl="2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1546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As novas gerações diante da sociedade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B</a:t>
            </a:r>
            <a:r>
              <a:rPr lang="pt-BR" b="1" dirty="0" smtClean="0"/>
              <a:t>uscam </a:t>
            </a:r>
            <a:r>
              <a:rPr lang="pt-BR" b="1" dirty="0"/>
              <a:t>uma abordagem nova na </a:t>
            </a:r>
            <a:r>
              <a:rPr lang="pt-BR" b="1" dirty="0" smtClean="0"/>
              <a:t>educação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Q</a:t>
            </a:r>
            <a:r>
              <a:rPr lang="pt-BR" b="1" dirty="0" smtClean="0">
                <a:solidFill>
                  <a:srgbClr val="FF0000"/>
                </a:solidFill>
              </a:rPr>
              <a:t>uestionam </a:t>
            </a:r>
            <a:r>
              <a:rPr lang="pt-BR" b="1" dirty="0">
                <a:solidFill>
                  <a:srgbClr val="FF0000"/>
                </a:solidFill>
              </a:rPr>
              <a:t>o modelo </a:t>
            </a:r>
            <a:r>
              <a:rPr lang="pt-BR" b="1" dirty="0" smtClean="0">
                <a:solidFill>
                  <a:srgbClr val="FF0000"/>
                </a:solidFill>
              </a:rPr>
              <a:t>do </a:t>
            </a:r>
            <a:r>
              <a:rPr lang="pt-BR" b="1" dirty="0">
                <a:solidFill>
                  <a:srgbClr val="FF0000"/>
                </a:solidFill>
              </a:rPr>
              <a:t>professor que ensina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Saber </a:t>
            </a:r>
            <a:r>
              <a:rPr lang="pt-BR" b="1" dirty="0">
                <a:solidFill>
                  <a:srgbClr val="FF0000"/>
                </a:solidFill>
              </a:rPr>
              <a:t>construído de maneira colaborativa, interativa e </a:t>
            </a:r>
            <a:r>
              <a:rPr lang="pt-BR" b="1" dirty="0" smtClean="0">
                <a:solidFill>
                  <a:srgbClr val="FF0000"/>
                </a:solidFill>
              </a:rPr>
              <a:t>prática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C</a:t>
            </a:r>
            <a:r>
              <a:rPr lang="pt-BR" b="1" dirty="0" smtClean="0">
                <a:solidFill>
                  <a:srgbClr val="FF0000"/>
                </a:solidFill>
              </a:rPr>
              <a:t>oagentes </a:t>
            </a:r>
            <a:r>
              <a:rPr lang="pt-BR" b="1" dirty="0">
                <a:solidFill>
                  <a:srgbClr val="FF0000"/>
                </a:solidFill>
              </a:rPr>
              <a:t>da própria </a:t>
            </a:r>
            <a:r>
              <a:rPr lang="pt-BR" b="1" dirty="0" smtClean="0">
                <a:solidFill>
                  <a:srgbClr val="FF0000"/>
                </a:solidFill>
              </a:rPr>
              <a:t>educação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V</a:t>
            </a:r>
            <a:r>
              <a:rPr lang="pt-BR" b="1" dirty="0" smtClean="0"/>
              <a:t>isão planetária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Abertos </a:t>
            </a:r>
            <a:r>
              <a:rPr lang="pt-BR" b="1" dirty="0"/>
              <a:t>ao mundo e à </a:t>
            </a:r>
            <a:r>
              <a:rPr lang="pt-BR" b="1" dirty="0" smtClean="0"/>
              <a:t>solidariedade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Voluntariado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I</a:t>
            </a:r>
            <a:r>
              <a:rPr lang="pt-BR" b="1" dirty="0" smtClean="0">
                <a:solidFill>
                  <a:srgbClr val="FF0000"/>
                </a:solidFill>
              </a:rPr>
              <a:t>nteragem </a:t>
            </a:r>
            <a:r>
              <a:rPr lang="pt-BR" b="1" dirty="0">
                <a:solidFill>
                  <a:srgbClr val="FF0000"/>
                </a:solidFill>
              </a:rPr>
              <a:t>com pessoas de outros </a:t>
            </a:r>
            <a:r>
              <a:rPr lang="pt-BR" b="1" dirty="0" smtClean="0">
                <a:solidFill>
                  <a:srgbClr val="FF0000"/>
                </a:solidFill>
              </a:rPr>
              <a:t>países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Maior sensibilidade diante dos problemas globais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8661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As novas gerações diante da sociedade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Jovens mais críticos?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As novas </a:t>
            </a:r>
            <a:r>
              <a:rPr lang="pt-BR" b="1" dirty="0" smtClean="0">
                <a:solidFill>
                  <a:srgbClr val="FF0000"/>
                </a:solidFill>
              </a:rPr>
              <a:t>técnicas fomentam o </a:t>
            </a:r>
            <a:r>
              <a:rPr lang="pt-BR" b="1" dirty="0">
                <a:solidFill>
                  <a:srgbClr val="FF0000"/>
                </a:solidFill>
              </a:rPr>
              <a:t>ativismo </a:t>
            </a:r>
            <a:r>
              <a:rPr lang="pt-BR" b="1" dirty="0" smtClean="0">
                <a:solidFill>
                  <a:srgbClr val="FF0000"/>
                </a:solidFill>
              </a:rPr>
              <a:t>social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F</a:t>
            </a:r>
            <a:r>
              <a:rPr lang="pt-BR" b="1" dirty="0" smtClean="0">
                <a:solidFill>
                  <a:srgbClr val="FF0000"/>
                </a:solidFill>
              </a:rPr>
              <a:t>orça </a:t>
            </a:r>
            <a:r>
              <a:rPr lang="pt-BR" b="1" dirty="0">
                <a:solidFill>
                  <a:srgbClr val="FF0000"/>
                </a:solidFill>
              </a:rPr>
              <a:t>de </a:t>
            </a:r>
            <a:r>
              <a:rPr lang="pt-BR" b="1" dirty="0" smtClean="0">
                <a:solidFill>
                  <a:srgbClr val="FF0000"/>
                </a:solidFill>
              </a:rPr>
              <a:t>expressão: habilidade e rapidez de rastrear informações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Todos têm </a:t>
            </a:r>
            <a:r>
              <a:rPr lang="pt-BR" b="1" dirty="0" smtClean="0"/>
              <a:t>direito </a:t>
            </a:r>
            <a:r>
              <a:rPr lang="pt-BR" b="1" dirty="0"/>
              <a:t>a acessar a tecnologia </a:t>
            </a:r>
            <a:r>
              <a:rPr lang="pt-BR" b="1" dirty="0" smtClean="0"/>
              <a:t>moderna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</a:t>
            </a:r>
            <a:r>
              <a:rPr lang="pt-BR" b="1" dirty="0" smtClean="0">
                <a:solidFill>
                  <a:srgbClr val="FF0000"/>
                </a:solidFill>
              </a:rPr>
              <a:t> </a:t>
            </a:r>
            <a:r>
              <a:rPr lang="pt-BR" b="1" dirty="0">
                <a:solidFill>
                  <a:srgbClr val="FF0000"/>
                </a:solidFill>
              </a:rPr>
              <a:t>número de excluídos digitais é </a:t>
            </a:r>
            <a:r>
              <a:rPr lang="pt-BR" b="1" dirty="0" smtClean="0">
                <a:solidFill>
                  <a:srgbClr val="FF0000"/>
                </a:solidFill>
              </a:rPr>
              <a:t>alarmante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Não se pode ver protagonismo juvenil na cultura midiática como uma verdade </a:t>
            </a:r>
            <a:r>
              <a:rPr lang="pt-BR" b="1" dirty="0" smtClean="0">
                <a:solidFill>
                  <a:srgbClr val="FF0000"/>
                </a:solidFill>
              </a:rPr>
              <a:t>absoluta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Não se pode falar de mudança de paradigmas na educação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4986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As novas gerações diante da Igreja </a:t>
            </a:r>
            <a:endParaRPr lang="pt-BR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/>
              <a:t>Os jovens querem ser ativos na Igreja 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 avanço tecnológico não impede uma atitude de </a:t>
            </a:r>
            <a:r>
              <a:rPr lang="pt-BR" b="1" dirty="0" smtClean="0">
                <a:solidFill>
                  <a:srgbClr val="FF0000"/>
                </a:solidFill>
              </a:rPr>
              <a:t>fé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Os jovens </a:t>
            </a:r>
            <a:r>
              <a:rPr lang="pt-BR" b="1" dirty="0">
                <a:solidFill>
                  <a:srgbClr val="FF0000"/>
                </a:solidFill>
              </a:rPr>
              <a:t>acreditam em </a:t>
            </a:r>
            <a:r>
              <a:rPr lang="pt-BR" b="1" dirty="0" smtClean="0">
                <a:solidFill>
                  <a:srgbClr val="FF0000"/>
                </a:solidFill>
              </a:rPr>
              <a:t>Deus, amam Jesus </a:t>
            </a:r>
            <a:r>
              <a:rPr lang="pt-BR" b="1" dirty="0">
                <a:solidFill>
                  <a:srgbClr val="FF0000"/>
                </a:solidFill>
              </a:rPr>
              <a:t>e buscam o </a:t>
            </a:r>
            <a:r>
              <a:rPr lang="pt-BR" b="1" dirty="0" smtClean="0">
                <a:solidFill>
                  <a:srgbClr val="FF0000"/>
                </a:solidFill>
              </a:rPr>
              <a:t>sagrado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I</a:t>
            </a:r>
            <a:r>
              <a:rPr lang="pt-BR" b="1" dirty="0" smtClean="0">
                <a:solidFill>
                  <a:srgbClr val="FF0000"/>
                </a:solidFill>
              </a:rPr>
              <a:t>nteratividade </a:t>
            </a:r>
            <a:r>
              <a:rPr lang="pt-BR" b="1" dirty="0">
                <a:solidFill>
                  <a:srgbClr val="FF0000"/>
                </a:solidFill>
              </a:rPr>
              <a:t>nas </a:t>
            </a:r>
            <a:r>
              <a:rPr lang="pt-BR" b="1" dirty="0" smtClean="0">
                <a:solidFill>
                  <a:srgbClr val="FF0000"/>
                </a:solidFill>
              </a:rPr>
              <a:t>relações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M</a:t>
            </a:r>
            <a:r>
              <a:rPr lang="pt-BR" b="1" dirty="0" smtClean="0">
                <a:solidFill>
                  <a:srgbClr val="FF0000"/>
                </a:solidFill>
              </a:rPr>
              <a:t>issionários autênticos nas </a:t>
            </a:r>
            <a:r>
              <a:rPr lang="pt-BR" b="1" dirty="0">
                <a:solidFill>
                  <a:srgbClr val="FF0000"/>
                </a:solidFill>
              </a:rPr>
              <a:t>relações e </a:t>
            </a:r>
            <a:r>
              <a:rPr lang="pt-BR" b="1" dirty="0" smtClean="0">
                <a:solidFill>
                  <a:srgbClr val="FF0000"/>
                </a:solidFill>
              </a:rPr>
              <a:t>organizações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S</a:t>
            </a:r>
            <a:r>
              <a:rPr lang="pt-BR" b="1" dirty="0" smtClean="0"/>
              <a:t>e </a:t>
            </a:r>
            <a:r>
              <a:rPr lang="pt-BR" b="1" dirty="0"/>
              <a:t>relacionam com a </a:t>
            </a:r>
            <a:r>
              <a:rPr lang="pt-BR" b="1" dirty="0" smtClean="0"/>
              <a:t>Igreja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S</a:t>
            </a:r>
            <a:r>
              <a:rPr lang="pt-BR" b="1" dirty="0" smtClean="0">
                <a:solidFill>
                  <a:srgbClr val="FF0000"/>
                </a:solidFill>
              </a:rPr>
              <a:t>e </a:t>
            </a:r>
            <a:r>
              <a:rPr lang="pt-BR" b="1" dirty="0">
                <a:solidFill>
                  <a:srgbClr val="FF0000"/>
                </a:solidFill>
              </a:rPr>
              <a:t>relacionam, sobretudo, a partir da </a:t>
            </a:r>
            <a:r>
              <a:rPr lang="pt-BR" b="1" dirty="0" smtClean="0">
                <a:solidFill>
                  <a:srgbClr val="FF0000"/>
                </a:solidFill>
              </a:rPr>
              <a:t>interatividade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 </a:t>
            </a:r>
            <a:r>
              <a:rPr lang="pt-BR" b="1" i="1" dirty="0">
                <a:solidFill>
                  <a:srgbClr val="FF0000"/>
                </a:solidFill>
              </a:rPr>
              <a:t>ciberespaço</a:t>
            </a:r>
            <a:r>
              <a:rPr lang="pt-BR" b="1" dirty="0">
                <a:solidFill>
                  <a:srgbClr val="FF0000"/>
                </a:solidFill>
              </a:rPr>
              <a:t> é lugar de evangelização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7706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Igreja diante das novas </a:t>
            </a:r>
            <a:r>
              <a:rPr lang="pt-BR" b="1" dirty="0" smtClean="0">
                <a:solidFill>
                  <a:srgbClr val="002060"/>
                </a:solidFill>
              </a:rPr>
              <a:t>gerações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edes </a:t>
            </a:r>
            <a:r>
              <a:rPr lang="pt-BR" b="1" dirty="0"/>
              <a:t>sociais </a:t>
            </a:r>
            <a:r>
              <a:rPr lang="pt-BR" b="1" dirty="0" smtClean="0"/>
              <a:t>aproximam o jovem </a:t>
            </a:r>
            <a:r>
              <a:rPr lang="pt-BR" b="1" dirty="0"/>
              <a:t>da missão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E</a:t>
            </a:r>
            <a:r>
              <a:rPr lang="pt-BR" b="1" dirty="0" smtClean="0"/>
              <a:t>vangelização </a:t>
            </a:r>
            <a:r>
              <a:rPr lang="pt-BR" b="1" dirty="0"/>
              <a:t>deste </a:t>
            </a:r>
            <a:r>
              <a:rPr lang="pt-BR" b="1" dirty="0" smtClean="0"/>
              <a:t>continente digital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presença no areópago </a:t>
            </a:r>
            <a:r>
              <a:rPr lang="pt-BR" b="1" dirty="0" smtClean="0"/>
              <a:t>cultural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Desafio: </a:t>
            </a:r>
            <a:r>
              <a:rPr lang="pt-BR" b="1" dirty="0"/>
              <a:t>inclusão digital de nossas paróquias e comunidades, pastorais e </a:t>
            </a:r>
            <a:r>
              <a:rPr lang="pt-BR" b="1" dirty="0" smtClean="0"/>
              <a:t>movimentos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M</a:t>
            </a:r>
            <a:r>
              <a:rPr lang="pt-BR" b="1" dirty="0" smtClean="0"/>
              <a:t>odo </a:t>
            </a:r>
            <a:r>
              <a:rPr lang="pt-BR" b="1" dirty="0"/>
              <a:t>de viver e de comunicar </a:t>
            </a:r>
            <a:r>
              <a:rPr lang="pt-BR" b="1" dirty="0" smtClean="0"/>
              <a:t>desafia paradigmas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N</a:t>
            </a:r>
            <a:r>
              <a:rPr lang="pt-BR" b="1" dirty="0" smtClean="0"/>
              <a:t>ovas </a:t>
            </a:r>
            <a:r>
              <a:rPr lang="pt-BR" b="1" dirty="0"/>
              <a:t>questões </a:t>
            </a:r>
            <a:r>
              <a:rPr lang="pt-BR" b="1" dirty="0" smtClean="0"/>
              <a:t>precisam </a:t>
            </a:r>
            <a:r>
              <a:rPr lang="pt-BR" b="1" dirty="0"/>
              <a:t>ser mais aprofundadas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286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Igreja diante das novas gerações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titude </a:t>
            </a:r>
            <a:r>
              <a:rPr lang="pt-BR" b="1" dirty="0"/>
              <a:t>educativo-interativa com os jovens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U</a:t>
            </a:r>
            <a:r>
              <a:rPr lang="pt-BR" b="1" dirty="0" smtClean="0"/>
              <a:t>ma </a:t>
            </a:r>
            <a:r>
              <a:rPr lang="pt-BR" b="1" dirty="0"/>
              <a:t>ética que considere a comunicação como espaço de relações e de cultivo de valores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B</a:t>
            </a:r>
            <a:r>
              <a:rPr lang="pt-BR" b="1" dirty="0" smtClean="0"/>
              <a:t>uscar </a:t>
            </a:r>
            <a:r>
              <a:rPr lang="pt-BR" b="1" dirty="0"/>
              <a:t>meios que tornem possível a inclusão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Evitar os crimes cibernéticos tem sido um dos grandes desafios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F</a:t>
            </a:r>
            <a:r>
              <a:rPr lang="pt-BR" b="1" dirty="0" smtClean="0"/>
              <a:t>amília</a:t>
            </a:r>
            <a:r>
              <a:rPr lang="pt-BR" b="1" dirty="0"/>
              <a:t>, escola, Igreja e autoridades públicas possibilitem não somente a inclusão </a:t>
            </a:r>
            <a:r>
              <a:rPr lang="pt-BR" b="1" dirty="0" smtClean="0"/>
              <a:t>digital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G</a:t>
            </a:r>
            <a:r>
              <a:rPr lang="pt-BR" b="1" dirty="0" smtClean="0"/>
              <a:t>arantam </a:t>
            </a:r>
            <a:r>
              <a:rPr lang="pt-BR" b="1" dirty="0"/>
              <a:t>o acesso seguro e saudável à rede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CULTURA MIDIÁTICA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94654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Grande presença nos meios de comunicação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Ambiguidade da mídia em relação aos jovens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A formação da subjetividade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Subjetividade: </a:t>
            </a:r>
            <a:r>
              <a:rPr lang="pt-BR" b="1" dirty="0"/>
              <a:t>modos de existência produzidos nos diversos contextos em que as pessoas se </a:t>
            </a:r>
            <a:r>
              <a:rPr lang="pt-BR" b="1" dirty="0" smtClean="0"/>
              <a:t>encontram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rocesso </a:t>
            </a:r>
            <a:r>
              <a:rPr lang="pt-BR" b="1" dirty="0"/>
              <a:t>de constituição de uma vida, de uma existência, da pessoa, do eu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FENÔMENO JUVENIL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4180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formação da subjetividade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Modos de existência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Comportamento e contextos sociais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Afastamento da Igreja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Pluralidade entre os jovens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Sociedade atual: fluidez e fragmentação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Juventude se organiza em pequenos grupos de acordo com gostos, costumes ou ideologias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Mudança dos jovens na Igreja: de pertença territorial para pertença existencial e afetiva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29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28115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500" b="1" dirty="0">
                <a:solidFill>
                  <a:srgbClr val="002060"/>
                </a:solidFill>
              </a:rPr>
              <a:t>Formas </a:t>
            </a:r>
            <a:r>
              <a:rPr lang="pt-BR" sz="2500" b="1" dirty="0" smtClean="0">
                <a:solidFill>
                  <a:srgbClr val="002060"/>
                </a:solidFill>
              </a:rPr>
              <a:t>associativas </a:t>
            </a:r>
            <a:r>
              <a:rPr lang="pt-BR" sz="2500" b="1" dirty="0">
                <a:solidFill>
                  <a:srgbClr val="002060"/>
                </a:solidFill>
              </a:rPr>
              <a:t>dos </a:t>
            </a:r>
            <a:r>
              <a:rPr lang="pt-BR" sz="2500" b="1" dirty="0" smtClean="0">
                <a:solidFill>
                  <a:srgbClr val="002060"/>
                </a:solidFill>
              </a:rPr>
              <a:t>jovens</a:t>
            </a:r>
          </a:p>
          <a:p>
            <a:pPr lvl="1">
              <a:lnSpc>
                <a:spcPct val="150000"/>
              </a:lnSpc>
            </a:pPr>
            <a:r>
              <a:rPr lang="pt-BR" sz="2300" b="1" dirty="0" smtClean="0"/>
              <a:t>Grupos </a:t>
            </a:r>
            <a:r>
              <a:rPr lang="pt-BR" sz="2300" b="1" dirty="0"/>
              <a:t>juvenis e as atividades </a:t>
            </a:r>
            <a:r>
              <a:rPr lang="pt-BR" sz="2300" b="1" dirty="0" smtClean="0"/>
              <a:t>coletivas</a:t>
            </a:r>
          </a:p>
          <a:p>
            <a:pPr lvl="1">
              <a:lnSpc>
                <a:spcPct val="150000"/>
              </a:lnSpc>
            </a:pPr>
            <a:r>
              <a:rPr lang="pt-BR" sz="2300" b="1" dirty="0"/>
              <a:t>C</a:t>
            </a:r>
            <a:r>
              <a:rPr lang="pt-BR" sz="2300" b="1" dirty="0" smtClean="0"/>
              <a:t>resce </a:t>
            </a:r>
            <a:r>
              <a:rPr lang="pt-BR" sz="2300" b="1" dirty="0"/>
              <a:t>a organização dos grupos juvenis no mundo </a:t>
            </a:r>
            <a:r>
              <a:rPr lang="pt-BR" sz="2300" b="1" dirty="0" smtClean="0"/>
              <a:t>midiático</a:t>
            </a:r>
          </a:p>
          <a:p>
            <a:pPr lvl="1">
              <a:lnSpc>
                <a:spcPct val="150000"/>
              </a:lnSpc>
            </a:pPr>
            <a:r>
              <a:rPr lang="pt-BR" sz="2300" b="1" dirty="0" smtClean="0"/>
              <a:t>Maior organização no mundo urbano</a:t>
            </a:r>
          </a:p>
          <a:p>
            <a:pPr lvl="1">
              <a:lnSpc>
                <a:spcPct val="150000"/>
              </a:lnSpc>
            </a:pPr>
            <a:r>
              <a:rPr lang="pt-BR" sz="2300" b="1" dirty="0" smtClean="0"/>
              <a:t>O fenômeno das tribos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</a:t>
            </a:r>
            <a:r>
              <a:rPr lang="pt-BR" b="1" dirty="0" smtClean="0">
                <a:solidFill>
                  <a:srgbClr val="FF0000"/>
                </a:solidFill>
              </a:rPr>
              <a:t>grupamentos </a:t>
            </a:r>
            <a:r>
              <a:rPr lang="pt-BR" b="1" dirty="0">
                <a:solidFill>
                  <a:srgbClr val="FF0000"/>
                </a:solidFill>
              </a:rPr>
              <a:t>com costumes, aparência, estilo musical e moda peculiares</a:t>
            </a:r>
            <a:endParaRPr lang="pt-BR" sz="1900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6880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Formas associativas dos jovens</a:t>
            </a:r>
          </a:p>
          <a:p>
            <a:pPr lvl="1">
              <a:lnSpc>
                <a:spcPct val="150000"/>
              </a:lnSpc>
            </a:pPr>
            <a:r>
              <a:rPr lang="pt-BR" sz="2000" b="1" dirty="0" smtClean="0"/>
              <a:t>Grupos </a:t>
            </a:r>
            <a:r>
              <a:rPr lang="pt-BR" sz="2000" b="1" dirty="0"/>
              <a:t>religiosos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P</a:t>
            </a:r>
            <a:r>
              <a:rPr lang="pt-BR" b="1" dirty="0" smtClean="0">
                <a:solidFill>
                  <a:srgbClr val="FF0000"/>
                </a:solidFill>
              </a:rPr>
              <a:t>rincipal </a:t>
            </a:r>
            <a:r>
              <a:rPr lang="pt-BR" b="1" dirty="0">
                <a:solidFill>
                  <a:srgbClr val="FF0000"/>
                </a:solidFill>
              </a:rPr>
              <a:t>espaço de agregação e socialização dos jovens nos anos dois </a:t>
            </a:r>
            <a:r>
              <a:rPr lang="pt-BR" b="1" dirty="0" smtClean="0">
                <a:solidFill>
                  <a:srgbClr val="FF0000"/>
                </a:solidFill>
              </a:rPr>
              <a:t>mil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G</a:t>
            </a:r>
            <a:r>
              <a:rPr lang="pt-BR" b="1" dirty="0" smtClean="0">
                <a:solidFill>
                  <a:srgbClr val="FF0000"/>
                </a:solidFill>
              </a:rPr>
              <a:t>rande </a:t>
            </a:r>
            <a:r>
              <a:rPr lang="pt-BR" b="1" dirty="0">
                <a:solidFill>
                  <a:srgbClr val="FF0000"/>
                </a:solidFill>
              </a:rPr>
              <a:t>número </a:t>
            </a:r>
            <a:r>
              <a:rPr lang="pt-BR" b="1" dirty="0" smtClean="0">
                <a:solidFill>
                  <a:srgbClr val="FF0000"/>
                </a:solidFill>
              </a:rPr>
              <a:t>tende </a:t>
            </a:r>
            <a:r>
              <a:rPr lang="pt-BR" b="1" dirty="0">
                <a:solidFill>
                  <a:srgbClr val="FF0000"/>
                </a:solidFill>
              </a:rPr>
              <a:t>a propostas </a:t>
            </a:r>
            <a:r>
              <a:rPr lang="pt-BR" b="1" dirty="0" smtClean="0">
                <a:solidFill>
                  <a:srgbClr val="FF0000"/>
                </a:solidFill>
              </a:rPr>
              <a:t>mais </a:t>
            </a:r>
            <a:r>
              <a:rPr lang="pt-BR" b="1" dirty="0">
                <a:solidFill>
                  <a:srgbClr val="FF0000"/>
                </a:solidFill>
              </a:rPr>
              <a:t>radicais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Igrejas </a:t>
            </a:r>
            <a:r>
              <a:rPr lang="pt-BR" b="1" dirty="0" smtClean="0">
                <a:solidFill>
                  <a:srgbClr val="FF0000"/>
                </a:solidFill>
              </a:rPr>
              <a:t>como espaço </a:t>
            </a:r>
            <a:r>
              <a:rPr lang="pt-BR" b="1" dirty="0">
                <a:solidFill>
                  <a:srgbClr val="FF0000"/>
                </a:solidFill>
              </a:rPr>
              <a:t>de agregação </a:t>
            </a:r>
            <a:r>
              <a:rPr lang="pt-BR" b="1" dirty="0" smtClean="0">
                <a:solidFill>
                  <a:srgbClr val="FF0000"/>
                </a:solidFill>
              </a:rPr>
              <a:t>e sociabilidade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pertença </a:t>
            </a:r>
            <a:r>
              <a:rPr lang="pt-BR" b="1" dirty="0" smtClean="0">
                <a:solidFill>
                  <a:srgbClr val="FF0000"/>
                </a:solidFill>
              </a:rPr>
              <a:t>influencia a visão </a:t>
            </a:r>
            <a:r>
              <a:rPr lang="pt-BR" b="1" dirty="0">
                <a:solidFill>
                  <a:srgbClr val="FF0000"/>
                </a:solidFill>
              </a:rPr>
              <a:t>de mundo e de </a:t>
            </a:r>
            <a:r>
              <a:rPr lang="pt-BR" b="1" dirty="0" smtClean="0">
                <a:solidFill>
                  <a:srgbClr val="FF0000"/>
                </a:solidFill>
              </a:rPr>
              <a:t>si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Iniciativas solidárias têm atraído os jovens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Dedicação nos finais de semana</a:t>
            </a:r>
          </a:p>
          <a:p>
            <a:pPr lvl="2">
              <a:lnSpc>
                <a:spcPct val="150000"/>
              </a:lnSpc>
            </a:pPr>
            <a:endParaRPr lang="pt-BR" sz="2000" b="1" dirty="0" smtClean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2475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sz="3200" b="1" dirty="0" smtClean="0">
                <a:solidFill>
                  <a:srgbClr val="002060"/>
                </a:solidFill>
              </a:rPr>
              <a:t>Formas </a:t>
            </a:r>
            <a:r>
              <a:rPr lang="pt-BR" sz="3200" b="1" dirty="0">
                <a:solidFill>
                  <a:srgbClr val="002060"/>
                </a:solidFill>
              </a:rPr>
              <a:t>associativas dos jovens</a:t>
            </a:r>
          </a:p>
          <a:p>
            <a:pPr lvl="1">
              <a:lnSpc>
                <a:spcPct val="150000"/>
              </a:lnSpc>
            </a:pPr>
            <a:r>
              <a:rPr lang="pt-BR" sz="2000" b="1" dirty="0" smtClean="0"/>
              <a:t>Grupos </a:t>
            </a:r>
            <a:r>
              <a:rPr lang="pt-BR" sz="2000" b="1" dirty="0"/>
              <a:t>ecológicos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Grupos de afirmação da identidade 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Grupos que se posicionam frente à globalização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Grupos folclóricos e </a:t>
            </a:r>
            <a:r>
              <a:rPr lang="pt-BR" sz="2000" b="1" dirty="0" smtClean="0"/>
              <a:t>artísticos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Grupos pelas redes sociais 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Mais </a:t>
            </a:r>
            <a:r>
              <a:rPr lang="pt-BR" b="1" dirty="0">
                <a:solidFill>
                  <a:srgbClr val="FF0000"/>
                </a:solidFill>
              </a:rPr>
              <a:t>recente forma de organização da juventude 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50% dos jovens utilizam diariamente a </a:t>
            </a:r>
            <a:r>
              <a:rPr lang="pt-BR" b="1" dirty="0" smtClean="0">
                <a:solidFill>
                  <a:srgbClr val="FF0000"/>
                </a:solidFill>
              </a:rPr>
              <a:t>internet</a:t>
            </a:r>
            <a:endParaRPr lang="pt-BR" sz="2800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0001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Novas linguagens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omunicação </a:t>
            </a:r>
            <a:r>
              <a:rPr lang="pt-BR" b="1" dirty="0"/>
              <a:t>em tempo </a:t>
            </a:r>
            <a:r>
              <a:rPr lang="pt-BR" b="1" dirty="0" smtClean="0"/>
              <a:t>real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L</a:t>
            </a:r>
            <a:r>
              <a:rPr lang="pt-BR" b="1" dirty="0" smtClean="0"/>
              <a:t>inguagem </a:t>
            </a:r>
            <a:r>
              <a:rPr lang="pt-BR" b="1" dirty="0"/>
              <a:t>mais simplificada, veloz e </a:t>
            </a:r>
            <a:r>
              <a:rPr lang="pt-BR" b="1" dirty="0" smtClean="0"/>
              <a:t>direta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Linguagem </a:t>
            </a:r>
            <a:r>
              <a:rPr lang="pt-BR" b="1" dirty="0"/>
              <a:t>própria em seus aspectos </a:t>
            </a:r>
            <a:r>
              <a:rPr lang="pt-BR" b="1" dirty="0" smtClean="0"/>
              <a:t>gerais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Produzem </a:t>
            </a:r>
            <a:r>
              <a:rPr lang="pt-BR" b="1" dirty="0"/>
              <a:t>suas subjetividades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618882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Desigualdades </a:t>
            </a:r>
            <a:r>
              <a:rPr lang="pt-BR" b="1" dirty="0" smtClean="0">
                <a:solidFill>
                  <a:srgbClr val="002060"/>
                </a:solidFill>
              </a:rPr>
              <a:t>juvenis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A desigualdade da </a:t>
            </a:r>
            <a:r>
              <a:rPr lang="pt-BR" sz="2000" b="1" dirty="0" smtClean="0"/>
              <a:t>renda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A desigualdade nos espaços </a:t>
            </a:r>
            <a:r>
              <a:rPr lang="pt-BR" sz="2000" b="1" dirty="0" smtClean="0"/>
              <a:t>urbanos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A desigualdade e </a:t>
            </a:r>
            <a:r>
              <a:rPr lang="pt-BR" sz="2000" b="1" dirty="0" smtClean="0"/>
              <a:t>escolaridade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Desigualdade, trabalho e </a:t>
            </a:r>
            <a:r>
              <a:rPr lang="pt-BR" sz="2000" b="1" dirty="0" smtClean="0"/>
              <a:t>gênero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Desigualdade e desestruturação das relações </a:t>
            </a:r>
            <a:r>
              <a:rPr lang="pt-BR" sz="2000" b="1" dirty="0" smtClean="0"/>
              <a:t>familiares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A desigualdade e violência </a:t>
            </a:r>
            <a:endParaRPr lang="pt-BR" sz="2000" b="1" dirty="0" smtClean="0"/>
          </a:p>
          <a:p>
            <a:pPr lvl="1">
              <a:lnSpc>
                <a:spcPct val="150000"/>
              </a:lnSpc>
            </a:pPr>
            <a:r>
              <a:rPr lang="pt-BR" sz="2000" b="1" dirty="0"/>
              <a:t>A desigualdade e seus reflexos nos povos tradicionais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376133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Exclusão social e violência </a:t>
            </a:r>
            <a:endParaRPr lang="pt-BR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/>
              <a:t>E</a:t>
            </a:r>
            <a:r>
              <a:rPr lang="pt-BR" b="1" dirty="0" smtClean="0"/>
              <a:t>strutura </a:t>
            </a:r>
            <a:r>
              <a:rPr lang="pt-BR" b="1" dirty="0"/>
              <a:t>social de desigualdade e </a:t>
            </a:r>
            <a:r>
              <a:rPr lang="pt-BR" b="1" dirty="0" smtClean="0"/>
              <a:t>exclusão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V</a:t>
            </a:r>
            <a:r>
              <a:rPr lang="pt-BR" b="1" dirty="0" smtClean="0"/>
              <a:t>iolência institucionalizada que atinge </a:t>
            </a:r>
            <a:r>
              <a:rPr lang="pt-BR" b="1" dirty="0"/>
              <a:t>pesadamente os </a:t>
            </a:r>
            <a:r>
              <a:rPr lang="pt-BR" b="1" dirty="0" smtClean="0"/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ria estereótipos </a:t>
            </a:r>
            <a:r>
              <a:rPr lang="pt-BR" b="1" dirty="0"/>
              <a:t>e </a:t>
            </a:r>
            <a:r>
              <a:rPr lang="pt-BR" b="1" dirty="0" smtClean="0"/>
              <a:t>ligando juventude </a:t>
            </a:r>
            <a:r>
              <a:rPr lang="pt-BR" b="1" dirty="0"/>
              <a:t>e </a:t>
            </a:r>
            <a:r>
              <a:rPr lang="pt-BR" b="1" dirty="0" smtClean="0"/>
              <a:t>violência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evelam a </a:t>
            </a:r>
            <a:r>
              <a:rPr lang="pt-BR" b="1" dirty="0"/>
              <a:t>significância concreta de </a:t>
            </a:r>
            <a:r>
              <a:rPr lang="pt-BR" b="1" dirty="0" smtClean="0"/>
              <a:t>pessoas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onclama </a:t>
            </a:r>
            <a:r>
              <a:rPr lang="pt-BR" b="1" dirty="0"/>
              <a:t>ações e mobilizações para a superação dessa </a:t>
            </a:r>
            <a:r>
              <a:rPr lang="pt-BR" b="1" dirty="0" smtClean="0"/>
              <a:t>situação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onstrução </a:t>
            </a:r>
            <a:r>
              <a:rPr lang="pt-BR" b="1" dirty="0"/>
              <a:t>de uma sociedade que ofereça condições de vida a todos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9488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Exclusão digital e violências em </a:t>
            </a:r>
            <a:r>
              <a:rPr lang="pt-BR" b="1" dirty="0" smtClean="0">
                <a:solidFill>
                  <a:srgbClr val="002060"/>
                </a:solidFill>
              </a:rPr>
              <a:t>rede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D</a:t>
            </a:r>
            <a:r>
              <a:rPr lang="pt-BR" sz="2000" b="1" dirty="0" smtClean="0"/>
              <a:t>esigualdade </a:t>
            </a:r>
            <a:r>
              <a:rPr lang="pt-BR" sz="2000" b="1" dirty="0"/>
              <a:t>em relação à possibilidade de </a:t>
            </a:r>
            <a:r>
              <a:rPr lang="pt-BR" sz="2000" b="1" dirty="0" smtClean="0"/>
              <a:t>conexão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M</a:t>
            </a:r>
            <a:r>
              <a:rPr lang="pt-BR" sz="2000" b="1" dirty="0" smtClean="0"/>
              <a:t>aioria </a:t>
            </a:r>
            <a:r>
              <a:rPr lang="pt-BR" sz="2000" b="1" dirty="0"/>
              <a:t>da juventude brasileira </a:t>
            </a:r>
            <a:r>
              <a:rPr lang="pt-BR" sz="2000" b="1" dirty="0" smtClean="0"/>
              <a:t>frequenta  </a:t>
            </a:r>
            <a:r>
              <a:rPr lang="pt-BR" sz="2000" b="1" i="1" dirty="0"/>
              <a:t>Lan </a:t>
            </a:r>
            <a:r>
              <a:rPr lang="pt-BR" sz="2000" b="1" i="1" dirty="0" err="1"/>
              <a:t>Houses</a:t>
            </a:r>
            <a:r>
              <a:rPr lang="pt-BR" sz="2000" b="1" dirty="0"/>
              <a:t> </a:t>
            </a:r>
            <a:endParaRPr lang="pt-BR" sz="2000" b="1" dirty="0" smtClean="0"/>
          </a:p>
          <a:p>
            <a:pPr lvl="1">
              <a:lnSpc>
                <a:spcPct val="150000"/>
              </a:lnSpc>
            </a:pPr>
            <a:r>
              <a:rPr lang="pt-BR" sz="2000" b="1" dirty="0" smtClean="0"/>
              <a:t>Todo cidadão tem direito às redes sociais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Políticas públicas devem garantir acesso igual para </a:t>
            </a:r>
            <a:r>
              <a:rPr lang="pt-BR" sz="2000" b="1" dirty="0" smtClean="0"/>
              <a:t>todos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O</a:t>
            </a:r>
            <a:r>
              <a:rPr lang="pt-BR" sz="2000" b="1" dirty="0" smtClean="0"/>
              <a:t>portunidade </a:t>
            </a:r>
            <a:r>
              <a:rPr lang="pt-BR" sz="2000" b="1" dirty="0"/>
              <a:t>para </a:t>
            </a:r>
            <a:r>
              <a:rPr lang="pt-BR" sz="2000" b="1" dirty="0" smtClean="0"/>
              <a:t>criminosos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D</a:t>
            </a:r>
            <a:r>
              <a:rPr lang="pt-BR" sz="2000" b="1" dirty="0" smtClean="0"/>
              <a:t>ifusão </a:t>
            </a:r>
            <a:r>
              <a:rPr lang="pt-BR" sz="2000" b="1" dirty="0"/>
              <a:t>de </a:t>
            </a:r>
            <a:r>
              <a:rPr lang="pt-BR" sz="2000" b="1" dirty="0" smtClean="0"/>
              <a:t>ideologias</a:t>
            </a:r>
            <a:endParaRPr lang="pt-BR" sz="20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3808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Direitos e deveres de </a:t>
            </a:r>
            <a:r>
              <a:rPr lang="pt-BR" b="1" dirty="0" smtClean="0">
                <a:solidFill>
                  <a:srgbClr val="002060"/>
                </a:solidFill>
              </a:rPr>
              <a:t>todos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Políticas públicas para a </a:t>
            </a:r>
            <a:r>
              <a:rPr lang="pt-BR" b="1" dirty="0" smtClean="0"/>
              <a:t>juventude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2005 – criação </a:t>
            </a:r>
            <a:r>
              <a:rPr lang="pt-BR" b="1" dirty="0"/>
              <a:t>do Conselho Nacional de Juventude (CONJUVE) e do Programa Nacional de Inclusão de Jovens (PROJOVEM</a:t>
            </a:r>
            <a:r>
              <a:rPr lang="pt-BR" b="1" dirty="0" smtClean="0"/>
              <a:t>)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É</a:t>
            </a:r>
            <a:r>
              <a:rPr lang="pt-BR" b="1" dirty="0" smtClean="0"/>
              <a:t> </a:t>
            </a:r>
            <a:r>
              <a:rPr lang="pt-BR" b="1" dirty="0"/>
              <a:t>necessário aprofundar e qualificar </a:t>
            </a:r>
            <a:r>
              <a:rPr lang="pt-BR" b="1" dirty="0" smtClean="0"/>
              <a:t>o </a:t>
            </a:r>
            <a:r>
              <a:rPr lang="pt-BR" b="1" dirty="0"/>
              <a:t>trabalho no que diz </a:t>
            </a:r>
            <a:r>
              <a:rPr lang="pt-BR" b="1" dirty="0" smtClean="0"/>
              <a:t>respeito à </a:t>
            </a:r>
            <a:r>
              <a:rPr lang="pt-BR" b="1" dirty="0"/>
              <a:t>efetivação das políticas públicas formuladas nos espaços de participação, como as duas Conferências Nacionais de Juventude que aconteceram em 2008 e 2011</a:t>
            </a:r>
            <a:endParaRPr lang="pt-BR" b="1" dirty="0" smtClean="0"/>
          </a:p>
          <a:p>
            <a:pPr lvl="1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6137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Acompanhamento </a:t>
            </a:r>
            <a:r>
              <a:rPr lang="pt-BR" b="1" dirty="0" smtClean="0">
                <a:solidFill>
                  <a:srgbClr val="002060"/>
                </a:solidFill>
              </a:rPr>
              <a:t>eclesial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brir </a:t>
            </a:r>
            <a:r>
              <a:rPr lang="pt-BR" b="1" dirty="0"/>
              <a:t>espaços de diálogo sobre os direitos e a participação dos jovens em nossas </a:t>
            </a:r>
            <a:r>
              <a:rPr lang="pt-BR" b="1" dirty="0" smtClean="0"/>
              <a:t>comunidades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L</a:t>
            </a:r>
            <a:r>
              <a:rPr lang="pt-BR" b="1" dirty="0" smtClean="0"/>
              <a:t>ideranças </a:t>
            </a:r>
            <a:r>
              <a:rPr lang="pt-BR" b="1" dirty="0"/>
              <a:t>adultas não garantem o acompanhamento e o apoio necessário aos agrupamentos </a:t>
            </a:r>
            <a:r>
              <a:rPr lang="pt-BR" b="1" dirty="0" smtClean="0"/>
              <a:t>juvenis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oordenações devem ser promotoras </a:t>
            </a:r>
            <a:r>
              <a:rPr lang="pt-BR" b="1" dirty="0"/>
              <a:t>de comunhão eclesial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38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FENÔMENO JUVENIL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12828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85800" y="928688"/>
            <a:ext cx="7772400" cy="56435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3000" b="1" dirty="0" smtClean="0">
                <a:solidFill>
                  <a:srgbClr val="002060"/>
                </a:solidFill>
              </a:rPr>
              <a:t>Cada grupo deve ter um coordenador</a:t>
            </a:r>
          </a:p>
          <a:p>
            <a:pPr>
              <a:lnSpc>
                <a:spcPct val="150000"/>
              </a:lnSpc>
              <a:defRPr/>
            </a:pPr>
            <a:r>
              <a:rPr lang="pt-BR" sz="3000" b="1" dirty="0" smtClean="0">
                <a:solidFill>
                  <a:srgbClr val="002060"/>
                </a:solidFill>
              </a:rPr>
              <a:t>Cada grupo deve ter um relator que anote as respostas dos participantes, represente o grupo no plenário e entregue uma cópia das respostas na Secretaria</a:t>
            </a:r>
          </a:p>
        </p:txBody>
      </p:sp>
      <p:sp>
        <p:nvSpPr>
          <p:cNvPr id="84996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84994" name="Título 1"/>
          <p:cNvSpPr>
            <a:spLocks noGrp="1"/>
          </p:cNvSpPr>
          <p:nvPr>
            <p:ph type="title"/>
          </p:nvPr>
        </p:nvSpPr>
        <p:spPr>
          <a:xfrm>
            <a:off x="685800" y="214313"/>
            <a:ext cx="7772400" cy="857250"/>
          </a:xfrm>
        </p:spPr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TRABALHOS EM GRUPOS</a:t>
            </a:r>
          </a:p>
        </p:txBody>
      </p:sp>
    </p:spTree>
    <p:extLst>
      <p:ext uri="{BB962C8B-B14F-4D97-AF65-F5344CB8AC3E}">
        <p14:creationId xmlns:p14="http://schemas.microsoft.com/office/powerpoint/2010/main" xmlns="" val="388881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pt-BR" sz="3000" b="1" dirty="0">
                <a:solidFill>
                  <a:srgbClr val="002060"/>
                </a:solidFill>
              </a:rPr>
              <a:t>O Grupo deve responder às perguntas: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pt-BR" b="1" dirty="0" smtClean="0"/>
              <a:t>1 – Quais </a:t>
            </a:r>
            <a:r>
              <a:rPr lang="pt-BR" b="1" dirty="0"/>
              <a:t>os dois pontos apresentados no VER que foram mais importantes para nós?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pt-BR" b="1" dirty="0" smtClean="0"/>
              <a:t>2 – Quais </a:t>
            </a:r>
            <a:r>
              <a:rPr lang="pt-BR" b="1" dirty="0"/>
              <a:t>os dois pontos da nossa realidade que não foram apresentados no VER mas devem ser considerados na CF </a:t>
            </a:r>
            <a:r>
              <a:rPr lang="pt-BR" b="1" dirty="0" smtClean="0"/>
              <a:t>2013?</a:t>
            </a:r>
            <a:endParaRPr lang="pt-BR" b="1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TRABALHOS EM GRUPOS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2608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sz="4800" dirty="0"/>
              <a:t>SEGUNDA</a:t>
            </a:r>
            <a:r>
              <a:rPr lang="pt-BR" dirty="0" smtClean="0"/>
              <a:t> </a:t>
            </a:r>
            <a:r>
              <a:rPr lang="pt-BR" sz="4800" dirty="0"/>
              <a:t>PARTE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ctr"/>
            <a:r>
              <a:rPr lang="pt-BR" sz="4800" dirty="0" smtClean="0">
                <a:solidFill>
                  <a:srgbClr val="42AB1D"/>
                </a:solidFill>
              </a:rPr>
              <a:t>JULGAR</a:t>
            </a:r>
          </a:p>
          <a:p>
            <a:pPr algn="ctr"/>
            <a:r>
              <a:rPr lang="pt-BR" sz="4800" i="1" dirty="0" smtClean="0">
                <a:solidFill>
                  <a:srgbClr val="FFC000"/>
                </a:solidFill>
              </a:rPr>
              <a:t>“Eis-me aqui, envia-me!”</a:t>
            </a:r>
            <a:endParaRPr lang="pt-BR" sz="4800" i="1" dirty="0">
              <a:solidFill>
                <a:srgbClr val="FFC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658051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 smtClean="0">
                <a:solidFill>
                  <a:srgbClr val="002060"/>
                </a:solidFill>
              </a:rPr>
              <a:t>Aprofundar </a:t>
            </a:r>
            <a:r>
              <a:rPr lang="pt-BR" sz="2000" b="1" dirty="0">
                <a:solidFill>
                  <a:srgbClr val="002060"/>
                </a:solidFill>
              </a:rPr>
              <a:t>o </a:t>
            </a:r>
            <a:r>
              <a:rPr lang="pt-PT" sz="2000" b="1" dirty="0">
                <a:solidFill>
                  <a:srgbClr val="002060"/>
                </a:solidFill>
              </a:rPr>
              <a:t>tema da juventude à luz das Sagradas Escrituras, da Tradição e do Magistério da </a:t>
            </a:r>
            <a:r>
              <a:rPr lang="pt-PT" sz="2000" b="1" dirty="0" smtClean="0">
                <a:solidFill>
                  <a:srgbClr val="002060"/>
                </a:solidFill>
              </a:rPr>
              <a:t>Igreja</a:t>
            </a:r>
            <a:endParaRPr lang="pt-PT" sz="2000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000" b="1" dirty="0">
                <a:solidFill>
                  <a:srgbClr val="002060"/>
                </a:solidFill>
              </a:rPr>
              <a:t>O</a:t>
            </a:r>
            <a:r>
              <a:rPr lang="pt-PT" sz="2000" b="1" dirty="0" smtClean="0">
                <a:solidFill>
                  <a:srgbClr val="002060"/>
                </a:solidFill>
              </a:rPr>
              <a:t>s </a:t>
            </a:r>
            <a:r>
              <a:rPr lang="pt-PT" sz="2000" b="1" dirty="0">
                <a:solidFill>
                  <a:srgbClr val="002060"/>
                </a:solidFill>
              </a:rPr>
              <a:t>jovens são as pessoas mais sensíveis </a:t>
            </a:r>
            <a:endParaRPr lang="pt-PT" sz="2000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PT" sz="2000" b="1" dirty="0">
                <a:solidFill>
                  <a:srgbClr val="002060"/>
                </a:solidFill>
              </a:rPr>
              <a:t>Por intermédio da Igreja e pelos sinais dos tempos, Deus nos mostra a realidade juvenil </a:t>
            </a:r>
            <a:r>
              <a:rPr lang="pt-PT" sz="2000" b="1" dirty="0" smtClean="0">
                <a:solidFill>
                  <a:srgbClr val="002060"/>
                </a:solidFill>
              </a:rPr>
              <a:t>atual</a:t>
            </a:r>
          </a:p>
          <a:p>
            <a:pPr>
              <a:lnSpc>
                <a:spcPct val="150000"/>
              </a:lnSpc>
            </a:pPr>
            <a:r>
              <a:rPr lang="pt-PT" sz="2000" b="1" dirty="0">
                <a:solidFill>
                  <a:srgbClr val="002060"/>
                </a:solidFill>
              </a:rPr>
              <a:t>Ele nos mostra a potencialidade inerente à juventude, bem como o que ainda está em desarmonia com a vida plena anunciada por </a:t>
            </a:r>
            <a:r>
              <a:rPr lang="pt-PT" sz="2000" b="1" dirty="0" smtClean="0">
                <a:solidFill>
                  <a:srgbClr val="002060"/>
                </a:solidFill>
              </a:rPr>
              <a:t>Cristo</a:t>
            </a:r>
            <a:endParaRPr lang="pt-BR" sz="2000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INTRODUÇÃO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836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ço Reservado para Conteúdo 1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 smtClean="0"/>
              <a:t>Jovens nas Sagradas Escrituras</a:t>
            </a:r>
          </a:p>
          <a:p>
            <a:pPr lvl="1"/>
            <a:r>
              <a:rPr lang="pt-BR" b="1" dirty="0" smtClean="0"/>
              <a:t>A Palavra de Deus e a história da Igreja apresentam vários testemunhos de jovens que, valorizados e chamados por Deus, assumiram sua vocação de missionários da vida plena em contextos não condizentes ao projeto de Deus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43</a:t>
            </a:fld>
            <a:endParaRPr lang="pt-BR"/>
          </a:p>
        </p:txBody>
      </p:sp>
      <p:sp>
        <p:nvSpPr>
          <p:cNvPr id="11" name="Título 10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274320" lvl="1">
              <a:lnSpc>
                <a:spcPct val="150000"/>
              </a:lnSpc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pt-BR" sz="2400" b="1" dirty="0" smtClean="0">
                <a:solidFill>
                  <a:srgbClr val="002060"/>
                </a:solidFill>
              </a:rPr>
              <a:t>No Antigo Testamento</a:t>
            </a:r>
            <a:endParaRPr lang="pt-BR" sz="2400" b="1" dirty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/>
              <a:t>D</a:t>
            </a:r>
            <a:r>
              <a:rPr lang="pt-BR" b="1" dirty="0" smtClean="0"/>
              <a:t>iversos </a:t>
            </a:r>
            <a:r>
              <a:rPr lang="pt-BR" b="1" dirty="0"/>
              <a:t>exemplos de </a:t>
            </a:r>
            <a:r>
              <a:rPr lang="pt-BR" b="1" dirty="0" smtClean="0"/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L</a:t>
            </a:r>
            <a:r>
              <a:rPr lang="pt-BR" b="1" dirty="0" smtClean="0"/>
              <a:t>imitações </a:t>
            </a:r>
            <a:r>
              <a:rPr lang="pt-BR" b="1" dirty="0"/>
              <a:t>pessoais e a complexidade da missão não </a:t>
            </a:r>
            <a:r>
              <a:rPr lang="pt-BR" b="1" dirty="0" smtClean="0"/>
              <a:t> </a:t>
            </a:r>
            <a:r>
              <a:rPr lang="pt-BR" b="1" dirty="0"/>
              <a:t>inibiram </a:t>
            </a:r>
            <a:r>
              <a:rPr lang="pt-BR" b="1" dirty="0" smtClean="0"/>
              <a:t>a </a:t>
            </a:r>
            <a:r>
              <a:rPr lang="pt-BR" b="1" dirty="0"/>
              <a:t>resposta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Rebeca responde de maneira firme e decidida ao convite para se casar com </a:t>
            </a:r>
            <a:r>
              <a:rPr lang="pt-BR" b="1" dirty="0" smtClean="0"/>
              <a:t>Isaac 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José </a:t>
            </a:r>
            <a:r>
              <a:rPr lang="pt-BR" b="1" dirty="0"/>
              <a:t>do </a:t>
            </a:r>
            <a:r>
              <a:rPr lang="pt-BR" b="1" dirty="0" smtClean="0"/>
              <a:t>Egito </a:t>
            </a:r>
            <a:r>
              <a:rPr lang="pt-BR" b="1" dirty="0"/>
              <a:t>mostra discernimento para interpretar a vontade de </a:t>
            </a:r>
            <a:r>
              <a:rPr lang="pt-BR" b="1" dirty="0" smtClean="0"/>
              <a:t>Deus, salva </a:t>
            </a:r>
            <a:r>
              <a:rPr lang="pt-BR" b="1" dirty="0"/>
              <a:t>da fome o seu país e a própria </a:t>
            </a:r>
            <a:r>
              <a:rPr lang="pt-BR" b="1" dirty="0" smtClean="0"/>
              <a:t>família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JOVENS NAS SAGRADAS ESCRITURAS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486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274320" lvl="1">
              <a:lnSpc>
                <a:spcPct val="150000"/>
              </a:lnSpc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pt-BR" sz="2400" b="1" dirty="0">
                <a:solidFill>
                  <a:srgbClr val="002060"/>
                </a:solidFill>
              </a:rPr>
              <a:t>No Antigo Testamento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Samuel </a:t>
            </a:r>
            <a:r>
              <a:rPr lang="pt-BR" b="1" dirty="0"/>
              <a:t>coloca-se à disposição do </a:t>
            </a:r>
            <a:r>
              <a:rPr lang="pt-BR" b="1" dirty="0" smtClean="0"/>
              <a:t>Senhor, </a:t>
            </a:r>
            <a:r>
              <a:rPr lang="pt-BR" b="1" dirty="0"/>
              <a:t>se torna um importante líder religioso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Davi </a:t>
            </a:r>
            <a:r>
              <a:rPr lang="pt-BR" b="1" dirty="0" smtClean="0"/>
              <a:t>foi escolhido </a:t>
            </a:r>
            <a:r>
              <a:rPr lang="pt-BR" b="1" dirty="0"/>
              <a:t>para ser ungido rei de Israel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Salomão </a:t>
            </a:r>
            <a:r>
              <a:rPr lang="pt-BR" b="1" dirty="0" smtClean="0"/>
              <a:t>solicita </a:t>
            </a:r>
            <a:r>
              <a:rPr lang="pt-BR" b="1" dirty="0"/>
              <a:t>a Deus </a:t>
            </a:r>
            <a:r>
              <a:rPr lang="pt-BR" b="1" dirty="0" smtClean="0"/>
              <a:t>a sabedoria </a:t>
            </a:r>
            <a:r>
              <a:rPr lang="pt-BR" b="1" dirty="0"/>
              <a:t>para </a:t>
            </a:r>
            <a:r>
              <a:rPr lang="pt-BR" b="1" dirty="0" smtClean="0"/>
              <a:t>poder discernir e  promover a justiça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Os sete </a:t>
            </a:r>
            <a:r>
              <a:rPr lang="pt-BR" b="1" dirty="0"/>
              <a:t>jovens irmãos do </a:t>
            </a:r>
            <a:r>
              <a:rPr lang="pt-BR" b="1" dirty="0" smtClean="0"/>
              <a:t>2 Mac sofrem o martírio </a:t>
            </a:r>
            <a:r>
              <a:rPr lang="pt-BR" b="1" dirty="0"/>
              <a:t>para serem fiéis à </a:t>
            </a:r>
            <a:r>
              <a:rPr lang="pt-BR" b="1" dirty="0" smtClean="0"/>
              <a:t>Lei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Ester salva a vida de seu povo, libertando-o da opressão e da dor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7904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74320" lvl="1">
              <a:lnSpc>
                <a:spcPct val="150000"/>
              </a:lnSpc>
              <a:spcBef>
                <a:spcPts val="600"/>
              </a:spcBef>
              <a:buSzPct val="70000"/>
              <a:buFont typeface="Wingdings"/>
              <a:buChar char=""/>
            </a:pPr>
            <a:r>
              <a:rPr lang="pt-BR" sz="2400" b="1" dirty="0">
                <a:solidFill>
                  <a:srgbClr val="002060"/>
                </a:solidFill>
              </a:rPr>
              <a:t>No Antigo Testamento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Daniel intervém </a:t>
            </a:r>
            <a:r>
              <a:rPr lang="pt-BR" b="1" dirty="0" smtClean="0"/>
              <a:t>em </a:t>
            </a:r>
            <a:r>
              <a:rPr lang="pt-BR" b="1" dirty="0"/>
              <a:t>favor </a:t>
            </a:r>
            <a:r>
              <a:rPr lang="pt-BR" b="1" dirty="0" smtClean="0"/>
              <a:t>da casta Susana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Ezequiel </a:t>
            </a:r>
            <a:r>
              <a:rPr lang="pt-BR" b="1" dirty="0" smtClean="0"/>
              <a:t>revela </a:t>
            </a:r>
            <a:r>
              <a:rPr lang="pt-BR" b="1" dirty="0"/>
              <a:t>que a fidelidade de Deus à aliança é </a:t>
            </a:r>
            <a:r>
              <a:rPr lang="pt-BR" b="1" dirty="0" smtClean="0"/>
              <a:t>maior que </a:t>
            </a:r>
            <a:r>
              <a:rPr lang="pt-BR" b="1" dirty="0"/>
              <a:t>a infidelidade do </a:t>
            </a:r>
            <a:r>
              <a:rPr lang="pt-BR" b="1" dirty="0" smtClean="0"/>
              <a:t>povo 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Isaías, autor da frase escolhida para ser o lema desta Campanha da Fraternidade: </a:t>
            </a:r>
            <a:r>
              <a:rPr lang="pt-BR" b="1" i="1" dirty="0" smtClean="0"/>
              <a:t>“Eis-me aqui, envia-me”</a:t>
            </a:r>
            <a:r>
              <a:rPr lang="pt-BR" b="1" dirty="0" smtClean="0"/>
              <a:t> (</a:t>
            </a:r>
            <a:r>
              <a:rPr lang="pt-BR" b="1" dirty="0" err="1" smtClean="0"/>
              <a:t>Is</a:t>
            </a:r>
            <a:r>
              <a:rPr lang="pt-BR" b="1" dirty="0" smtClean="0"/>
              <a:t> 6,8), era </a:t>
            </a:r>
            <a:r>
              <a:rPr lang="pt-BR" b="1" dirty="0"/>
              <a:t>jovem quando aceitou o convite de Deus para ser profeta em Israel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9870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No </a:t>
            </a:r>
            <a:r>
              <a:rPr lang="pt-BR" b="1" dirty="0">
                <a:solidFill>
                  <a:srgbClr val="002060"/>
                </a:solidFill>
              </a:rPr>
              <a:t>Novo </a:t>
            </a:r>
            <a:r>
              <a:rPr lang="pt-BR" b="1" dirty="0" smtClean="0">
                <a:solidFill>
                  <a:srgbClr val="002060"/>
                </a:solidFill>
              </a:rPr>
              <a:t>Testamento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Jesus instaura o Novo </a:t>
            </a:r>
            <a:r>
              <a:rPr lang="pt-BR" b="1" dirty="0" smtClean="0"/>
              <a:t>Reino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Pela Encarnação de seu próprio Filho, Deus se revela de forma </a:t>
            </a:r>
            <a:r>
              <a:rPr lang="pt-BR" b="1" dirty="0" smtClean="0">
                <a:solidFill>
                  <a:srgbClr val="FF0000"/>
                </a:solidFill>
              </a:rPr>
              <a:t>radical</a:t>
            </a:r>
          </a:p>
          <a:p>
            <a:pPr lvl="2">
              <a:lnSpc>
                <a:spcPct val="150000"/>
              </a:lnSpc>
            </a:pPr>
            <a:r>
              <a:rPr lang="pt-BR" b="1" i="1" dirty="0" smtClean="0">
                <a:solidFill>
                  <a:srgbClr val="FF0000"/>
                </a:solidFill>
              </a:rPr>
              <a:t>Rosto humano de Deus e rosto divino do homem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Faz uma opção preferencial pelos pobres e </a:t>
            </a:r>
            <a:r>
              <a:rPr lang="pt-BR" b="1" dirty="0" smtClean="0">
                <a:solidFill>
                  <a:srgbClr val="FF0000"/>
                </a:solidFill>
              </a:rPr>
              <a:t>marginalizados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Assume </a:t>
            </a:r>
            <a:r>
              <a:rPr lang="pt-BR" b="1" dirty="0">
                <a:solidFill>
                  <a:srgbClr val="FF0000"/>
                </a:solidFill>
              </a:rPr>
              <a:t>um projeto de libertação </a:t>
            </a:r>
            <a:r>
              <a:rPr lang="pt-BR" b="1" dirty="0" smtClean="0">
                <a:solidFill>
                  <a:srgbClr val="FF0000"/>
                </a:solidFill>
              </a:rPr>
              <a:t>com eles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Crescendo em sabedoria e graça, Jesus </a:t>
            </a:r>
            <a:r>
              <a:rPr lang="pt-BR" b="1" dirty="0">
                <a:solidFill>
                  <a:srgbClr val="FF0000"/>
                </a:solidFill>
              </a:rPr>
              <a:t>recebeu todas as condições para o amadurecimento integral de sua </a:t>
            </a:r>
            <a:r>
              <a:rPr lang="pt-BR" b="1" dirty="0" smtClean="0">
                <a:solidFill>
                  <a:srgbClr val="FF0000"/>
                </a:solidFill>
              </a:rPr>
              <a:t>vida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1341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No Novo Testamento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Jesus instaura o Novo </a:t>
            </a:r>
            <a:r>
              <a:rPr lang="pt-BR" b="1" dirty="0" smtClean="0"/>
              <a:t>Reino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S</a:t>
            </a:r>
            <a:r>
              <a:rPr lang="pt-BR" b="1" dirty="0" smtClean="0">
                <a:solidFill>
                  <a:srgbClr val="FF0000"/>
                </a:solidFill>
              </a:rPr>
              <a:t>abedoria </a:t>
            </a:r>
            <a:r>
              <a:rPr lang="pt-BR" b="1" dirty="0">
                <a:solidFill>
                  <a:srgbClr val="FF0000"/>
                </a:solidFill>
              </a:rPr>
              <a:t>que Jesus vai adquirindo em diálogo com as </a:t>
            </a:r>
            <a:r>
              <a:rPr lang="pt-BR" b="1" dirty="0" smtClean="0">
                <a:solidFill>
                  <a:srgbClr val="FF0000"/>
                </a:solidFill>
              </a:rPr>
              <a:t>Escrituras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Graça</a:t>
            </a:r>
            <a:r>
              <a:rPr lang="pt-BR" b="1" dirty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– diante de Deus, a fidelidade ao Pai, sua vida humilde na família de Nazaré, conforme a vontade de Deus e a seu plano; 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Diante dos homens – ele contava cada vez mais com o apreço e a valorização dos que o conheciam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Somos convidados a refletir sobre as condições para que os jovens desenvolvam suas potencialidades e assumam o protagonismo deles</a:t>
            </a:r>
          </a:p>
          <a:p>
            <a:pPr lvl="2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588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Encontro de Jesus com os Jovens</a:t>
            </a:r>
          </a:p>
          <a:p>
            <a:pPr lvl="1"/>
            <a:r>
              <a:rPr lang="pt-BR" dirty="0" smtClean="0"/>
              <a:t>Acolhe a jovem mãe excluída da sociedade da época, cura sua filhinha (Mc 7,24-30)</a:t>
            </a:r>
          </a:p>
          <a:p>
            <a:pPr lvl="1"/>
            <a:r>
              <a:rPr lang="pt-BR" dirty="0" smtClean="0"/>
              <a:t>Demonstra compaixão na parábola dos dois filhos (</a:t>
            </a:r>
            <a:r>
              <a:rPr lang="pt-BR" dirty="0" err="1" smtClean="0"/>
              <a:t>Mt</a:t>
            </a:r>
            <a:r>
              <a:rPr lang="pt-BR" dirty="0" smtClean="0"/>
              <a:t> 21, 28-32) – acredita na regeneração e no perdão dos erros da juventude (</a:t>
            </a:r>
            <a:r>
              <a:rPr lang="pt-BR" dirty="0" err="1" smtClean="0"/>
              <a:t>Lc</a:t>
            </a:r>
            <a:r>
              <a:rPr lang="pt-BR" dirty="0" smtClean="0"/>
              <a:t> 15,11-24);</a:t>
            </a:r>
          </a:p>
          <a:p>
            <a:pPr lvl="1"/>
            <a:r>
              <a:rPr lang="pt-BR" dirty="0" smtClean="0"/>
              <a:t>Convida os jovens a um novo caminho e a viverem seu projeto de desapego aos bens (</a:t>
            </a:r>
            <a:r>
              <a:rPr lang="pt-BR" dirty="0" err="1" smtClean="0"/>
              <a:t>Lc</a:t>
            </a:r>
            <a:r>
              <a:rPr lang="pt-BR" dirty="0" smtClean="0"/>
              <a:t> 18,18-23)</a:t>
            </a:r>
          </a:p>
          <a:p>
            <a:pPr lvl="1"/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49</a:t>
            </a:fld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  <a:buNone/>
            </a:pPr>
            <a:r>
              <a:rPr lang="pt-BR" sz="2400" b="1" dirty="0" smtClean="0"/>
              <a:t>Jesus </a:t>
            </a:r>
            <a:r>
              <a:rPr lang="pt-BR" sz="2400" b="1" dirty="0"/>
              <a:t>instaura o Novo </a:t>
            </a:r>
            <a:r>
              <a:rPr lang="pt-BR" sz="2400" b="1" dirty="0" smtClean="0"/>
              <a:t>Reino – a novidade do Reino vai modificando a realidade ao seu redor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A sujeira não está no que “</a:t>
            </a:r>
            <a:r>
              <a:rPr lang="pt-BR" sz="2000" b="1" i="1" dirty="0" smtClean="0">
                <a:solidFill>
                  <a:srgbClr val="FF0000"/>
                </a:solidFill>
              </a:rPr>
              <a:t>entra pela boca, mas no que sai da boca </a:t>
            </a:r>
            <a:r>
              <a:rPr lang="pt-BR" sz="2000" b="1" dirty="0" smtClean="0">
                <a:solidFill>
                  <a:srgbClr val="FF0000"/>
                </a:solidFill>
              </a:rPr>
              <a:t>(</a:t>
            </a:r>
            <a:r>
              <a:rPr lang="pt-BR" sz="2000" b="1" dirty="0" err="1" smtClean="0">
                <a:solidFill>
                  <a:srgbClr val="FF0000"/>
                </a:solidFill>
              </a:rPr>
              <a:t>Mt</a:t>
            </a:r>
            <a:r>
              <a:rPr lang="pt-BR" sz="2000" b="1" dirty="0" smtClean="0">
                <a:solidFill>
                  <a:srgbClr val="FF0000"/>
                </a:solidFill>
              </a:rPr>
              <a:t> 15,11)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Cura os leprosos (cf. </a:t>
            </a:r>
            <a:r>
              <a:rPr lang="pt-BR" sz="2000" b="1" dirty="0" err="1" smtClean="0">
                <a:solidFill>
                  <a:srgbClr val="FF0000"/>
                </a:solidFill>
              </a:rPr>
              <a:t>Lc</a:t>
            </a:r>
            <a:r>
              <a:rPr lang="pt-BR" sz="2000" b="1" dirty="0" smtClean="0">
                <a:solidFill>
                  <a:srgbClr val="FF0000"/>
                </a:solidFill>
              </a:rPr>
              <a:t> 17,14)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As mulheres eram tratadas como inferiores, impuras, Jesus se fez acompanhar por elas, atribuindo-lhes papel social (cf. </a:t>
            </a:r>
            <a:r>
              <a:rPr lang="pt-BR" sz="2000" b="1" dirty="0" err="1" smtClean="0">
                <a:solidFill>
                  <a:srgbClr val="FF0000"/>
                </a:solidFill>
              </a:rPr>
              <a:t>Lc</a:t>
            </a:r>
            <a:r>
              <a:rPr lang="pt-BR" sz="2000" b="1" dirty="0" smtClean="0">
                <a:solidFill>
                  <a:srgbClr val="FF0000"/>
                </a:solidFill>
              </a:rPr>
              <a:t> 8,1-3); primeiras testemunhas da ressurreição (cf. Mc 16,1-18)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76245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lvl="1"/>
            <a:r>
              <a:rPr lang="pt-BR" dirty="0" smtClean="0"/>
              <a:t>Numa sociedade em que as </a:t>
            </a:r>
            <a:r>
              <a:rPr lang="pt-BR" b="1" dirty="0" smtClean="0"/>
              <a:t>crianças</a:t>
            </a:r>
            <a:r>
              <a:rPr lang="pt-BR" dirty="0" smtClean="0"/>
              <a:t> não tinham relevância (cf. </a:t>
            </a:r>
            <a:r>
              <a:rPr lang="pt-BR" dirty="0" err="1" smtClean="0"/>
              <a:t>Mt</a:t>
            </a:r>
            <a:r>
              <a:rPr lang="pt-BR" dirty="0" smtClean="0"/>
              <a:t> 15,38):</a:t>
            </a:r>
          </a:p>
          <a:p>
            <a:pPr lvl="1"/>
            <a:r>
              <a:rPr lang="pt-BR" dirty="0" smtClean="0"/>
              <a:t>Jesus diz ser necessário tornar-se criança para entrar no Reino de Deus</a:t>
            </a:r>
          </a:p>
          <a:p>
            <a:pPr lvl="1"/>
            <a:r>
              <a:rPr lang="pt-BR" dirty="0" smtClean="0"/>
              <a:t>Profissões eram motivo para </a:t>
            </a:r>
            <a:r>
              <a:rPr lang="pt-BR" b="1" dirty="0" smtClean="0"/>
              <a:t>desprezo de pessoas </a:t>
            </a:r>
            <a:r>
              <a:rPr lang="pt-BR" dirty="0" smtClean="0"/>
              <a:t>– Jesus escolhe um cobrador de impostos (cf. </a:t>
            </a:r>
            <a:r>
              <a:rPr lang="pt-BR" dirty="0" err="1" smtClean="0"/>
              <a:t>Mt</a:t>
            </a:r>
            <a:r>
              <a:rPr lang="pt-BR" dirty="0" smtClean="0"/>
              <a:t> 9,9-10)</a:t>
            </a:r>
          </a:p>
          <a:p>
            <a:pPr lvl="1"/>
            <a:r>
              <a:rPr lang="pt-BR" dirty="0" smtClean="0"/>
              <a:t>Jesus conversa com os </a:t>
            </a:r>
            <a:r>
              <a:rPr lang="pt-BR" b="1" dirty="0" smtClean="0"/>
              <a:t>Samaritanos</a:t>
            </a:r>
            <a:r>
              <a:rPr lang="pt-BR" dirty="0" smtClean="0"/>
              <a:t> (cf. </a:t>
            </a:r>
            <a:r>
              <a:rPr lang="pt-BR" dirty="0" err="1" smtClean="0"/>
              <a:t>Jo</a:t>
            </a:r>
            <a:r>
              <a:rPr lang="pt-BR" dirty="0" smtClean="0"/>
              <a:t> 4,7); é recebido por eles (cf. </a:t>
            </a:r>
            <a:r>
              <a:rPr lang="pt-BR" dirty="0" err="1" smtClean="0"/>
              <a:t>Lc</a:t>
            </a:r>
            <a:r>
              <a:rPr lang="pt-BR" dirty="0" smtClean="0"/>
              <a:t> 8,52); Cita os como exemplo de amor verdadeiro (cf. </a:t>
            </a:r>
            <a:r>
              <a:rPr lang="pt-BR" dirty="0" err="1" smtClean="0"/>
              <a:t>Lc</a:t>
            </a:r>
            <a:r>
              <a:rPr lang="pt-BR" dirty="0" smtClean="0"/>
              <a:t> 10,33)</a:t>
            </a:r>
          </a:p>
          <a:p>
            <a:pPr lvl="1"/>
            <a:r>
              <a:rPr lang="pt-BR" dirty="0" smtClean="0"/>
              <a:t>Onde havia o legalismo, Jesus afirma que o homem é o centro de tudo - cura num dia de sábado Mc 3,4); a colheita das espigas de trigo – “</a:t>
            </a:r>
            <a:r>
              <a:rPr lang="pt-BR" b="1" i="1" dirty="0" smtClean="0"/>
              <a:t>a lei é feita para o homem e não o homem para a lei</a:t>
            </a:r>
            <a:r>
              <a:rPr lang="pt-BR" i="1" dirty="0" smtClean="0"/>
              <a:t>”  </a:t>
            </a:r>
            <a:r>
              <a:rPr lang="pt-BR" dirty="0" smtClean="0"/>
              <a:t>(Mc 2,23-29) 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51</a:t>
            </a:fld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 </a:t>
            </a:r>
            <a:r>
              <a:rPr lang="pt-BR" b="1" dirty="0" smtClean="0"/>
              <a:t>jovialidade do projeto de Jesus</a:t>
            </a:r>
            <a:r>
              <a:rPr lang="pt-BR" dirty="0" smtClean="0"/>
              <a:t>: o Reino já está entre nós, é um dom:</a:t>
            </a:r>
          </a:p>
          <a:p>
            <a:pPr lvl="1"/>
            <a:r>
              <a:rPr lang="pt-BR" dirty="0" smtClean="0"/>
              <a:t>Renovação radical da relação com Deus e com os irmãos, com consequências radicais para a sociedade da época</a:t>
            </a:r>
          </a:p>
          <a:p>
            <a:pPr lvl="1"/>
            <a:r>
              <a:rPr lang="pt-BR" dirty="0" smtClean="0"/>
              <a:t>O Reino era o grande anúncio de Jesus, a partir de sua experiência de comunhão com o Pai</a:t>
            </a:r>
          </a:p>
          <a:p>
            <a:pPr lvl="1"/>
            <a:r>
              <a:rPr lang="pt-BR" dirty="0" smtClean="0"/>
              <a:t>Jesus propõe nova maneira de ver, de pensar, de agir, e de organizar as relações entre as pessoas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52</a:t>
            </a:fld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b="1" dirty="0" smtClean="0"/>
              <a:t>Jesus de Nazaré é o modelo </a:t>
            </a:r>
            <a:r>
              <a:rPr lang="pt-BR" dirty="0" smtClean="0"/>
              <a:t>a ser seguido:</a:t>
            </a:r>
          </a:p>
          <a:p>
            <a:pPr lvl="1"/>
            <a:r>
              <a:rPr lang="pt-BR" dirty="0" smtClean="0"/>
              <a:t>Por isso, Jesus é o caminho, a verdade e a vida (</a:t>
            </a:r>
            <a:r>
              <a:rPr lang="pt-BR" dirty="0" err="1" smtClean="0"/>
              <a:t>Jo</a:t>
            </a:r>
            <a:r>
              <a:rPr lang="pt-BR" dirty="0" smtClean="0"/>
              <a:t> 14,6)</a:t>
            </a:r>
          </a:p>
          <a:p>
            <a:pPr lvl="1"/>
            <a:r>
              <a:rPr lang="pt-BR" dirty="0" smtClean="0"/>
              <a:t>Na intimidade com da Trindade</a:t>
            </a:r>
          </a:p>
          <a:p>
            <a:pPr lvl="1"/>
            <a:r>
              <a:rPr lang="pt-BR" dirty="0" smtClean="0"/>
              <a:t>Zelo por realizar a vontade do Pai</a:t>
            </a:r>
          </a:p>
          <a:p>
            <a:pPr lvl="1"/>
            <a:r>
              <a:rPr lang="pt-BR" dirty="0" smtClean="0"/>
              <a:t>Sua misericórdia, acolhimento, capacidade de perdoar (cf. </a:t>
            </a:r>
            <a:r>
              <a:rPr lang="pt-BR" dirty="0" err="1" smtClean="0"/>
              <a:t>Mt</a:t>
            </a:r>
            <a:r>
              <a:rPr lang="pt-BR" dirty="0" smtClean="0"/>
              <a:t> 18,21; </a:t>
            </a:r>
            <a:r>
              <a:rPr lang="pt-BR" dirty="0" err="1" smtClean="0"/>
              <a:t>Jo</a:t>
            </a:r>
            <a:r>
              <a:rPr lang="pt-BR" dirty="0" smtClean="0"/>
              <a:t> 8,3-11)</a:t>
            </a:r>
          </a:p>
          <a:p>
            <a:pPr lvl="1"/>
            <a:r>
              <a:rPr lang="pt-BR" dirty="0" smtClean="0"/>
              <a:t>Senso de diálogo (cf. </a:t>
            </a:r>
            <a:r>
              <a:rPr lang="pt-BR" dirty="0" err="1" smtClean="0"/>
              <a:t>Lc</a:t>
            </a:r>
            <a:r>
              <a:rPr lang="pt-BR" dirty="0" smtClean="0"/>
              <a:t> 9,49s)</a:t>
            </a:r>
          </a:p>
          <a:p>
            <a:pPr lvl="1"/>
            <a:r>
              <a:rPr lang="pt-BR" dirty="0" smtClean="0"/>
              <a:t>Sua capacidade de amar até entregar a própria vida (cf. </a:t>
            </a:r>
            <a:r>
              <a:rPr lang="pt-BR" dirty="0" err="1" smtClean="0"/>
              <a:t>Mt</a:t>
            </a:r>
            <a:r>
              <a:rPr lang="pt-BR" dirty="0" smtClean="0"/>
              <a:t> 5,43-48; </a:t>
            </a:r>
            <a:r>
              <a:rPr lang="pt-BR" dirty="0" err="1" smtClean="0"/>
              <a:t>Jo</a:t>
            </a:r>
            <a:r>
              <a:rPr lang="pt-BR" dirty="0" smtClean="0"/>
              <a:t>, 13,1-5)</a:t>
            </a:r>
          </a:p>
          <a:p>
            <a:pPr lvl="1"/>
            <a:r>
              <a:rPr lang="pt-BR" dirty="0" smtClean="0"/>
              <a:t>Vivenciou este amor até a entrega na cruz (cf. </a:t>
            </a:r>
            <a:r>
              <a:rPr lang="pt-BR" dirty="0" err="1" smtClean="0"/>
              <a:t>Jo</a:t>
            </a:r>
            <a:r>
              <a:rPr lang="pt-BR" dirty="0" smtClean="0"/>
              <a:t> 19,30)</a:t>
            </a:r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53</a:t>
            </a:fld>
            <a:endParaRPr lang="pt-BR"/>
          </a:p>
        </p:txBody>
      </p:sp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dirty="0" smtClean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No Novo Testamento</a:t>
            </a:r>
          </a:p>
          <a:p>
            <a:pPr lvl="1">
              <a:lnSpc>
                <a:spcPct val="150000"/>
              </a:lnSpc>
            </a:pPr>
            <a:r>
              <a:rPr lang="pt-BR" sz="2400" b="1" dirty="0"/>
              <a:t>Maria, presença </a:t>
            </a:r>
            <a:r>
              <a:rPr lang="pt-BR" sz="2400" b="1" dirty="0" smtClean="0"/>
              <a:t>educativa</a:t>
            </a: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Maria de Nazaré é a jovem que recebe um papel fundamental na História da </a:t>
            </a:r>
            <a:r>
              <a:rPr lang="pt-BR" sz="2000" b="1" dirty="0" smtClean="0">
                <a:solidFill>
                  <a:srgbClr val="FF0000"/>
                </a:solidFill>
              </a:rPr>
              <a:t>Salvação, apresenta-se com fé, obediência e coragem “</a:t>
            </a:r>
            <a:r>
              <a:rPr lang="pt-BR" sz="2000" b="1" i="1" dirty="0" smtClean="0">
                <a:solidFill>
                  <a:srgbClr val="FF0000"/>
                </a:solidFill>
              </a:rPr>
              <a:t>Faça-se em mim segundo a tua Palavra </a:t>
            </a:r>
            <a:r>
              <a:rPr lang="pt-BR" sz="2000" b="1" dirty="0" smtClean="0">
                <a:solidFill>
                  <a:srgbClr val="FF0000"/>
                </a:solidFill>
              </a:rPr>
              <a:t>(</a:t>
            </a:r>
            <a:r>
              <a:rPr lang="pt-BR" sz="2000" b="1" dirty="0" err="1" smtClean="0">
                <a:solidFill>
                  <a:srgbClr val="FF0000"/>
                </a:solidFill>
              </a:rPr>
              <a:t>Lc</a:t>
            </a:r>
            <a:r>
              <a:rPr lang="pt-BR" sz="2000" b="1" dirty="0" smtClean="0">
                <a:solidFill>
                  <a:srgbClr val="FF0000"/>
                </a:solidFill>
              </a:rPr>
              <a:t> 1,26-38)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É “</a:t>
            </a:r>
            <a:r>
              <a:rPr lang="pt-BR" sz="2000" b="1" i="1" dirty="0" smtClean="0">
                <a:solidFill>
                  <a:srgbClr val="FF0000"/>
                </a:solidFill>
              </a:rPr>
              <a:t>mãe, perfeita discípula e </a:t>
            </a:r>
            <a:r>
              <a:rPr lang="pt-BR" sz="2000" b="1" i="1" dirty="0" err="1" smtClean="0">
                <a:solidFill>
                  <a:srgbClr val="FF0000"/>
                </a:solidFill>
              </a:rPr>
              <a:t>padagoga</a:t>
            </a:r>
            <a:r>
              <a:rPr lang="pt-BR" sz="2000" b="1" i="1" dirty="0" smtClean="0">
                <a:solidFill>
                  <a:srgbClr val="FF0000"/>
                </a:solidFill>
              </a:rPr>
              <a:t> da evangelização</a:t>
            </a:r>
            <a:r>
              <a:rPr lang="pt-BR" sz="2000" b="1" dirty="0" smtClean="0">
                <a:solidFill>
                  <a:srgbClr val="FF0000"/>
                </a:solidFill>
              </a:rPr>
              <a:t>” (</a:t>
            </a:r>
            <a:r>
              <a:rPr lang="pt-BR" sz="2000" b="1" dirty="0" err="1" smtClean="0">
                <a:solidFill>
                  <a:srgbClr val="FF0000"/>
                </a:solidFill>
              </a:rPr>
              <a:t>DAp</a:t>
            </a:r>
            <a:r>
              <a:rPr lang="pt-BR" sz="2000" b="1" dirty="0" smtClean="0">
                <a:solidFill>
                  <a:srgbClr val="FF0000"/>
                </a:solidFill>
              </a:rPr>
              <a:t> n.1)</a:t>
            </a:r>
            <a:endParaRPr lang="pt-BR" sz="2000" b="1" i="1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A</a:t>
            </a:r>
            <a:r>
              <a:rPr lang="pt-BR" sz="2000" b="1" dirty="0" smtClean="0">
                <a:solidFill>
                  <a:srgbClr val="FF0000"/>
                </a:solidFill>
              </a:rPr>
              <a:t>o </a:t>
            </a:r>
            <a:r>
              <a:rPr lang="pt-BR" sz="2000" b="1" dirty="0">
                <a:solidFill>
                  <a:srgbClr val="FF0000"/>
                </a:solidFill>
              </a:rPr>
              <a:t>assumir com radicalidade sua missão, acolhe a todos como filhos e mostra como servir a </a:t>
            </a:r>
            <a:r>
              <a:rPr lang="pt-BR" sz="2000" b="1" dirty="0" smtClean="0">
                <a:solidFill>
                  <a:srgbClr val="FF0000"/>
                </a:solidFill>
              </a:rPr>
              <a:t>Deus</a:t>
            </a: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P</a:t>
            </a:r>
            <a:r>
              <a:rPr lang="pt-BR" sz="2000" b="1" dirty="0" smtClean="0">
                <a:solidFill>
                  <a:srgbClr val="FF0000"/>
                </a:solidFill>
              </a:rPr>
              <a:t>rincipal </a:t>
            </a:r>
            <a:r>
              <a:rPr lang="pt-BR" sz="2000" b="1" dirty="0">
                <a:solidFill>
                  <a:srgbClr val="FF0000"/>
                </a:solidFill>
              </a:rPr>
              <a:t>modelo de seguimento de Jesus </a:t>
            </a:r>
            <a:r>
              <a:rPr lang="pt-BR" sz="2000" b="1" dirty="0" smtClean="0">
                <a:solidFill>
                  <a:srgbClr val="FF0000"/>
                </a:solidFill>
              </a:rPr>
              <a:t>Cristo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Mãe dos pobres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Os jovens peregrinam aos santuários marianos, com afeto e carinho</a:t>
            </a:r>
          </a:p>
          <a:p>
            <a:pPr lvl="2">
              <a:lnSpc>
                <a:spcPct val="150000"/>
              </a:lnSpc>
            </a:pPr>
            <a:r>
              <a:rPr lang="pt-BR" sz="2000" b="1" dirty="0" smtClean="0">
                <a:solidFill>
                  <a:srgbClr val="FF0000"/>
                </a:solidFill>
              </a:rPr>
              <a:t>Virgem de Guadalupe e Nossa Senhora Aparecida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9793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No Novo Testamento</a:t>
            </a:r>
          </a:p>
          <a:p>
            <a:pPr lvl="1">
              <a:lnSpc>
                <a:spcPct val="150000"/>
              </a:lnSpc>
            </a:pPr>
            <a:r>
              <a:rPr lang="pt-BR" sz="2400" b="1" dirty="0"/>
              <a:t>Os discípulos João, Marcos e Paulo </a:t>
            </a:r>
            <a:endParaRPr lang="pt-BR" sz="2400" b="1" dirty="0" smtClean="0"/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São João Evangelista: </a:t>
            </a:r>
            <a:r>
              <a:rPr lang="pt-BR" sz="2000" b="1" dirty="0" smtClean="0">
                <a:solidFill>
                  <a:srgbClr val="FF0000"/>
                </a:solidFill>
              </a:rPr>
              <a:t>amigo </a:t>
            </a:r>
            <a:r>
              <a:rPr lang="pt-BR" sz="2000" b="1" dirty="0">
                <a:solidFill>
                  <a:srgbClr val="FF0000"/>
                </a:solidFill>
              </a:rPr>
              <a:t>mais íntimo de </a:t>
            </a:r>
            <a:r>
              <a:rPr lang="pt-BR" sz="2000" b="1" dirty="0" smtClean="0">
                <a:solidFill>
                  <a:srgbClr val="FF0000"/>
                </a:solidFill>
              </a:rPr>
              <a:t>Jesus. </a:t>
            </a:r>
            <a:r>
              <a:rPr lang="pt-BR" sz="2000" b="1" dirty="0">
                <a:solidFill>
                  <a:srgbClr val="FF0000"/>
                </a:solidFill>
              </a:rPr>
              <a:t>Foi o único que acompanhou Jesus até os pés da Cruz e testemunhou sua morte, amparando </a:t>
            </a:r>
            <a:r>
              <a:rPr lang="pt-BR" sz="2000" b="1" dirty="0" smtClean="0">
                <a:solidFill>
                  <a:srgbClr val="FF0000"/>
                </a:solidFill>
              </a:rPr>
              <a:t>Maria</a:t>
            </a:r>
            <a:endParaRPr lang="pt-BR" sz="2000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São </a:t>
            </a:r>
            <a:r>
              <a:rPr lang="pt-BR" sz="2000" b="1" dirty="0" smtClean="0">
                <a:solidFill>
                  <a:srgbClr val="FF0000"/>
                </a:solidFill>
              </a:rPr>
              <a:t>Marcos: </a:t>
            </a:r>
            <a:r>
              <a:rPr lang="pt-BR" sz="2000" b="1" dirty="0">
                <a:solidFill>
                  <a:srgbClr val="FF0000"/>
                </a:solidFill>
              </a:rPr>
              <a:t>É mencionado em </a:t>
            </a:r>
            <a:r>
              <a:rPr lang="pt-BR" sz="2000" b="1" dirty="0" smtClean="0">
                <a:solidFill>
                  <a:srgbClr val="FF0000"/>
                </a:solidFill>
              </a:rPr>
              <a:t>Atos. Não </a:t>
            </a:r>
            <a:r>
              <a:rPr lang="pt-BR" sz="2000" b="1" dirty="0">
                <a:solidFill>
                  <a:srgbClr val="FF0000"/>
                </a:solidFill>
              </a:rPr>
              <a:t>era Apóstolo, mas foi o primeiro </a:t>
            </a:r>
            <a:r>
              <a:rPr lang="pt-BR" sz="2000" b="1" dirty="0" smtClean="0">
                <a:solidFill>
                  <a:srgbClr val="FF0000"/>
                </a:solidFill>
              </a:rPr>
              <a:t>Evangelista</a:t>
            </a: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São Paulo Apóstolo: </a:t>
            </a:r>
            <a:r>
              <a:rPr lang="pt-BR" sz="2000" b="1" dirty="0" smtClean="0">
                <a:solidFill>
                  <a:srgbClr val="FF0000"/>
                </a:solidFill>
              </a:rPr>
              <a:t>perseguidor </a:t>
            </a:r>
            <a:r>
              <a:rPr lang="pt-BR" sz="2000" b="1" dirty="0">
                <a:solidFill>
                  <a:srgbClr val="FF0000"/>
                </a:solidFill>
              </a:rPr>
              <a:t>da </a:t>
            </a:r>
            <a:r>
              <a:rPr lang="pt-BR" sz="2000" b="1" dirty="0" smtClean="0">
                <a:solidFill>
                  <a:srgbClr val="FF0000"/>
                </a:solidFill>
              </a:rPr>
              <a:t>Igreja, converteu-se tornando-se o Apóstolo</a:t>
            </a:r>
            <a:r>
              <a:rPr lang="pt-BR" sz="2000" b="1" dirty="0">
                <a:solidFill>
                  <a:srgbClr val="FF0000"/>
                </a:solidFill>
              </a:rPr>
              <a:t> </a:t>
            </a:r>
            <a:r>
              <a:rPr lang="pt-BR" sz="2000" b="1" dirty="0" smtClean="0">
                <a:solidFill>
                  <a:srgbClr val="FF0000"/>
                </a:solidFill>
              </a:rPr>
              <a:t>dos gentios</a:t>
            </a:r>
            <a:endParaRPr lang="pt-BR" sz="2000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NAS SAGRADAS ESCRITURAS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96487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Igreja vive de testemunhas </a:t>
            </a:r>
            <a:r>
              <a:rPr lang="pt-BR" b="1" dirty="0" smtClean="0">
                <a:solidFill>
                  <a:srgbClr val="002060"/>
                </a:solidFill>
              </a:rPr>
              <a:t>autênticas</a:t>
            </a:r>
          </a:p>
          <a:p>
            <a:pPr lvl="0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Santa Inês: </a:t>
            </a:r>
            <a:r>
              <a:rPr lang="pt-BR" b="1" dirty="0" smtClean="0">
                <a:solidFill>
                  <a:srgbClr val="002060"/>
                </a:solidFill>
              </a:rPr>
              <a:t>virgem </a:t>
            </a:r>
            <a:r>
              <a:rPr lang="pt-BR" b="1" dirty="0">
                <a:solidFill>
                  <a:srgbClr val="002060"/>
                </a:solidFill>
              </a:rPr>
              <a:t>e mártir do </a:t>
            </a:r>
            <a:r>
              <a:rPr lang="pt-BR" b="1" dirty="0" smtClean="0">
                <a:solidFill>
                  <a:srgbClr val="002060"/>
                </a:solidFill>
              </a:rPr>
              <a:t>séc. III. </a:t>
            </a:r>
            <a:r>
              <a:rPr lang="pt-BR" b="1" dirty="0">
                <a:solidFill>
                  <a:srgbClr val="002060"/>
                </a:solidFill>
              </a:rPr>
              <a:t>Denunciada como cristã, foi </a:t>
            </a:r>
            <a:r>
              <a:rPr lang="pt-BR" b="1" dirty="0" smtClean="0">
                <a:solidFill>
                  <a:srgbClr val="002060"/>
                </a:solidFill>
              </a:rPr>
              <a:t>tortura e decapitada</a:t>
            </a:r>
          </a:p>
          <a:p>
            <a:pPr lvl="0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São Domingos Sávio: : nasceu </a:t>
            </a:r>
            <a:r>
              <a:rPr lang="pt-BR" b="1" dirty="0" smtClean="0">
                <a:solidFill>
                  <a:srgbClr val="002060"/>
                </a:solidFill>
              </a:rPr>
              <a:t>em 1842, seguidor de Dom Bosco, ensinava </a:t>
            </a:r>
            <a:r>
              <a:rPr lang="pt-BR" b="1" dirty="0">
                <a:solidFill>
                  <a:srgbClr val="002060"/>
                </a:solidFill>
              </a:rPr>
              <a:t>o </a:t>
            </a:r>
            <a:r>
              <a:rPr lang="pt-BR" b="1" dirty="0" smtClean="0">
                <a:solidFill>
                  <a:srgbClr val="002060"/>
                </a:solidFill>
              </a:rPr>
              <a:t>Catecismo, assistia doentes e pacificava brigas</a:t>
            </a:r>
          </a:p>
          <a:p>
            <a:pPr lvl="0"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São Luís Gonzaga: nasceu </a:t>
            </a:r>
            <a:r>
              <a:rPr lang="pt-BR" b="1" dirty="0" smtClean="0">
                <a:solidFill>
                  <a:srgbClr val="002060"/>
                </a:solidFill>
              </a:rPr>
              <a:t>em 1568, </a:t>
            </a:r>
            <a:r>
              <a:rPr lang="pt-BR" b="1" dirty="0">
                <a:solidFill>
                  <a:srgbClr val="002060"/>
                </a:solidFill>
              </a:rPr>
              <a:t>inclinado à oração e à </a:t>
            </a:r>
            <a:r>
              <a:rPr lang="pt-BR" b="1" dirty="0" smtClean="0">
                <a:solidFill>
                  <a:srgbClr val="002060"/>
                </a:solidFill>
              </a:rPr>
              <a:t>penitência, entrou na Companhia de Jesus, morreu socorrendo as vítimas da peste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JOVENS NA HISTÓRIA DA IGREJA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28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Beata Albertina </a:t>
            </a:r>
            <a:r>
              <a:rPr lang="pt-BR" b="1" dirty="0" err="1">
                <a:solidFill>
                  <a:srgbClr val="002060"/>
                </a:solidFill>
              </a:rPr>
              <a:t>Berkenbrock</a:t>
            </a:r>
            <a:r>
              <a:rPr lang="pt-BR" b="1" i="1" dirty="0">
                <a:solidFill>
                  <a:srgbClr val="002060"/>
                </a:solidFill>
              </a:rPr>
              <a:t>:</a:t>
            </a:r>
            <a:r>
              <a:rPr lang="pt-BR" b="1" dirty="0">
                <a:solidFill>
                  <a:srgbClr val="002060"/>
                </a:solidFill>
              </a:rPr>
              <a:t> nasceu no Brasil, </a:t>
            </a:r>
            <a:r>
              <a:rPr lang="pt-BR" b="1" dirty="0" smtClean="0">
                <a:solidFill>
                  <a:srgbClr val="002060"/>
                </a:solidFill>
              </a:rPr>
              <a:t>em </a:t>
            </a:r>
            <a:r>
              <a:rPr lang="pt-BR" b="1" dirty="0">
                <a:solidFill>
                  <a:srgbClr val="002060"/>
                </a:solidFill>
              </a:rPr>
              <a:t>abril de 1919. Foi assassinada, com 12 anos de idade, porque quis conservar a </a:t>
            </a:r>
            <a:r>
              <a:rPr lang="pt-BR" b="1" dirty="0" smtClean="0">
                <a:solidFill>
                  <a:srgbClr val="002060"/>
                </a:solidFill>
              </a:rPr>
              <a:t>castidade</a:t>
            </a:r>
            <a:endParaRPr lang="pt-BR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Beata Chiara </a:t>
            </a:r>
            <a:r>
              <a:rPr lang="pt-BR" b="1" dirty="0" err="1">
                <a:solidFill>
                  <a:srgbClr val="002060"/>
                </a:solidFill>
              </a:rPr>
              <a:t>Luce</a:t>
            </a:r>
            <a:r>
              <a:rPr lang="pt-BR" b="1" dirty="0">
                <a:solidFill>
                  <a:srgbClr val="002060"/>
                </a:solidFill>
              </a:rPr>
              <a:t> Badano: </a:t>
            </a:r>
            <a:r>
              <a:rPr lang="pt-BR" b="1" dirty="0" smtClean="0">
                <a:solidFill>
                  <a:srgbClr val="002060"/>
                </a:solidFill>
              </a:rPr>
              <a:t>nasceu na </a:t>
            </a:r>
            <a:r>
              <a:rPr lang="pt-BR" b="1" dirty="0">
                <a:solidFill>
                  <a:srgbClr val="002060"/>
                </a:solidFill>
              </a:rPr>
              <a:t>Itália, em 1971. Aos 10 anos, viveu uma experiência forte de encontro com </a:t>
            </a:r>
            <a:r>
              <a:rPr lang="pt-BR" b="1" dirty="0" smtClean="0">
                <a:solidFill>
                  <a:srgbClr val="002060"/>
                </a:solidFill>
              </a:rPr>
              <a:t>Deus, invocada </a:t>
            </a:r>
            <a:r>
              <a:rPr lang="pt-BR" b="1" dirty="0">
                <a:solidFill>
                  <a:srgbClr val="002060"/>
                </a:solidFill>
              </a:rPr>
              <a:t>pela </a:t>
            </a:r>
            <a:r>
              <a:rPr lang="pt-BR" b="1" dirty="0" smtClean="0">
                <a:solidFill>
                  <a:srgbClr val="002060"/>
                </a:solidFill>
              </a:rPr>
              <a:t>entrega </a:t>
            </a:r>
            <a:r>
              <a:rPr lang="pt-BR" b="1" dirty="0">
                <a:solidFill>
                  <a:srgbClr val="002060"/>
                </a:solidFill>
              </a:rPr>
              <a:t>total a </a:t>
            </a:r>
            <a:r>
              <a:rPr lang="pt-BR" b="1" dirty="0" smtClean="0">
                <a:solidFill>
                  <a:srgbClr val="002060"/>
                </a:solidFill>
              </a:rPr>
              <a:t>Deus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Beata Laura </a:t>
            </a:r>
            <a:r>
              <a:rPr lang="pt-BR" b="1" dirty="0" err="1">
                <a:solidFill>
                  <a:srgbClr val="002060"/>
                </a:solidFill>
              </a:rPr>
              <a:t>Vicuña</a:t>
            </a:r>
            <a:r>
              <a:rPr lang="pt-BR" b="1" dirty="0">
                <a:solidFill>
                  <a:srgbClr val="002060"/>
                </a:solidFill>
              </a:rPr>
              <a:t>: nasceu no Chile, em 1891. Aos 10 </a:t>
            </a:r>
            <a:r>
              <a:rPr lang="pt-BR" b="1" dirty="0" err="1" smtClean="0">
                <a:solidFill>
                  <a:srgbClr val="002060"/>
                </a:solidFill>
              </a:rPr>
              <a:t>anos,empenhou-se</a:t>
            </a:r>
            <a:r>
              <a:rPr lang="pt-BR" b="1" dirty="0" smtClean="0">
                <a:solidFill>
                  <a:srgbClr val="002060"/>
                </a:solidFill>
              </a:rPr>
              <a:t> </a:t>
            </a:r>
            <a:r>
              <a:rPr lang="pt-BR" b="1" dirty="0">
                <a:solidFill>
                  <a:srgbClr val="002060"/>
                </a:solidFill>
              </a:rPr>
              <a:t>por tornar Jesus conhecido e por reparar as ofensas contra Ele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 HISTÓRIA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4833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Beato José de Anchieta</a:t>
            </a:r>
            <a:r>
              <a:rPr lang="pt-BR" b="1" i="1" dirty="0">
                <a:solidFill>
                  <a:srgbClr val="002060"/>
                </a:solidFill>
              </a:rPr>
              <a:t>: </a:t>
            </a:r>
            <a:r>
              <a:rPr lang="pt-BR" b="1" dirty="0" smtClean="0">
                <a:solidFill>
                  <a:srgbClr val="002060"/>
                </a:solidFill>
              </a:rPr>
              <a:t>“</a:t>
            </a:r>
            <a:r>
              <a:rPr lang="pt-BR" b="1" dirty="0">
                <a:solidFill>
                  <a:srgbClr val="002060"/>
                </a:solidFill>
              </a:rPr>
              <a:t>Apóstolo do Brasil”, nasceu em 1534, nas Ilhas Canárias. </a:t>
            </a:r>
            <a:r>
              <a:rPr lang="pt-BR" b="1" dirty="0" smtClean="0">
                <a:solidFill>
                  <a:srgbClr val="002060"/>
                </a:solidFill>
              </a:rPr>
              <a:t>Enviado</a:t>
            </a:r>
            <a:r>
              <a:rPr lang="pt-BR" b="1" dirty="0">
                <a:solidFill>
                  <a:srgbClr val="002060"/>
                </a:solidFill>
              </a:rPr>
              <a:t>, </a:t>
            </a:r>
            <a:r>
              <a:rPr lang="pt-BR" b="1" dirty="0" smtClean="0">
                <a:solidFill>
                  <a:srgbClr val="002060"/>
                </a:solidFill>
              </a:rPr>
              <a:t>ao </a:t>
            </a:r>
            <a:r>
              <a:rPr lang="pt-BR" b="1" dirty="0">
                <a:solidFill>
                  <a:srgbClr val="002060"/>
                </a:solidFill>
              </a:rPr>
              <a:t>Brasil, como </a:t>
            </a:r>
            <a:r>
              <a:rPr lang="pt-BR" b="1" dirty="0" smtClean="0">
                <a:solidFill>
                  <a:srgbClr val="002060"/>
                </a:solidFill>
              </a:rPr>
              <a:t>missionário. </a:t>
            </a:r>
            <a:r>
              <a:rPr lang="pt-BR" b="1" dirty="0">
                <a:solidFill>
                  <a:srgbClr val="002060"/>
                </a:solidFill>
              </a:rPr>
              <a:t>Faleceu em </a:t>
            </a:r>
            <a:r>
              <a:rPr lang="pt-BR" b="1" dirty="0" smtClean="0">
                <a:solidFill>
                  <a:srgbClr val="002060"/>
                </a:solidFill>
              </a:rPr>
              <a:t>1597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Beato </a:t>
            </a:r>
            <a:r>
              <a:rPr lang="pt-BR" b="1" dirty="0" err="1">
                <a:solidFill>
                  <a:srgbClr val="002060"/>
                </a:solidFill>
              </a:rPr>
              <a:t>Pier</a:t>
            </a:r>
            <a:r>
              <a:rPr lang="pt-BR" b="1" dirty="0">
                <a:solidFill>
                  <a:srgbClr val="002060"/>
                </a:solidFill>
              </a:rPr>
              <a:t> Giorgio </a:t>
            </a:r>
            <a:r>
              <a:rPr lang="pt-BR" b="1" dirty="0" err="1">
                <a:solidFill>
                  <a:srgbClr val="002060"/>
                </a:solidFill>
              </a:rPr>
              <a:t>Frassatti</a:t>
            </a:r>
            <a:r>
              <a:rPr lang="pt-BR" b="1" dirty="0">
                <a:solidFill>
                  <a:srgbClr val="002060"/>
                </a:solidFill>
              </a:rPr>
              <a:t>:</a:t>
            </a:r>
            <a:r>
              <a:rPr lang="pt-BR" b="1" i="1" dirty="0">
                <a:solidFill>
                  <a:srgbClr val="002060"/>
                </a:solidFill>
              </a:rPr>
              <a:t> </a:t>
            </a:r>
            <a:r>
              <a:rPr lang="pt-BR" b="1" dirty="0">
                <a:solidFill>
                  <a:srgbClr val="002060"/>
                </a:solidFill>
              </a:rPr>
              <a:t>nasceu </a:t>
            </a:r>
            <a:r>
              <a:rPr lang="pt-BR" b="1" dirty="0" smtClean="0">
                <a:solidFill>
                  <a:srgbClr val="002060"/>
                </a:solidFill>
              </a:rPr>
              <a:t>na Itália em 1901. Amigo </a:t>
            </a:r>
            <a:r>
              <a:rPr lang="pt-BR" b="1" dirty="0">
                <a:solidFill>
                  <a:srgbClr val="002060"/>
                </a:solidFill>
              </a:rPr>
              <a:t>dos </a:t>
            </a:r>
            <a:r>
              <a:rPr lang="pt-BR" b="1" dirty="0" smtClean="0">
                <a:solidFill>
                  <a:srgbClr val="002060"/>
                </a:solidFill>
              </a:rPr>
              <a:t>pobres e humilhados, via neles </a:t>
            </a:r>
            <a:r>
              <a:rPr lang="pt-BR" b="1" dirty="0">
                <a:solidFill>
                  <a:srgbClr val="002060"/>
                </a:solidFill>
              </a:rPr>
              <a:t>o </a:t>
            </a:r>
            <a:r>
              <a:rPr lang="pt-BR" b="1" dirty="0" smtClean="0">
                <a:solidFill>
                  <a:srgbClr val="002060"/>
                </a:solidFill>
              </a:rPr>
              <a:t>Cristo e sempre lhes fazia o bem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Beato Zeferino </a:t>
            </a:r>
            <a:r>
              <a:rPr lang="pt-BR" b="1" dirty="0" err="1">
                <a:solidFill>
                  <a:srgbClr val="002060"/>
                </a:solidFill>
              </a:rPr>
              <a:t>Namuncurá</a:t>
            </a:r>
            <a:r>
              <a:rPr lang="pt-BR" b="1" dirty="0">
                <a:solidFill>
                  <a:srgbClr val="002060"/>
                </a:solidFill>
              </a:rPr>
              <a:t>: nasceu na Argentina, em 1886. </a:t>
            </a:r>
            <a:r>
              <a:rPr lang="pt-BR" b="1" dirty="0" smtClean="0">
                <a:solidFill>
                  <a:srgbClr val="002060"/>
                </a:solidFill>
              </a:rPr>
              <a:t>consagrou-se como </a:t>
            </a:r>
            <a:r>
              <a:rPr lang="pt-BR" b="1" dirty="0">
                <a:solidFill>
                  <a:srgbClr val="002060"/>
                </a:solidFill>
              </a:rPr>
              <a:t>religioso. </a:t>
            </a:r>
            <a:r>
              <a:rPr lang="pt-BR" b="1" dirty="0" smtClean="0">
                <a:solidFill>
                  <a:srgbClr val="002060"/>
                </a:solidFill>
              </a:rPr>
              <a:t>Exemplo </a:t>
            </a:r>
            <a:r>
              <a:rPr lang="pt-BR" b="1" dirty="0">
                <a:solidFill>
                  <a:srgbClr val="002060"/>
                </a:solidFill>
              </a:rPr>
              <a:t>na piedade</a:t>
            </a:r>
            <a:r>
              <a:rPr lang="pt-BR" b="1" dirty="0" smtClean="0">
                <a:solidFill>
                  <a:srgbClr val="002060"/>
                </a:solidFill>
              </a:rPr>
              <a:t>, </a:t>
            </a:r>
            <a:r>
              <a:rPr lang="pt-BR" b="1" dirty="0">
                <a:solidFill>
                  <a:srgbClr val="002060"/>
                </a:solidFill>
              </a:rPr>
              <a:t>caridade, nos deveres quotidianos, no exercício </a:t>
            </a:r>
            <a:r>
              <a:rPr lang="pt-BR" b="1" dirty="0" smtClean="0">
                <a:solidFill>
                  <a:srgbClr val="002060"/>
                </a:solidFill>
              </a:rPr>
              <a:t>ascético e nos </a:t>
            </a:r>
            <a:r>
              <a:rPr lang="pt-BR" b="1" dirty="0">
                <a:solidFill>
                  <a:srgbClr val="002060"/>
                </a:solidFill>
              </a:rPr>
              <a:t>compromissos de </a:t>
            </a:r>
            <a:r>
              <a:rPr lang="pt-BR" b="1" dirty="0" smtClean="0">
                <a:solidFill>
                  <a:srgbClr val="002060"/>
                </a:solidFill>
              </a:rPr>
              <a:t>estudo 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NA HISTÓRIA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97061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sz="2800" b="1" dirty="0" smtClean="0">
                <a:solidFill>
                  <a:srgbClr val="002060"/>
                </a:solidFill>
              </a:rPr>
              <a:t>Experiência do encontro com Jesus</a:t>
            </a:r>
          </a:p>
          <a:p>
            <a:pPr lvl="1">
              <a:lnSpc>
                <a:spcPct val="150000"/>
              </a:lnSpc>
            </a:pPr>
            <a:r>
              <a:rPr lang="pt-BR" sz="2400" b="1" dirty="0"/>
              <a:t>A busca de modelos pelos jovens </a:t>
            </a:r>
            <a:r>
              <a:rPr lang="pt-BR" sz="2400" b="1" dirty="0" smtClean="0"/>
              <a:t>possibilita </a:t>
            </a:r>
            <a:r>
              <a:rPr lang="pt-BR" sz="2400" b="1" dirty="0"/>
              <a:t>lhes apresentarmos a pessoa de Jesus </a:t>
            </a:r>
            <a:r>
              <a:rPr lang="pt-BR" sz="2400" b="1" dirty="0" smtClean="0"/>
              <a:t>Cristo</a:t>
            </a:r>
          </a:p>
          <a:p>
            <a:pPr lvl="1">
              <a:lnSpc>
                <a:spcPct val="150000"/>
              </a:lnSpc>
            </a:pPr>
            <a:r>
              <a:rPr lang="pt-BR" sz="2400" b="1" dirty="0"/>
              <a:t>O encontro com Jesus significa encontrar Deus na </a:t>
            </a:r>
            <a:r>
              <a:rPr lang="pt-BR" sz="2400" b="1" dirty="0" smtClean="0"/>
              <a:t>história</a:t>
            </a:r>
          </a:p>
          <a:p>
            <a:pPr lvl="1">
              <a:lnSpc>
                <a:spcPct val="150000"/>
              </a:lnSpc>
            </a:pPr>
            <a:r>
              <a:rPr lang="pt-BR" sz="2400" b="1" dirty="0"/>
              <a:t>Jesus reunia ao seu redor um círculo de discípulos </a:t>
            </a:r>
            <a:endParaRPr lang="pt-BR" sz="2400" b="1" dirty="0" smtClean="0"/>
          </a:p>
          <a:p>
            <a:pPr lvl="1">
              <a:lnSpc>
                <a:spcPct val="150000"/>
              </a:lnSpc>
            </a:pPr>
            <a:r>
              <a:rPr lang="pt-BR" sz="2400" b="1" dirty="0" smtClean="0"/>
              <a:t>É </a:t>
            </a:r>
            <a:r>
              <a:rPr lang="pt-BR" sz="2400" b="1" dirty="0"/>
              <a:t>importante testemunhar Jesus Cristo </a:t>
            </a:r>
            <a:r>
              <a:rPr lang="pt-BR" sz="2400" b="1" dirty="0" smtClean="0"/>
              <a:t>como aquele que partilha a vida</a:t>
            </a:r>
          </a:p>
          <a:p>
            <a:pPr lvl="1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59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JOVENS SEGUIDORES DE CRISTO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4488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Pelo discipulado, a descoberta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É necessário apresentar explicitamente o projeto de Jesus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O caminho, a verdade e a vida para os jovens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Jesus é o único caminho para a felicidade plena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Jesus é a verdade porque é a plena revelação de Deus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Jesus é a vida porque é o vencedor da morte, do pecado e do mal no mundo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SEGUIDORES DE CRISTO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16208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O jovem discípulo assume a missão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Cada cristão é responsável pela construção da Igreja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</a:t>
            </a:r>
            <a:r>
              <a:rPr lang="pt-BR" b="1" dirty="0" smtClean="0"/>
              <a:t> </a:t>
            </a:r>
            <a:r>
              <a:rPr lang="pt-BR" b="1" dirty="0"/>
              <a:t>encontro </a:t>
            </a:r>
            <a:r>
              <a:rPr lang="pt-BR" b="1" dirty="0" smtClean="0"/>
              <a:t>com </a:t>
            </a:r>
            <a:r>
              <a:rPr lang="pt-BR" b="1" dirty="0"/>
              <a:t>Cristo </a:t>
            </a:r>
            <a:r>
              <a:rPr lang="pt-BR" b="1" dirty="0" smtClean="0"/>
              <a:t>exige </a:t>
            </a:r>
            <a:r>
              <a:rPr lang="pt-BR" b="1" dirty="0"/>
              <a:t>a capacidade de escutar a voz de Deus no </a:t>
            </a:r>
            <a:r>
              <a:rPr lang="pt-BR" b="1" dirty="0" smtClean="0"/>
              <a:t>nosso tempo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Desperta </a:t>
            </a:r>
            <a:r>
              <a:rPr lang="pt-BR" b="1" dirty="0" smtClean="0"/>
              <a:t>uma </a:t>
            </a:r>
            <a:r>
              <a:rPr lang="pt-BR" b="1" dirty="0"/>
              <a:t>consciência ética capaz de sustentar condutas e </a:t>
            </a:r>
            <a:r>
              <a:rPr lang="pt-BR" b="1" dirty="0" smtClean="0"/>
              <a:t>práticas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Transforma em </a:t>
            </a:r>
            <a:r>
              <a:rPr lang="pt-BR" b="1" dirty="0"/>
              <a:t>portador e irradiador </a:t>
            </a:r>
            <a:r>
              <a:rPr lang="pt-BR" b="1" dirty="0" smtClean="0"/>
              <a:t>da mensagem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Novo modo de ser Igreja nos novos contextos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Luz do mundo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JOVENS SEGUIDORES DE CRISTO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24208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Juventude como lugar teológico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juventude mora no coração da Igreja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O amor de Deus pela pessoa humana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ada </a:t>
            </a:r>
            <a:r>
              <a:rPr lang="pt-BR" b="1" dirty="0"/>
              <a:t>pessoa é uma mensagem única e profunda de Deus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Entrar em contato com o divino da juventude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Acolher a voz de Deus que fala pelo jovem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U</a:t>
            </a:r>
            <a:r>
              <a:rPr lang="pt-BR" b="1" dirty="0" smtClean="0"/>
              <a:t>ma </a:t>
            </a:r>
            <a:r>
              <a:rPr lang="pt-BR" b="1" dirty="0"/>
              <a:t>realidade teológica em sua dimensão de mistério inesgotável e de perene novidade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O JOVEM NO CORAÇÃO DA IGREJA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98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Opção afetiva e efetiva pelo jovem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pesar </a:t>
            </a:r>
            <a:r>
              <a:rPr lang="pt-BR" b="1" dirty="0"/>
              <a:t>de </a:t>
            </a:r>
            <a:r>
              <a:rPr lang="pt-BR" b="1" dirty="0" smtClean="0"/>
              <a:t>falhas </a:t>
            </a:r>
            <a:r>
              <a:rPr lang="pt-BR" b="1" dirty="0"/>
              <a:t>e lacunas, uma herança evangelizadora muito profícua </a:t>
            </a:r>
            <a:r>
              <a:rPr lang="pt-BR" b="1" dirty="0" smtClean="0"/>
              <a:t>na </a:t>
            </a:r>
            <a:r>
              <a:rPr lang="pt-BR" b="1" dirty="0"/>
              <a:t>relação da Igreja com a juventude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É </a:t>
            </a:r>
            <a:r>
              <a:rPr lang="pt-BR" b="1" dirty="0" smtClean="0"/>
              <a:t>preciso </a:t>
            </a:r>
            <a:r>
              <a:rPr lang="pt-BR" b="1" dirty="0"/>
              <a:t>que nos aproximemos </a:t>
            </a:r>
            <a:r>
              <a:rPr lang="pt-BR" b="1" dirty="0" smtClean="0"/>
              <a:t>dos jovens </a:t>
            </a:r>
            <a:r>
              <a:rPr lang="pt-BR" b="1" dirty="0"/>
              <a:t>que sofrem e perceber até que ponto nosso trabalho responde às suas reais expectativas e necessidades.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É </a:t>
            </a:r>
            <a:r>
              <a:rPr lang="pt-BR" b="1" dirty="0"/>
              <a:t>preciso olhar o mundo com os olhos dos jovens sofredores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As </a:t>
            </a:r>
            <a:r>
              <a:rPr lang="pt-BR" b="1" dirty="0"/>
              <a:t>estruturas eclesiais </a:t>
            </a:r>
            <a:r>
              <a:rPr lang="pt-BR" b="1" dirty="0" smtClean="0"/>
              <a:t>são convocadas </a:t>
            </a:r>
            <a:r>
              <a:rPr lang="pt-BR" b="1" dirty="0"/>
              <a:t>a assumir </a:t>
            </a:r>
            <a:r>
              <a:rPr lang="pt-BR" b="1" dirty="0" smtClean="0"/>
              <a:t>a </a:t>
            </a:r>
            <a:r>
              <a:rPr lang="pt-BR" b="1" dirty="0"/>
              <a:t>tarefa de expressar afetiva e efetivamente a opção preferencial pelos jovens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 JOVEM NO CORAÇÃO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435946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Espaços eclesiais de </a:t>
            </a:r>
            <a:r>
              <a:rPr lang="pt-BR" b="1" dirty="0" smtClean="0">
                <a:solidFill>
                  <a:srgbClr val="002060"/>
                </a:solidFill>
              </a:rPr>
              <a:t>protagonismo </a:t>
            </a:r>
            <a:r>
              <a:rPr lang="pt-BR" b="1" dirty="0">
                <a:solidFill>
                  <a:srgbClr val="002060"/>
                </a:solidFill>
              </a:rPr>
              <a:t>dos </a:t>
            </a:r>
            <a:r>
              <a:rPr lang="pt-BR" b="1" dirty="0" smtClean="0">
                <a:solidFill>
                  <a:srgbClr val="002060"/>
                </a:solidFill>
              </a:rPr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</a:t>
            </a:r>
            <a:r>
              <a:rPr lang="pt-BR" b="1" dirty="0"/>
              <a:t>Igreja é a grande catequista dos </a:t>
            </a:r>
            <a:r>
              <a:rPr lang="pt-BR" b="1" dirty="0" smtClean="0"/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atequese </a:t>
            </a:r>
            <a:r>
              <a:rPr lang="pt-BR" b="1" dirty="0"/>
              <a:t>de iniciação à vida </a:t>
            </a:r>
            <a:r>
              <a:rPr lang="pt-BR" b="1" dirty="0" smtClean="0"/>
              <a:t>cristã </a:t>
            </a:r>
            <a:r>
              <a:rPr lang="pt-BR" b="1" dirty="0"/>
              <a:t>que ajude os jovens a assumir seu papel na comunidade eclesial e na </a:t>
            </a:r>
            <a:r>
              <a:rPr lang="pt-BR" b="1" dirty="0" smtClean="0"/>
              <a:t>sociedade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 encontro com Cristo pode ser proporcionado ao jovem pelo contato com a Palavra de </a:t>
            </a:r>
            <a:r>
              <a:rPr lang="pt-BR" b="1" dirty="0" smtClean="0"/>
              <a:t>Deus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</a:t>
            </a:r>
            <a:r>
              <a:rPr lang="pt-BR" b="1" dirty="0" smtClean="0"/>
              <a:t>Igreja: lugar </a:t>
            </a:r>
            <a:r>
              <a:rPr lang="pt-BR" b="1" dirty="0"/>
              <a:t>do conhecimento e da experiência, do encontro e da </a:t>
            </a:r>
            <a:r>
              <a:rPr lang="pt-BR" b="1" dirty="0" smtClean="0"/>
              <a:t>amizade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O valor </a:t>
            </a:r>
            <a:r>
              <a:rPr lang="pt-BR" b="1" dirty="0"/>
              <a:t>da assessoria adulta</a:t>
            </a:r>
            <a:endParaRPr lang="pt-BR" b="1" dirty="0" smtClean="0"/>
          </a:p>
          <a:p>
            <a:pPr lvl="1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 JOVEM NO CORAÇÃO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471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O horizonte do Reino</a:t>
            </a:r>
            <a:r>
              <a:rPr lang="pt-BR" b="1" u="sng" dirty="0">
                <a:solidFill>
                  <a:srgbClr val="002060"/>
                </a:solidFill>
              </a:rPr>
              <a:t> </a:t>
            </a:r>
            <a:endParaRPr lang="pt-BR" b="1" u="sng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 smtClean="0"/>
              <a:t>Manter </a:t>
            </a:r>
            <a:r>
              <a:rPr lang="pt-BR" b="1" dirty="0"/>
              <a:t>acesa a chama do amor do jovem pelo projeto de </a:t>
            </a:r>
            <a:r>
              <a:rPr lang="pt-BR" b="1" dirty="0" smtClean="0"/>
              <a:t>Deus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F</a:t>
            </a:r>
            <a:r>
              <a:rPr lang="pt-BR" b="1" dirty="0" smtClean="0"/>
              <a:t>ermento </a:t>
            </a:r>
            <a:r>
              <a:rPr lang="pt-BR" b="1" dirty="0"/>
              <a:t>que vai levedando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roposta </a:t>
            </a:r>
            <a:r>
              <a:rPr lang="pt-BR" b="1" dirty="0"/>
              <a:t>que ultrapassa tudo aquilo que o “mundo” oferece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Jovem </a:t>
            </a:r>
            <a:r>
              <a:rPr lang="pt-BR" b="1" dirty="0"/>
              <a:t>é como um “semeador</a:t>
            </a:r>
            <a:r>
              <a:rPr lang="pt-BR" b="1" dirty="0" smtClean="0"/>
              <a:t>”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ompromisso </a:t>
            </a:r>
            <a:r>
              <a:rPr lang="pt-BR" b="1" dirty="0"/>
              <a:t>de todo o </a:t>
            </a:r>
            <a:r>
              <a:rPr lang="pt-BR" b="1" dirty="0" smtClean="0"/>
              <a:t>batizado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E</a:t>
            </a:r>
            <a:r>
              <a:rPr lang="pt-BR" b="1" dirty="0" smtClean="0"/>
              <a:t>ncontro </a:t>
            </a:r>
            <a:r>
              <a:rPr lang="pt-BR" b="1" dirty="0"/>
              <a:t>qualificado e constante dos jovens com a proposta do Reino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 JOVEM NO CORAÇÃO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967813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presença da Igreja do Brasil </a:t>
            </a:r>
            <a:endParaRPr lang="pt-BR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 smtClean="0"/>
              <a:t>Ação católica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Década de 70: movimentos de encontro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Setor Juventude e pastoral orgânica de jovens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1992 e 2013: CF da juventude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1996 e </a:t>
            </a:r>
            <a:r>
              <a:rPr lang="pt-BR" b="1" dirty="0"/>
              <a:t>1998, </a:t>
            </a:r>
            <a:r>
              <a:rPr lang="pt-BR" b="1" dirty="0" smtClean="0"/>
              <a:t>dois Estudos </a:t>
            </a:r>
            <a:r>
              <a:rPr lang="pt-BR" b="1" dirty="0"/>
              <a:t>da CNBB: Pastoral da Juventude no Brasil e Marco Referencial da Pastoral da Juventude do </a:t>
            </a:r>
            <a:r>
              <a:rPr lang="pt-BR" b="1" dirty="0" smtClean="0"/>
              <a:t>Brasil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2011: Comissão Episcopal para a Juventude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Jornada Mundial da Juventude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 JOVEM NO CORAÇÃO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4196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O lema da CF: a Igreja aposta no jovem </a:t>
            </a:r>
            <a:endParaRPr lang="pt-BR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onfiança </a:t>
            </a:r>
            <a:r>
              <a:rPr lang="pt-BR" b="1" dirty="0"/>
              <a:t>no jovem, capaz de ouvir e de responder aos mais nobres convites que a vida lhe </a:t>
            </a:r>
            <a:r>
              <a:rPr lang="pt-BR" b="1" dirty="0" smtClean="0"/>
              <a:t>faz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Entrega </a:t>
            </a:r>
            <a:r>
              <a:rPr lang="pt-BR" b="1" dirty="0"/>
              <a:t>generosa </a:t>
            </a:r>
            <a:r>
              <a:rPr lang="pt-BR" b="1" dirty="0" smtClean="0"/>
              <a:t>e alegre </a:t>
            </a:r>
            <a:r>
              <a:rPr lang="pt-BR" b="1" dirty="0"/>
              <a:t>ao projeto de </a:t>
            </a:r>
            <a:r>
              <a:rPr lang="pt-BR" b="1" dirty="0" smtClean="0"/>
              <a:t>Deus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Igreja conta </a:t>
            </a:r>
            <a:r>
              <a:rPr lang="pt-BR" b="1" dirty="0"/>
              <a:t>com </a:t>
            </a:r>
            <a:r>
              <a:rPr lang="pt-BR" b="1" dirty="0" smtClean="0"/>
              <a:t>o jovem neste tempo </a:t>
            </a:r>
            <a:r>
              <a:rPr lang="pt-BR" b="1" dirty="0"/>
              <a:t>de mudança de época, caracterizada pelas relações </a:t>
            </a:r>
            <a:r>
              <a:rPr lang="pt-BR" b="1" dirty="0" smtClean="0"/>
              <a:t>midiáticas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esponsabilidade </a:t>
            </a:r>
            <a:r>
              <a:rPr lang="pt-BR" b="1" dirty="0"/>
              <a:t>de acompanhar e de orientar os jovens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O JOVEM NO CORAÇÃO DA IGREJA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482469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715200" cy="487375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O protagonista </a:t>
            </a:r>
            <a:r>
              <a:rPr lang="pt-BR" b="1" dirty="0" smtClean="0">
                <a:solidFill>
                  <a:srgbClr val="002060"/>
                </a:solidFill>
              </a:rPr>
              <a:t>participa </a:t>
            </a:r>
            <a:r>
              <a:rPr lang="pt-BR" b="1" dirty="0">
                <a:solidFill>
                  <a:srgbClr val="002060"/>
                </a:solidFill>
              </a:rPr>
              <a:t>da sociedade e da Igreja de modo a influir significativamente nas transformações que fazem o mundo </a:t>
            </a:r>
            <a:r>
              <a:rPr lang="pt-BR" b="1" dirty="0" smtClean="0">
                <a:solidFill>
                  <a:srgbClr val="002060"/>
                </a:solidFill>
              </a:rPr>
              <a:t>melhor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</a:t>
            </a:r>
            <a:r>
              <a:rPr lang="pt-BR" b="1" dirty="0" smtClean="0">
                <a:solidFill>
                  <a:srgbClr val="002060"/>
                </a:solidFill>
              </a:rPr>
              <a:t>evitalização </a:t>
            </a:r>
            <a:r>
              <a:rPr lang="pt-BR" b="1" dirty="0">
                <a:solidFill>
                  <a:srgbClr val="002060"/>
                </a:solidFill>
              </a:rPr>
              <a:t>da vivência comunitária e do tecido social como um todo</a:t>
            </a:r>
            <a:endParaRPr lang="pt-BR" b="1" dirty="0" smtClean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</a:t>
            </a:r>
            <a:r>
              <a:rPr lang="pt-BR" b="1" dirty="0" smtClean="0">
                <a:solidFill>
                  <a:srgbClr val="002060"/>
                </a:solidFill>
              </a:rPr>
              <a:t>companhamento </a:t>
            </a:r>
            <a:r>
              <a:rPr lang="pt-BR" b="1" dirty="0">
                <a:solidFill>
                  <a:srgbClr val="002060"/>
                </a:solidFill>
              </a:rPr>
              <a:t>de </a:t>
            </a:r>
            <a:r>
              <a:rPr lang="pt-BR" b="1" dirty="0" smtClean="0">
                <a:solidFill>
                  <a:srgbClr val="002060"/>
                </a:solidFill>
              </a:rPr>
              <a:t>assessores</a:t>
            </a:r>
          </a:p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Formação integral</a:t>
            </a:r>
            <a:endParaRPr lang="pt-BR" b="1" dirty="0">
              <a:solidFill>
                <a:srgbClr val="002060"/>
              </a:solidFill>
            </a:endParaRP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</a:t>
            </a:r>
            <a:r>
              <a:rPr lang="pt-BR" b="1" dirty="0" smtClean="0">
                <a:solidFill>
                  <a:srgbClr val="002060"/>
                </a:solidFill>
              </a:rPr>
              <a:t>epensar </a:t>
            </a:r>
            <a:r>
              <a:rPr lang="pt-BR" b="1" dirty="0">
                <a:solidFill>
                  <a:srgbClr val="002060"/>
                </a:solidFill>
              </a:rPr>
              <a:t>as formas de ir ao encontro dos </a:t>
            </a:r>
            <a:r>
              <a:rPr lang="pt-BR" b="1" dirty="0" smtClean="0">
                <a:solidFill>
                  <a:srgbClr val="002060"/>
                </a:solidFill>
              </a:rPr>
              <a:t>jovens</a:t>
            </a: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PROTAGONISMO DOS JOVENS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19453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Protagonismo que dê sentido para a </a:t>
            </a:r>
            <a:r>
              <a:rPr lang="pt-BR" b="1" dirty="0" smtClean="0">
                <a:solidFill>
                  <a:srgbClr val="002060"/>
                </a:solidFill>
              </a:rPr>
              <a:t>vida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 </a:t>
            </a:r>
            <a:r>
              <a:rPr lang="pt-BR" b="1" dirty="0"/>
              <a:t>importância da adesão a </a:t>
            </a:r>
            <a:r>
              <a:rPr lang="pt-BR" b="1" dirty="0" smtClean="0"/>
              <a:t>Cristo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desão </a:t>
            </a:r>
            <a:r>
              <a:rPr lang="pt-BR" b="1" dirty="0"/>
              <a:t>se faz a partir </a:t>
            </a:r>
            <a:r>
              <a:rPr lang="pt-BR" b="1" dirty="0" smtClean="0"/>
              <a:t>de </a:t>
            </a:r>
            <a:r>
              <a:rPr lang="pt-BR" b="1" dirty="0"/>
              <a:t>um </a:t>
            </a:r>
            <a:r>
              <a:rPr lang="pt-BR" b="1" dirty="0" smtClean="0"/>
              <a:t>encontro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S</a:t>
            </a:r>
            <a:r>
              <a:rPr lang="pt-BR" b="1" dirty="0" smtClean="0"/>
              <a:t>acia </a:t>
            </a:r>
            <a:r>
              <a:rPr lang="pt-BR" b="1" dirty="0"/>
              <a:t>o coração e muda os rumos dos projetos pessoais de </a:t>
            </a:r>
            <a:r>
              <a:rPr lang="pt-BR" b="1" dirty="0" smtClean="0"/>
              <a:t>vida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T</a:t>
            </a:r>
            <a:r>
              <a:rPr lang="pt-BR" b="1" dirty="0" smtClean="0"/>
              <a:t>orna-se </a:t>
            </a:r>
            <a:r>
              <a:rPr lang="pt-BR" b="1" dirty="0"/>
              <a:t>o missionário da Boa-Notícia, encarnada em todas as dimensões da </a:t>
            </a:r>
            <a:r>
              <a:rPr lang="pt-BR" b="1" dirty="0" smtClean="0"/>
              <a:t>vida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Transborda </a:t>
            </a:r>
            <a:r>
              <a:rPr lang="pt-BR" b="1" dirty="0"/>
              <a:t>no compromisso </a:t>
            </a:r>
            <a:r>
              <a:rPr lang="pt-BR" b="1" dirty="0" smtClean="0"/>
              <a:t>de </a:t>
            </a:r>
            <a:r>
              <a:rPr lang="pt-BR" b="1" dirty="0"/>
              <a:t>modo mais efetivo e afetivo com os pobres e </a:t>
            </a:r>
            <a:r>
              <a:rPr lang="pt-BR" b="1" dirty="0" smtClean="0"/>
              <a:t>sofredores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Transformação </a:t>
            </a:r>
            <a:r>
              <a:rPr lang="pt-BR" b="1" dirty="0"/>
              <a:t>verdadeira que garanta a plena vivência de direitos e o exercício de deveres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69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PROTAGONISMO DOS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285043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Protagonismo que gere </a:t>
            </a:r>
            <a:r>
              <a:rPr lang="pt-BR" b="1" dirty="0" smtClean="0">
                <a:solidFill>
                  <a:srgbClr val="002060"/>
                </a:solidFill>
              </a:rPr>
              <a:t>comunidade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 </a:t>
            </a:r>
            <a:r>
              <a:rPr lang="pt-BR" b="1" dirty="0"/>
              <a:t>descoberta do Evangelho proporciona abertura para convivência com o </a:t>
            </a:r>
            <a:r>
              <a:rPr lang="pt-BR" b="1" dirty="0" smtClean="0"/>
              <a:t>outro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D</a:t>
            </a:r>
            <a:r>
              <a:rPr lang="pt-BR" b="1" dirty="0" smtClean="0"/>
              <a:t>iversos </a:t>
            </a:r>
            <a:r>
              <a:rPr lang="pt-BR" b="1" dirty="0"/>
              <a:t>movimentos juvenis e expressões plurais de juventude vêm surgindo nas comunidades </a:t>
            </a:r>
            <a:r>
              <a:rPr lang="pt-BR" b="1" dirty="0" smtClean="0"/>
              <a:t>eclesiais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M</a:t>
            </a:r>
            <a:r>
              <a:rPr lang="pt-BR" b="1" dirty="0" smtClean="0"/>
              <a:t>arca </a:t>
            </a:r>
            <a:r>
              <a:rPr lang="pt-BR" b="1" dirty="0"/>
              <a:t>da multiplicidade humana: ela é unidade na diversidade, a verdadeira </a:t>
            </a:r>
            <a:r>
              <a:rPr lang="pt-BR" b="1" dirty="0" smtClean="0"/>
              <a:t>comunidade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mensagem </a:t>
            </a:r>
            <a:r>
              <a:rPr lang="pt-BR" b="1" dirty="0" smtClean="0"/>
              <a:t>Cristo </a:t>
            </a:r>
            <a:r>
              <a:rPr lang="pt-BR" b="1" dirty="0"/>
              <a:t>chega a diferentes grupos juvenis e se reflete em vivências </a:t>
            </a:r>
            <a:r>
              <a:rPr lang="pt-BR" b="1" dirty="0" smtClean="0"/>
              <a:t>específicas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É necessário apoiar as iniciativas juvenis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PROTAGONISMO DOS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41207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Protagonismo e experiência </a:t>
            </a:r>
            <a:r>
              <a:rPr lang="pt-BR" b="1" dirty="0" smtClean="0">
                <a:solidFill>
                  <a:srgbClr val="002060"/>
                </a:solidFill>
              </a:rPr>
              <a:t>religiosa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oração </a:t>
            </a:r>
            <a:r>
              <a:rPr lang="pt-BR" b="1" dirty="0" smtClean="0"/>
              <a:t>pessoal</a:t>
            </a:r>
            <a:r>
              <a:rPr lang="pt-BR" b="1" dirty="0"/>
              <a:t> </a:t>
            </a:r>
            <a:r>
              <a:rPr lang="pt-BR" b="1" dirty="0" smtClean="0"/>
              <a:t>fortalece </a:t>
            </a:r>
            <a:r>
              <a:rPr lang="pt-BR" b="1" dirty="0"/>
              <a:t>em cada jovem a necessidade </a:t>
            </a:r>
            <a:r>
              <a:rPr lang="pt-BR" b="1" dirty="0" smtClean="0"/>
              <a:t>da comunidade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Um dos caminhos </a:t>
            </a:r>
            <a:r>
              <a:rPr lang="pt-BR" b="1" dirty="0" smtClean="0"/>
              <a:t>é </a:t>
            </a:r>
            <a:r>
              <a:rPr lang="pt-BR" b="1" dirty="0"/>
              <a:t>a Leitura Orante da </a:t>
            </a:r>
            <a:r>
              <a:rPr lang="pt-BR" b="1" dirty="0" smtClean="0"/>
              <a:t>Bíblia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comunhão </a:t>
            </a:r>
            <a:r>
              <a:rPr lang="pt-BR" b="1" dirty="0"/>
              <a:t>fraterna é essencial para o fortalecimento da experiência religiosa na </a:t>
            </a:r>
            <a:r>
              <a:rPr lang="pt-BR" b="1" dirty="0" smtClean="0"/>
              <a:t>juventude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 </a:t>
            </a:r>
            <a:r>
              <a:rPr lang="pt-BR" b="1" dirty="0"/>
              <a:t>Igreja precisa dos jovens para manifestar ao mundo o rosto de Cristo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PROTAGONISMO DOS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777512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Protagonismo e compromisso na </a:t>
            </a:r>
            <a:r>
              <a:rPr lang="pt-BR" b="1" dirty="0" smtClean="0">
                <a:solidFill>
                  <a:srgbClr val="002060"/>
                </a:solidFill>
              </a:rPr>
              <a:t>sociedade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s </a:t>
            </a:r>
            <a:r>
              <a:rPr lang="pt-BR" b="1" dirty="0"/>
              <a:t>organizações eclesiais juvenis </a:t>
            </a:r>
            <a:r>
              <a:rPr lang="pt-BR" b="1" dirty="0" smtClean="0"/>
              <a:t>são </a:t>
            </a:r>
            <a:r>
              <a:rPr lang="pt-BR" b="1" dirty="0"/>
              <a:t>convocadas a se engajar </a:t>
            </a:r>
            <a:r>
              <a:rPr lang="pt-BR" b="1" dirty="0" smtClean="0"/>
              <a:t>na edificação </a:t>
            </a:r>
            <a:r>
              <a:rPr lang="pt-BR" b="1" dirty="0"/>
              <a:t>de uma sociedade mais justa, fraterna e </a:t>
            </a:r>
            <a:r>
              <a:rPr lang="pt-BR" b="1" dirty="0" smtClean="0"/>
              <a:t>solidária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F</a:t>
            </a:r>
            <a:r>
              <a:rPr lang="pt-BR" b="1" dirty="0" smtClean="0"/>
              <a:t>ormação </a:t>
            </a:r>
            <a:r>
              <a:rPr lang="pt-BR" b="1" dirty="0"/>
              <a:t>para a </a:t>
            </a:r>
            <a:r>
              <a:rPr lang="pt-BR" b="1" dirty="0" smtClean="0"/>
              <a:t>cidadania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D</a:t>
            </a:r>
            <a:r>
              <a:rPr lang="pt-BR" b="1" dirty="0" smtClean="0"/>
              <a:t>efesa </a:t>
            </a:r>
            <a:r>
              <a:rPr lang="pt-BR" b="1" dirty="0"/>
              <a:t>de toda forma de vida que nos </a:t>
            </a:r>
            <a:r>
              <a:rPr lang="pt-BR" b="1" dirty="0" smtClean="0"/>
              <a:t>rodeia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desão </a:t>
            </a:r>
            <a:r>
              <a:rPr lang="pt-BR" b="1" dirty="0"/>
              <a:t>às causas ecológicas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Todo </a:t>
            </a:r>
            <a:r>
              <a:rPr lang="pt-BR" b="1" dirty="0"/>
              <a:t>o meio social precisa ser transformado para que a violência e a exclusão social juvenil cheguem </a:t>
            </a:r>
            <a:r>
              <a:rPr lang="pt-BR" b="1" dirty="0" smtClean="0"/>
              <a:t>ao fim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</a:t>
            </a:r>
            <a:r>
              <a:rPr lang="pt-BR" b="1" dirty="0" smtClean="0"/>
              <a:t>s jovens devem empenhar-se </a:t>
            </a:r>
            <a:r>
              <a:rPr lang="pt-BR" b="1" dirty="0"/>
              <a:t>decididamente no compromisso com todos os jovens brasileiros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PROTAGONISMO DOS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9262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Protagonismo e a justa relação entre fé, razão e </a:t>
            </a:r>
            <a:r>
              <a:rPr lang="pt-BR" b="1" dirty="0" smtClean="0">
                <a:solidFill>
                  <a:srgbClr val="002060"/>
                </a:solidFill>
              </a:rPr>
              <a:t>ciência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rticular </a:t>
            </a:r>
            <a:r>
              <a:rPr lang="pt-BR" b="1" dirty="0"/>
              <a:t>com maior clareza a certeza da fé e as novas compreensões científicas e filosóficas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A </a:t>
            </a:r>
            <a:r>
              <a:rPr lang="pt-BR" b="1" dirty="0"/>
              <a:t>Igreja não pode isentar-se de </a:t>
            </a:r>
            <a:r>
              <a:rPr lang="pt-BR" b="1" dirty="0" smtClean="0"/>
              <a:t>adentrar os </a:t>
            </a:r>
            <a:r>
              <a:rPr lang="pt-BR" b="1" dirty="0"/>
              <a:t>ambientes acadêmicos públicos e privados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O </a:t>
            </a:r>
            <a:r>
              <a:rPr lang="pt-BR" b="1" dirty="0"/>
              <a:t>avanço tecnológico que atrai, envolve e dita normas nas várias esferas da vida humana também deve ser objeto de reflexões e de ações dos jovens discípulos missionários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PROTAGONISMO DOS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90888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pt-BR" sz="3000" b="1" dirty="0">
                <a:solidFill>
                  <a:srgbClr val="002060"/>
                </a:solidFill>
              </a:rPr>
              <a:t>O Grupo deve responder às </a:t>
            </a:r>
            <a:r>
              <a:rPr lang="pt-BR" sz="3000" b="1" dirty="0" smtClean="0">
                <a:solidFill>
                  <a:srgbClr val="002060"/>
                </a:solidFill>
              </a:rPr>
              <a:t>perguntas</a:t>
            </a:r>
            <a:r>
              <a:rPr lang="pt-BR" sz="3000" b="1" dirty="0">
                <a:solidFill>
                  <a:srgbClr val="002060"/>
                </a:solidFill>
              </a:rPr>
              <a:t>:</a:t>
            </a:r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pt-BR" b="1" dirty="0" smtClean="0"/>
              <a:t>1 – Quais as principais provocações que o JULGAR trouxe para nós?</a:t>
            </a:r>
            <a:endParaRPr lang="pt-BR" b="1" dirty="0"/>
          </a:p>
          <a:p>
            <a:pPr marL="0" indent="0">
              <a:lnSpc>
                <a:spcPct val="150000"/>
              </a:lnSpc>
              <a:buNone/>
              <a:defRPr/>
            </a:pPr>
            <a:r>
              <a:rPr lang="pt-BR" b="1" dirty="0" smtClean="0"/>
              <a:t>2 – Quais </a:t>
            </a:r>
            <a:r>
              <a:rPr lang="pt-BR" b="1" dirty="0"/>
              <a:t>os </a:t>
            </a:r>
            <a:r>
              <a:rPr lang="pt-BR" b="1" dirty="0" smtClean="0"/>
              <a:t>princípios apresentados no JULGAR que foram mais marcantes e que devem nortear a CF 2013?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TRABALHOS EM GRUPOS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50161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4800" dirty="0" smtClean="0"/>
              <a:t>TERCEIRA </a:t>
            </a:r>
            <a:r>
              <a:rPr lang="pt-BR" sz="4800" dirty="0"/>
              <a:t>PARTE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pt-BR" sz="3700" dirty="0" smtClean="0">
                <a:solidFill>
                  <a:srgbClr val="42AB1D"/>
                </a:solidFill>
              </a:rPr>
              <a:t>AGIR</a:t>
            </a:r>
            <a:endParaRPr lang="pt-BR" sz="3700" dirty="0">
              <a:solidFill>
                <a:srgbClr val="42AB1D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2856100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  <a:buFont typeface="Courier New" pitchFamily="49" charset="0"/>
              <a:buChar char="o"/>
            </a:pPr>
            <a:r>
              <a:rPr lang="pt-BR" b="1" dirty="0">
                <a:solidFill>
                  <a:srgbClr val="002060"/>
                </a:solidFill>
              </a:rPr>
              <a:t>Conversão pastoral: atitude de auto avaliação e coragem para mudar as estruturas pastorais obsoletas da Igreja, para que ela seja geradora de discípulos missionários </a:t>
            </a:r>
          </a:p>
          <a:p>
            <a:pPr>
              <a:lnSpc>
                <a:spcPct val="160000"/>
              </a:lnSpc>
              <a:buFont typeface="Courier New" pitchFamily="49" charset="0"/>
              <a:buChar char="o"/>
            </a:pPr>
            <a:r>
              <a:rPr lang="pt-BR" b="1" dirty="0">
                <a:solidFill>
                  <a:srgbClr val="002060"/>
                </a:solidFill>
              </a:rPr>
              <a:t>Deverá superar o dualismo entre teoria e práxis, entre mudança pessoal e mudança social, entre conversão externa e conversão interna</a:t>
            </a:r>
          </a:p>
          <a:p>
            <a:pPr>
              <a:lnSpc>
                <a:spcPct val="160000"/>
              </a:lnSpc>
            </a:pPr>
            <a:r>
              <a:rPr lang="pt-BR" b="1" dirty="0">
                <a:solidFill>
                  <a:srgbClr val="002060"/>
                </a:solidFill>
              </a:rPr>
              <a:t>D</a:t>
            </a:r>
            <a:r>
              <a:rPr lang="pt-BR" b="1" dirty="0" smtClean="0">
                <a:solidFill>
                  <a:srgbClr val="002060"/>
                </a:solidFill>
              </a:rPr>
              <a:t>evemos </a:t>
            </a:r>
            <a:r>
              <a:rPr lang="pt-BR" b="1" dirty="0">
                <a:solidFill>
                  <a:srgbClr val="002060"/>
                </a:solidFill>
              </a:rPr>
              <a:t>elaborar um consistente instrumento teórico para a evangelização da juventude, revisar nossos métodos, adaptar-nos às novas linguagens, inserir-nos nos ambientes tecnológicos e midiáticos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CONVERTER-SE AOS JOVENS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221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Igreja precisa dos </a:t>
            </a:r>
            <a:r>
              <a:rPr lang="pt-BR" b="1" dirty="0" smtClean="0">
                <a:solidFill>
                  <a:srgbClr val="002060"/>
                </a:solidFill>
              </a:rPr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U</a:t>
            </a:r>
            <a:r>
              <a:rPr lang="pt-BR" b="1" dirty="0" smtClean="0"/>
              <a:t>ma </a:t>
            </a:r>
            <a:r>
              <a:rPr lang="pt-BR" b="1" dirty="0"/>
              <a:t>pastoral </a:t>
            </a:r>
            <a:r>
              <a:rPr lang="pt-BR" b="1" dirty="0" smtClean="0"/>
              <a:t>organizada </a:t>
            </a:r>
            <a:r>
              <a:rPr lang="pt-BR" b="1" dirty="0"/>
              <a:t>orienta os jovens a conhecer, a amar e a abraçar a </a:t>
            </a:r>
            <a:r>
              <a:rPr lang="pt-BR" b="1" dirty="0" smtClean="0"/>
              <a:t>Igreja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Favorece ao jovem </a:t>
            </a:r>
            <a:r>
              <a:rPr lang="pt-BR" b="1" dirty="0"/>
              <a:t>a responsabilidade de auxiliá-la em sua </a:t>
            </a:r>
            <a:r>
              <a:rPr lang="pt-BR" b="1" dirty="0" smtClean="0"/>
              <a:t>missão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Ao conhecer a sua </a:t>
            </a:r>
            <a:r>
              <a:rPr lang="pt-BR" b="1" dirty="0" smtClean="0"/>
              <a:t>Igreja, o </a:t>
            </a:r>
            <a:r>
              <a:rPr lang="pt-BR" b="1" dirty="0"/>
              <a:t>jovem não só abraçará a missão </a:t>
            </a:r>
            <a:r>
              <a:rPr lang="pt-BR" b="1" dirty="0" smtClean="0"/>
              <a:t>de </a:t>
            </a:r>
            <a:r>
              <a:rPr lang="pt-BR" b="1" dirty="0"/>
              <a:t>promover vida plena para todos, mas também saberá </a:t>
            </a:r>
            <a:r>
              <a:rPr lang="pt-BR" b="1" dirty="0" smtClean="0"/>
              <a:t>defendê-la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CONVERTER-SE AOS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66498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571184" cy="487375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pt-BR" sz="2000" b="1" dirty="0">
                <a:solidFill>
                  <a:srgbClr val="002060"/>
                </a:solidFill>
              </a:rPr>
              <a:t>Acolhida afetiva e efetiva aos jovens </a:t>
            </a:r>
            <a:endParaRPr lang="pt-BR" sz="2000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1800" b="1" dirty="0"/>
              <a:t>A</a:t>
            </a:r>
            <a:r>
              <a:rPr lang="pt-BR" sz="1800" b="1" dirty="0" smtClean="0"/>
              <a:t>uxiliá-los </a:t>
            </a:r>
            <a:r>
              <a:rPr lang="pt-BR" sz="1800" b="1" dirty="0"/>
              <a:t>no processo de busca de respostas </a:t>
            </a:r>
            <a:endParaRPr lang="pt-BR" sz="1800" b="1" dirty="0" smtClean="0"/>
          </a:p>
          <a:p>
            <a:pPr lvl="1">
              <a:lnSpc>
                <a:spcPct val="150000"/>
              </a:lnSpc>
            </a:pPr>
            <a:r>
              <a:rPr lang="pt-BR" sz="1800" b="1" dirty="0" smtClean="0"/>
              <a:t>Abrir-se </a:t>
            </a:r>
            <a:r>
              <a:rPr lang="pt-BR" sz="1800" b="1" dirty="0"/>
              <a:t>à novidade que os jovens e seus grupos trazem e que podem exprimir o Evangelho de Jesus </a:t>
            </a:r>
            <a:r>
              <a:rPr lang="pt-BR" sz="1800" b="1" dirty="0" smtClean="0"/>
              <a:t>Cristo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M</a:t>
            </a:r>
            <a:r>
              <a:rPr lang="pt-BR" sz="1800" b="1" dirty="0" smtClean="0"/>
              <a:t>uitas </a:t>
            </a:r>
            <a:r>
              <a:rPr lang="pt-BR" sz="1800" b="1" dirty="0"/>
              <a:t>de nossas estruturas eclesiais não abrem suas portas para acolher a realidade e a cultura dos </a:t>
            </a:r>
            <a:r>
              <a:rPr lang="pt-BR" sz="1800" b="1" dirty="0" smtClean="0"/>
              <a:t>jovens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I</a:t>
            </a:r>
            <a:r>
              <a:rPr lang="pt-BR" sz="1800" b="1" dirty="0" smtClean="0"/>
              <a:t>r </a:t>
            </a:r>
            <a:r>
              <a:rPr lang="pt-BR" sz="1800" b="1" dirty="0"/>
              <a:t>ao encontro daqueles que estão </a:t>
            </a:r>
            <a:r>
              <a:rPr lang="pt-BR" sz="1800" b="1" dirty="0" smtClean="0"/>
              <a:t>em situação </a:t>
            </a:r>
            <a:r>
              <a:rPr lang="pt-BR" sz="1800" b="1" dirty="0"/>
              <a:t>de </a:t>
            </a:r>
            <a:r>
              <a:rPr lang="pt-BR" sz="1800" b="1" dirty="0" smtClean="0"/>
              <a:t>risco e que devem </a:t>
            </a:r>
            <a:r>
              <a:rPr lang="pt-BR" sz="1800" b="1" dirty="0"/>
              <a:t>ter a primazia do anúncio do </a:t>
            </a:r>
            <a:r>
              <a:rPr lang="pt-BR" sz="1800" b="1" dirty="0" smtClean="0"/>
              <a:t>Evangelho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Todo o corpo eclesial é chamado </a:t>
            </a:r>
            <a:r>
              <a:rPr lang="pt-BR" sz="1800" b="1" dirty="0" smtClean="0"/>
              <a:t>a </a:t>
            </a:r>
            <a:r>
              <a:rPr lang="pt-BR" sz="1800" b="1" dirty="0"/>
              <a:t>essa </a:t>
            </a:r>
            <a:r>
              <a:rPr lang="pt-BR" sz="1800" b="1" dirty="0" smtClean="0"/>
              <a:t>conversão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A</a:t>
            </a:r>
            <a:r>
              <a:rPr lang="pt-BR" sz="1800" b="1" dirty="0" smtClean="0"/>
              <a:t>colher </a:t>
            </a:r>
            <a:r>
              <a:rPr lang="pt-BR" sz="1800" b="1" dirty="0"/>
              <a:t>os jovens e servi-los em suas </a:t>
            </a:r>
            <a:r>
              <a:rPr lang="pt-BR" sz="1800" b="1" dirty="0" smtClean="0"/>
              <a:t>necessidades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N</a:t>
            </a:r>
            <a:r>
              <a:rPr lang="pt-BR" sz="1800" b="1" dirty="0" smtClean="0"/>
              <a:t>ecessidade </a:t>
            </a:r>
            <a:r>
              <a:rPr lang="pt-BR" sz="1800" b="1" dirty="0"/>
              <a:t>de transformações </a:t>
            </a:r>
            <a:r>
              <a:rPr lang="pt-BR" sz="1800" b="1" dirty="0" smtClean="0"/>
              <a:t>sociais em </a:t>
            </a:r>
            <a:r>
              <a:rPr lang="pt-BR" sz="1800" b="1" dirty="0"/>
              <a:t>favor dos jovens</a:t>
            </a:r>
            <a:r>
              <a:rPr lang="pt-BR" sz="1800" dirty="0"/>
              <a:t>. </a:t>
            </a:r>
          </a:p>
          <a:p>
            <a:pPr lvl="1">
              <a:lnSpc>
                <a:spcPct val="150000"/>
              </a:lnSpc>
            </a:pPr>
            <a:r>
              <a:rPr lang="pt-BR" sz="1800" dirty="0" smtClean="0"/>
              <a:t> </a:t>
            </a:r>
            <a:endParaRPr lang="pt-BR" sz="18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CONVERTER-SE AOS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605974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Abertura da sociedade aos </a:t>
            </a:r>
            <a:r>
              <a:rPr lang="pt-BR" b="1" dirty="0" smtClean="0">
                <a:solidFill>
                  <a:srgbClr val="002060"/>
                </a:solidFill>
              </a:rPr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 </a:t>
            </a:r>
            <a:r>
              <a:rPr lang="pt-BR" b="1" dirty="0"/>
              <a:t>sociedade </a:t>
            </a:r>
            <a:r>
              <a:rPr lang="pt-BR" b="1" dirty="0" smtClean="0"/>
              <a:t>precisa aproximar-se </a:t>
            </a:r>
            <a:r>
              <a:rPr lang="pt-BR" b="1" dirty="0"/>
              <a:t>do mundo </a:t>
            </a:r>
            <a:r>
              <a:rPr lang="pt-BR" b="1" dirty="0" smtClean="0"/>
              <a:t>juvenil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defesa da vida </a:t>
            </a:r>
            <a:r>
              <a:rPr lang="pt-BR" b="1" dirty="0" smtClean="0"/>
              <a:t>é </a:t>
            </a:r>
            <a:r>
              <a:rPr lang="pt-BR" b="1" dirty="0"/>
              <a:t>o primeiro dever do </a:t>
            </a:r>
            <a:r>
              <a:rPr lang="pt-BR" b="1" dirty="0" smtClean="0"/>
              <a:t>Estado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 Estado precisa desenvolver políticas que revertam em atenção social aos jovens e investir </a:t>
            </a:r>
            <a:r>
              <a:rPr lang="pt-BR" b="1" dirty="0" smtClean="0"/>
              <a:t>neles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As várias instituições sociais e políticas devem considerar a voz e a presença dos </a:t>
            </a:r>
            <a:r>
              <a:rPr lang="pt-BR" b="1" dirty="0" smtClean="0"/>
              <a:t>jovens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É</a:t>
            </a:r>
            <a:r>
              <a:rPr lang="pt-BR" b="1" dirty="0" smtClean="0"/>
              <a:t> </a:t>
            </a:r>
            <a:r>
              <a:rPr lang="pt-BR" b="1" dirty="0"/>
              <a:t>preciso considerá-los agentes de </a:t>
            </a:r>
            <a:r>
              <a:rPr lang="pt-BR" b="1" dirty="0" smtClean="0"/>
              <a:t>transformação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É</a:t>
            </a:r>
            <a:r>
              <a:rPr lang="pt-BR" b="1" dirty="0" smtClean="0"/>
              <a:t> </a:t>
            </a:r>
            <a:r>
              <a:rPr lang="pt-BR" b="1" dirty="0"/>
              <a:t>urgente a valorização da capacidade dos jovens de navegar na cultura midiática e de utilizar eticamente as redes sociais para o bem comum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79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CONVERTER-SE AOS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28259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Protagonistas </a:t>
            </a:r>
            <a:r>
              <a:rPr lang="pt-BR" b="1" dirty="0">
                <a:solidFill>
                  <a:srgbClr val="002060"/>
                </a:solidFill>
              </a:rPr>
              <a:t>da evangelização e artífices da renovação </a:t>
            </a:r>
            <a:r>
              <a:rPr lang="pt-BR" b="1" dirty="0" smtClean="0">
                <a:solidFill>
                  <a:srgbClr val="002060"/>
                </a:solidFill>
              </a:rPr>
              <a:t>social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Igreja olha para os jovens com </a:t>
            </a:r>
            <a:r>
              <a:rPr lang="pt-BR" b="1" dirty="0" smtClean="0"/>
              <a:t>esperança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Há, entre muitos jovens, um desejo de transformação, inconformidade e revolta contra estruturas </a:t>
            </a:r>
            <a:r>
              <a:rPr lang="pt-BR" b="1" dirty="0" smtClean="0"/>
              <a:t>injustas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Devem estar fundamentados na </a:t>
            </a:r>
            <a:r>
              <a:rPr lang="pt-BR" b="1" dirty="0" smtClean="0"/>
              <a:t>DSI, </a:t>
            </a:r>
            <a:r>
              <a:rPr lang="pt-BR" b="1" dirty="0"/>
              <a:t>nos outros documentos </a:t>
            </a:r>
            <a:r>
              <a:rPr lang="pt-BR" b="1" dirty="0" smtClean="0"/>
              <a:t>e </a:t>
            </a:r>
            <a:r>
              <a:rPr lang="pt-BR" b="1" dirty="0"/>
              <a:t>em constante comunhão com os Planos </a:t>
            </a:r>
            <a:r>
              <a:rPr lang="pt-BR" b="1" dirty="0" smtClean="0"/>
              <a:t>Pastorais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A dimensão política e social da fé </a:t>
            </a:r>
            <a:r>
              <a:rPr lang="pt-BR" b="1" dirty="0" smtClean="0"/>
              <a:t>deve </a:t>
            </a:r>
            <a:r>
              <a:rPr lang="pt-BR" b="1" dirty="0"/>
              <a:t>ser apresentada aos jovens de maneira que não se reduza a </a:t>
            </a:r>
            <a:r>
              <a:rPr lang="pt-BR" b="1" dirty="0" smtClean="0"/>
              <a:t>uma </a:t>
            </a:r>
            <a:r>
              <a:rPr lang="pt-BR" b="1" dirty="0"/>
              <a:t>ideologia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CONVERTER-SE AOS JOVENS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031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Recriar </a:t>
            </a:r>
            <a:r>
              <a:rPr lang="pt-BR" b="1" dirty="0">
                <a:solidFill>
                  <a:srgbClr val="002060"/>
                </a:solidFill>
              </a:rPr>
              <a:t>o sentido da existência e da </a:t>
            </a:r>
            <a:r>
              <a:rPr lang="pt-BR" b="1" dirty="0" smtClean="0">
                <a:solidFill>
                  <a:srgbClr val="002060"/>
                </a:solidFill>
              </a:rPr>
              <a:t>realidade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onsiderar </a:t>
            </a:r>
            <a:r>
              <a:rPr lang="pt-BR" b="1" dirty="0"/>
              <a:t>que o sentido da vida não pode mais ser entendido como uma espécie de princípio a priori, ao qual se deve aderir por tradição ou por </a:t>
            </a:r>
            <a:r>
              <a:rPr lang="pt-BR" b="1" dirty="0" smtClean="0"/>
              <a:t>imposição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ompreender </a:t>
            </a:r>
            <a:r>
              <a:rPr lang="pt-BR" b="1" dirty="0"/>
              <a:t>que cada um não poderá  fazer o que quiser ou o que julgar mais cômodo ou adequado para si </a:t>
            </a:r>
            <a:r>
              <a:rPr lang="pt-BR" b="1" dirty="0" smtClean="0"/>
              <a:t>mesmo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 smtClean="0"/>
              <a:t>Valorizar </a:t>
            </a:r>
            <a:r>
              <a:rPr lang="pt-BR" b="1" dirty="0"/>
              <a:t>o esforço de cada um para descobrir o sentido da existência em seu próprio contexto, em diálogo com sua própria tradição e  com as demais que venha  conhecer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ctr"/>
            <a:r>
              <a:rPr lang="pt-BR" b="1" dirty="0" smtClean="0">
                <a:solidFill>
                  <a:srgbClr val="C00000"/>
                </a:solidFill>
              </a:rPr>
              <a:t>ABRIR-SE AO NOVO</a:t>
            </a:r>
            <a:endParaRPr lang="pt-BR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6821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relações significativas com o </a:t>
            </a:r>
            <a:r>
              <a:rPr lang="pt-BR" b="1" dirty="0" smtClean="0">
                <a:solidFill>
                  <a:srgbClr val="002060"/>
                </a:solidFill>
              </a:rPr>
              <a:t>Deus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V</a:t>
            </a:r>
            <a:r>
              <a:rPr lang="pt-BR" b="1" dirty="0" smtClean="0"/>
              <a:t>iver </a:t>
            </a:r>
            <a:r>
              <a:rPr lang="pt-BR" b="1" dirty="0"/>
              <a:t>de modo a testemunhar que todo ser humano </a:t>
            </a:r>
            <a:r>
              <a:rPr lang="pt-BR" b="1" dirty="0" smtClean="0"/>
              <a:t>é </a:t>
            </a:r>
            <a:r>
              <a:rPr lang="pt-BR" b="1" dirty="0"/>
              <a:t>o que há de mais sagrado </a:t>
            </a:r>
            <a:r>
              <a:rPr lang="pt-BR" b="1" dirty="0" smtClean="0"/>
              <a:t>na criação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espeitar </a:t>
            </a:r>
            <a:r>
              <a:rPr lang="pt-BR" b="1" dirty="0"/>
              <a:t>as manifestações de fé dos não batizados, por meio do diálogo e do serviço,  e anunciar, pelo testemunho de comunhão, a graça de encontrar Jesus; respeitar a liberdade de culto e os sinais sagrados de outras </a:t>
            </a:r>
            <a:r>
              <a:rPr lang="pt-BR" b="1" dirty="0" smtClean="0"/>
              <a:t>religiões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D</a:t>
            </a:r>
            <a:r>
              <a:rPr lang="pt-BR" b="1" dirty="0" smtClean="0"/>
              <a:t>emonstrar </a:t>
            </a:r>
            <a:r>
              <a:rPr lang="pt-BR" b="1" dirty="0"/>
              <a:t>entusiasmo por pertencer à Igreja e participar com alegria de suas </a:t>
            </a:r>
            <a:r>
              <a:rPr lang="pt-BR" b="1" dirty="0" smtClean="0"/>
              <a:t>atividades</a:t>
            </a:r>
            <a:endParaRPr lang="pt-BR" b="1" dirty="0"/>
          </a:p>
          <a:p>
            <a:pPr lvl="1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015340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as relações afetivas e a vida </a:t>
            </a:r>
            <a:r>
              <a:rPr lang="pt-BR" b="1" dirty="0" smtClean="0">
                <a:solidFill>
                  <a:srgbClr val="002060"/>
                </a:solidFill>
              </a:rPr>
              <a:t>comunitária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R</a:t>
            </a:r>
            <a:r>
              <a:rPr lang="pt-BR" sz="2000" b="1" dirty="0" smtClean="0"/>
              <a:t>econhecer </a:t>
            </a:r>
            <a:r>
              <a:rPr lang="pt-BR" sz="2000" b="1" dirty="0"/>
              <a:t>a Igreja como uma comunidade de amor, que atrai as pessoas para </a:t>
            </a:r>
            <a:r>
              <a:rPr lang="pt-BR" sz="2000" b="1" dirty="0" smtClean="0"/>
              <a:t>Cristo</a:t>
            </a:r>
            <a:endParaRPr lang="pt-BR" sz="2000" b="1" dirty="0"/>
          </a:p>
          <a:p>
            <a:pPr lvl="1">
              <a:lnSpc>
                <a:spcPct val="150000"/>
              </a:lnSpc>
            </a:pPr>
            <a:r>
              <a:rPr lang="pt-BR" sz="2000" b="1" dirty="0"/>
              <a:t>S</a:t>
            </a:r>
            <a:r>
              <a:rPr lang="pt-BR" sz="2000" b="1" dirty="0" smtClean="0"/>
              <a:t>uperar </a:t>
            </a:r>
            <a:r>
              <a:rPr lang="pt-BR" sz="2000" b="1" dirty="0"/>
              <a:t>as divergências e as diferenças na família, na comunidade e nos grupos, </a:t>
            </a:r>
            <a:r>
              <a:rPr lang="pt-BR" sz="2000" b="1" dirty="0" smtClean="0"/>
              <a:t>promovendo a </a:t>
            </a:r>
            <a:r>
              <a:rPr lang="pt-BR" sz="2000" b="1" dirty="0"/>
              <a:t>cultura de </a:t>
            </a:r>
            <a:r>
              <a:rPr lang="pt-BR" sz="2000" b="1" dirty="0" smtClean="0"/>
              <a:t>paz</a:t>
            </a:r>
            <a:endParaRPr lang="pt-BR" sz="2000" b="1" dirty="0"/>
          </a:p>
          <a:p>
            <a:pPr lvl="1">
              <a:lnSpc>
                <a:spcPct val="150000"/>
              </a:lnSpc>
            </a:pPr>
            <a:r>
              <a:rPr lang="pt-BR" sz="2000" b="1" dirty="0"/>
              <a:t>E</a:t>
            </a:r>
            <a:r>
              <a:rPr lang="pt-BR" sz="2000" b="1" dirty="0" smtClean="0"/>
              <a:t>stender </a:t>
            </a:r>
            <a:r>
              <a:rPr lang="pt-BR" sz="2000" b="1" dirty="0"/>
              <a:t>o serviço da caridade a todos os que se sentem marginalizados e isolados da vivência </a:t>
            </a:r>
            <a:r>
              <a:rPr lang="pt-BR" sz="2000" b="1" dirty="0" smtClean="0"/>
              <a:t>fraterna</a:t>
            </a:r>
            <a:endParaRPr lang="pt-BR" sz="2000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63130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relações de gratuidade para uma postura afetivo-construtiva </a:t>
            </a:r>
            <a:endParaRPr lang="pt-BR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/>
              <a:t>S</a:t>
            </a:r>
            <a:r>
              <a:rPr lang="pt-BR" b="1" dirty="0" smtClean="0"/>
              <a:t>uperar </a:t>
            </a:r>
            <a:r>
              <a:rPr lang="pt-BR" b="1" dirty="0"/>
              <a:t>o individualismo e a competição que tolhem da sociedade a possibilidade de relações de </a:t>
            </a:r>
            <a:r>
              <a:rPr lang="pt-BR" b="1" dirty="0" smtClean="0"/>
              <a:t>gratuidade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onstruir </a:t>
            </a:r>
            <a:r>
              <a:rPr lang="pt-BR" b="1" dirty="0"/>
              <a:t>uma afetividade que não se restrinja à subjetividade do sujeito, num processo de valorização e de abertura às interpelações da alteridade no seu mistério e às várias facetas da </a:t>
            </a:r>
            <a:r>
              <a:rPr lang="pt-BR" b="1" dirty="0" smtClean="0"/>
              <a:t>realidade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colher </a:t>
            </a:r>
            <a:r>
              <a:rPr lang="pt-BR" b="1" dirty="0"/>
              <a:t>os valores éticos que edificam e humanizam todos os âmbitos das relações pessoais e </a:t>
            </a:r>
            <a:r>
              <a:rPr lang="pt-BR" b="1" dirty="0" smtClean="0"/>
              <a:t>sociais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56196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as relações e o compromisso nesta mudança de </a:t>
            </a:r>
            <a:r>
              <a:rPr lang="pt-BR" b="1" dirty="0" smtClean="0">
                <a:solidFill>
                  <a:srgbClr val="002060"/>
                </a:solidFill>
              </a:rPr>
              <a:t>época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econhecer </a:t>
            </a:r>
            <a:r>
              <a:rPr lang="pt-BR" b="1" dirty="0"/>
              <a:t>os benefícios dos meios de comunicação atuais e utilizá-los com </a:t>
            </a:r>
            <a:r>
              <a:rPr lang="pt-BR" b="1" dirty="0" smtClean="0"/>
              <a:t>discernimento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erceber </a:t>
            </a:r>
            <a:r>
              <a:rPr lang="pt-BR" b="1" dirty="0"/>
              <a:t>os perigos que o uso descuidado das tecnologias digitais pode </a:t>
            </a:r>
            <a:r>
              <a:rPr lang="pt-BR" b="1" dirty="0" smtClean="0"/>
              <a:t>provocar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C</a:t>
            </a:r>
            <a:r>
              <a:rPr lang="pt-BR" b="1" dirty="0" smtClean="0"/>
              <a:t>uidar </a:t>
            </a:r>
            <a:r>
              <a:rPr lang="pt-BR" b="1" dirty="0"/>
              <a:t>para que os relacionamentos virtuais não prejudiquem os encontros pessoais, nem sirvam para alienar e para isolar as </a:t>
            </a:r>
            <a:r>
              <a:rPr lang="pt-BR" b="1" dirty="0" smtClean="0"/>
              <a:t>pessoas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87772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o dinamismo de transformação da </a:t>
            </a:r>
            <a:r>
              <a:rPr lang="pt-BR" b="1" dirty="0" smtClean="0">
                <a:solidFill>
                  <a:srgbClr val="002060"/>
                </a:solidFill>
              </a:rPr>
              <a:t>sociedade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rotagonizar </a:t>
            </a:r>
            <a:r>
              <a:rPr lang="pt-BR" b="1" dirty="0"/>
              <a:t>ações solidárias e perceber que abraçar </a:t>
            </a:r>
            <a:r>
              <a:rPr lang="pt-BR" b="1" dirty="0" smtClean="0"/>
              <a:t>causas </a:t>
            </a:r>
            <a:r>
              <a:rPr lang="pt-BR" b="1" dirty="0"/>
              <a:t>enobrece e </a:t>
            </a:r>
            <a:r>
              <a:rPr lang="pt-BR" b="1" dirty="0" smtClean="0"/>
              <a:t>alegra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erceber </a:t>
            </a:r>
            <a:r>
              <a:rPr lang="pt-BR" b="1" dirty="0"/>
              <a:t>as interpelações dos jovens que clamam pela inclusão social e pelo combate aos processos de </a:t>
            </a:r>
            <a:r>
              <a:rPr lang="pt-BR" b="1" dirty="0" smtClean="0"/>
              <a:t>marginalização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romover </a:t>
            </a:r>
            <a:r>
              <a:rPr lang="pt-BR" b="1" dirty="0"/>
              <a:t>ações contra o mundo das </a:t>
            </a:r>
            <a:r>
              <a:rPr lang="pt-BR" b="1" dirty="0" smtClean="0"/>
              <a:t>drogas a </a:t>
            </a:r>
            <a:r>
              <a:rPr lang="pt-BR" b="1" dirty="0"/>
              <a:t>violência crescente que </a:t>
            </a:r>
            <a:r>
              <a:rPr lang="pt-BR" b="1" dirty="0" smtClean="0"/>
              <a:t>vitimam</a:t>
            </a:r>
            <a:r>
              <a:rPr lang="pt-BR" b="1" dirty="0"/>
              <a:t> </a:t>
            </a:r>
            <a:r>
              <a:rPr lang="pt-BR" b="1" dirty="0" smtClean="0"/>
              <a:t>inúmeros  </a:t>
            </a:r>
            <a:r>
              <a:rPr lang="pt-BR" b="1" dirty="0"/>
              <a:t>jovens, </a:t>
            </a:r>
            <a:r>
              <a:rPr lang="pt-BR" b="1" dirty="0" smtClean="0"/>
              <a:t>os </a:t>
            </a:r>
            <a:r>
              <a:rPr lang="pt-BR" b="1" dirty="0"/>
              <a:t>sofrimentos dos jovens indígenas, quilombolas, dos campos e das </a:t>
            </a:r>
            <a:r>
              <a:rPr lang="pt-BR" b="1" dirty="0" smtClean="0"/>
              <a:t>periferias</a:t>
            </a:r>
            <a:endParaRPr lang="pt-BR" b="1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0115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relações de respeito e de integração com o meio ambiente </a:t>
            </a:r>
            <a:endParaRPr lang="pt-BR" b="1" dirty="0" smtClean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b="1" dirty="0"/>
              <a:t>D</a:t>
            </a:r>
            <a:r>
              <a:rPr lang="pt-BR" b="1" dirty="0" smtClean="0"/>
              <a:t>esenvolver </a:t>
            </a:r>
            <a:r>
              <a:rPr lang="pt-BR" b="1" dirty="0"/>
              <a:t>uma sadia relação com o planeta e  com os demais </a:t>
            </a:r>
            <a:r>
              <a:rPr lang="pt-BR" b="1" dirty="0" smtClean="0"/>
              <a:t>seres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N</a:t>
            </a:r>
            <a:r>
              <a:rPr lang="pt-BR" b="1" dirty="0" smtClean="0"/>
              <a:t>ão </a:t>
            </a:r>
            <a:r>
              <a:rPr lang="pt-BR" b="1" dirty="0"/>
              <a:t>sobrepor a natureza à pessoa humana nem reduzi-la a simples conjunto de dados empíricos, como se fosse mera matéria sujeita ao nosso bel-prazer e </a:t>
            </a:r>
            <a:r>
              <a:rPr lang="pt-BR" b="1" dirty="0" smtClean="0"/>
              <a:t>desfrute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dotar </a:t>
            </a:r>
            <a:r>
              <a:rPr lang="pt-BR" b="1" dirty="0"/>
              <a:t>novo estilo de vida, orientado para o desenvolvimento integral de todos; rever o atual padrão </a:t>
            </a:r>
            <a:r>
              <a:rPr lang="pt-BR" b="1" dirty="0" smtClean="0"/>
              <a:t>de consumo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3036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Recriar a razão para além da razão </a:t>
            </a:r>
            <a:r>
              <a:rPr lang="pt-BR" b="1" dirty="0" smtClean="0">
                <a:solidFill>
                  <a:srgbClr val="002060"/>
                </a:solidFill>
              </a:rPr>
              <a:t>instrumental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F</a:t>
            </a:r>
            <a:r>
              <a:rPr lang="pt-BR" b="1" dirty="0" smtClean="0"/>
              <a:t>ormar para </a:t>
            </a:r>
            <a:r>
              <a:rPr lang="pt-BR" b="1" dirty="0"/>
              <a:t>o diálogo entre fé e ciência, especialmente nos ambientes de ensino </a:t>
            </a:r>
            <a:r>
              <a:rPr lang="pt-BR" b="1" dirty="0" smtClean="0"/>
              <a:t>superior 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A</a:t>
            </a:r>
            <a:r>
              <a:rPr lang="pt-BR" b="1" dirty="0" smtClean="0"/>
              <a:t>brir </a:t>
            </a:r>
            <a:r>
              <a:rPr lang="pt-BR" b="1" dirty="0"/>
              <a:t>o coração e a inteligência para a alteridade e para as interpelações advindas das necessidades reais das pessoas e da </a:t>
            </a:r>
            <a:r>
              <a:rPr lang="pt-BR" b="1" dirty="0" smtClean="0"/>
              <a:t>sociedade</a:t>
            </a:r>
            <a:endParaRPr lang="pt-BR" b="1" dirty="0"/>
          </a:p>
          <a:p>
            <a:pPr lvl="1">
              <a:lnSpc>
                <a:spcPct val="150000"/>
              </a:lnSpc>
            </a:pPr>
            <a:r>
              <a:rPr lang="pt-BR" b="1" dirty="0"/>
              <a:t>D</a:t>
            </a:r>
            <a:r>
              <a:rPr lang="pt-BR" b="1" dirty="0" smtClean="0"/>
              <a:t>iscernir </a:t>
            </a:r>
            <a:r>
              <a:rPr lang="pt-BR" b="1" dirty="0"/>
              <a:t>ou julgar os âmbitos da realidade a partir da fraternidade e da justiça </a:t>
            </a:r>
            <a:r>
              <a:rPr lang="pt-BR" b="1" dirty="0" smtClean="0"/>
              <a:t>superando </a:t>
            </a:r>
            <a:r>
              <a:rPr lang="pt-BR" b="1" dirty="0"/>
              <a:t>a indiferença e o conformismo com situações geradoras de sofrimento e morte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ABRIR-SE AO NOVO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4905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O protagonismo dos jovens para o bem de </a:t>
            </a:r>
            <a:r>
              <a:rPr lang="pt-BR" b="1" dirty="0" smtClean="0">
                <a:solidFill>
                  <a:srgbClr val="002060"/>
                </a:solidFill>
              </a:rPr>
              <a:t>todos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É um reconhecimento do potencial </a:t>
            </a:r>
            <a:r>
              <a:rPr lang="pt-BR" b="1" dirty="0" smtClean="0"/>
              <a:t>jovem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precisa </a:t>
            </a:r>
            <a:r>
              <a:rPr lang="pt-BR" b="1" dirty="0"/>
              <a:t>ser orientado e </a:t>
            </a:r>
            <a:r>
              <a:rPr lang="pt-BR" b="1" dirty="0" smtClean="0"/>
              <a:t>discernido a </a:t>
            </a:r>
            <a:r>
              <a:rPr lang="pt-BR" b="1" dirty="0"/>
              <a:t>fim de direcioná-lo em favor de sua formação integral, do bem comum, da cidadania e da dignidade da vida </a:t>
            </a:r>
            <a:r>
              <a:rPr lang="pt-BR" b="1" dirty="0" smtClean="0"/>
              <a:t>humana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No </a:t>
            </a:r>
            <a:r>
              <a:rPr lang="pt-BR" b="1" dirty="0"/>
              <a:t>ecossistema comunicativo, a que estamos interligados, nós nos tornamos responsáveis pelas nossas </a:t>
            </a:r>
            <a:r>
              <a:rPr lang="pt-BR" b="1" dirty="0" smtClean="0"/>
              <a:t>escolhas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A seguir, algumas linhas e pistas de ação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89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“EIS-ME AQUI, ENVIA-ME!”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2051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</a:t>
            </a:r>
            <a:r>
              <a:rPr lang="pt-BR" b="1" dirty="0" smtClean="0">
                <a:solidFill>
                  <a:srgbClr val="002060"/>
                </a:solidFill>
              </a:rPr>
              <a:t>pessoal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G</a:t>
            </a:r>
            <a:r>
              <a:rPr lang="pt-BR" b="1" dirty="0" smtClean="0"/>
              <a:t>rande </a:t>
            </a:r>
            <a:r>
              <a:rPr lang="pt-BR" b="1" dirty="0"/>
              <a:t>exemplo e modelo de </a:t>
            </a:r>
            <a:r>
              <a:rPr lang="pt-BR" b="1" dirty="0" smtClean="0"/>
              <a:t>inspiração: </a:t>
            </a:r>
            <a:r>
              <a:rPr lang="pt-BR" b="1" dirty="0"/>
              <a:t>Jesus </a:t>
            </a:r>
            <a:r>
              <a:rPr lang="pt-BR" b="1" dirty="0" smtClean="0"/>
              <a:t>Cristo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O</a:t>
            </a:r>
            <a:r>
              <a:rPr lang="pt-BR" b="1" dirty="0" smtClean="0"/>
              <a:t>ferece </a:t>
            </a:r>
            <a:r>
              <a:rPr lang="pt-BR" b="1" dirty="0"/>
              <a:t>a todos um projeto de </a:t>
            </a:r>
            <a:r>
              <a:rPr lang="pt-BR" b="1" dirty="0" smtClean="0"/>
              <a:t>vida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É importante apresentar e testemunhar Jesus Cristo no contexto em que o jovem vive </a:t>
            </a:r>
            <a:endParaRPr lang="pt-BR" b="1" dirty="0" smtClean="0"/>
          </a:p>
          <a:p>
            <a:pPr lvl="1">
              <a:lnSpc>
                <a:spcPct val="150000"/>
              </a:lnSpc>
            </a:pPr>
            <a:r>
              <a:rPr lang="pt-BR" b="1" dirty="0"/>
              <a:t>R</a:t>
            </a:r>
            <a:r>
              <a:rPr lang="pt-BR" b="1" dirty="0" smtClean="0"/>
              <a:t>esposta </a:t>
            </a:r>
            <a:r>
              <a:rPr lang="pt-BR" b="1" dirty="0"/>
              <a:t>às suas angústias e às sua aspirações mais profundas</a:t>
            </a:r>
            <a:r>
              <a:rPr lang="pt-BR" b="1" dirty="0" smtClean="0"/>
              <a:t> </a:t>
            </a:r>
            <a:endParaRPr lang="pt-BR" b="1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5649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pessoal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Linhas de </a:t>
            </a:r>
            <a:r>
              <a:rPr lang="pt-BR" b="1" dirty="0" smtClean="0"/>
              <a:t>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dimensão psicossocial: personalidade, identidade, </a:t>
            </a:r>
            <a:r>
              <a:rPr lang="pt-BR" b="1" dirty="0" smtClean="0">
                <a:solidFill>
                  <a:srgbClr val="FF0000"/>
                </a:solidFill>
              </a:rPr>
              <a:t>sexualidade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F</a:t>
            </a:r>
            <a:r>
              <a:rPr lang="pt-BR" b="1" dirty="0" smtClean="0">
                <a:solidFill>
                  <a:srgbClr val="003300"/>
                </a:solidFill>
              </a:rPr>
              <a:t>ase </a:t>
            </a:r>
            <a:r>
              <a:rPr lang="pt-BR" b="1" dirty="0">
                <a:solidFill>
                  <a:srgbClr val="003300"/>
                </a:solidFill>
              </a:rPr>
              <a:t>de formação da personalidade </a:t>
            </a:r>
            <a:endParaRPr lang="pt-BR" b="1" dirty="0" smtClean="0">
              <a:solidFill>
                <a:srgbClr val="0033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</a:t>
            </a:r>
            <a:r>
              <a:rPr lang="pt-BR" b="1" dirty="0" smtClean="0">
                <a:solidFill>
                  <a:srgbClr val="003300"/>
                </a:solidFill>
              </a:rPr>
              <a:t> </a:t>
            </a:r>
            <a:r>
              <a:rPr lang="pt-BR" b="1" dirty="0">
                <a:solidFill>
                  <a:srgbClr val="003300"/>
                </a:solidFill>
              </a:rPr>
              <a:t>atenção </a:t>
            </a:r>
            <a:r>
              <a:rPr lang="pt-BR" b="1" dirty="0" smtClean="0">
                <a:solidFill>
                  <a:srgbClr val="003300"/>
                </a:solidFill>
              </a:rPr>
              <a:t>é fundamental </a:t>
            </a:r>
            <a:r>
              <a:rPr lang="pt-BR" b="1" dirty="0">
                <a:solidFill>
                  <a:srgbClr val="003300"/>
                </a:solidFill>
              </a:rPr>
              <a:t>para ajudá-lo a encontrar o seu caminho, construir sua </a:t>
            </a:r>
            <a:r>
              <a:rPr lang="pt-BR" b="1" dirty="0" smtClean="0">
                <a:solidFill>
                  <a:srgbClr val="003300"/>
                </a:solidFill>
              </a:rPr>
              <a:t>personalidade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O</a:t>
            </a:r>
            <a:r>
              <a:rPr lang="pt-BR" b="1" dirty="0" smtClean="0">
                <a:solidFill>
                  <a:srgbClr val="003300"/>
                </a:solidFill>
              </a:rPr>
              <a:t> </a:t>
            </a:r>
            <a:r>
              <a:rPr lang="pt-BR" b="1" dirty="0">
                <a:solidFill>
                  <a:srgbClr val="003300"/>
                </a:solidFill>
              </a:rPr>
              <a:t>amadurecimento </a:t>
            </a:r>
            <a:r>
              <a:rPr lang="pt-BR" b="1" dirty="0" smtClean="0">
                <a:solidFill>
                  <a:srgbClr val="003300"/>
                </a:solidFill>
              </a:rPr>
              <a:t>passa </a:t>
            </a:r>
            <a:r>
              <a:rPr lang="pt-BR" b="1" dirty="0">
                <a:solidFill>
                  <a:srgbClr val="003300"/>
                </a:solidFill>
              </a:rPr>
              <a:t>pelas relações interpessoais </a:t>
            </a:r>
            <a:endParaRPr lang="pt-BR" b="1" dirty="0" smtClean="0">
              <a:solidFill>
                <a:srgbClr val="0033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P</a:t>
            </a:r>
            <a:r>
              <a:rPr lang="pt-BR" b="1" dirty="0" smtClean="0">
                <a:solidFill>
                  <a:srgbClr val="003300"/>
                </a:solidFill>
              </a:rPr>
              <a:t>rojeto </a:t>
            </a:r>
            <a:r>
              <a:rPr lang="pt-BR" b="1" dirty="0">
                <a:solidFill>
                  <a:srgbClr val="003300"/>
                </a:solidFill>
              </a:rPr>
              <a:t>de educação para o </a:t>
            </a:r>
            <a:r>
              <a:rPr lang="pt-BR" b="1" dirty="0" smtClean="0">
                <a:solidFill>
                  <a:srgbClr val="003300"/>
                </a:solidFill>
              </a:rPr>
              <a:t>amor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As relações </a:t>
            </a:r>
            <a:r>
              <a:rPr lang="pt-BR" b="1" dirty="0" smtClean="0">
                <a:solidFill>
                  <a:srgbClr val="003300"/>
                </a:solidFill>
              </a:rPr>
              <a:t>afetivas </a:t>
            </a:r>
            <a:r>
              <a:rPr lang="pt-BR" b="1" dirty="0">
                <a:solidFill>
                  <a:srgbClr val="003300"/>
                </a:solidFill>
              </a:rPr>
              <a:t>e o desenvolvimento da sexualidade precisam ser tratados com carinho e </a:t>
            </a:r>
            <a:r>
              <a:rPr lang="pt-BR" b="1" dirty="0" smtClean="0">
                <a:solidFill>
                  <a:srgbClr val="003300"/>
                </a:solidFill>
              </a:rPr>
              <a:t>atenção</a:t>
            </a:r>
            <a:endParaRPr lang="pt-BR" b="1" dirty="0">
              <a:solidFill>
                <a:srgbClr val="0033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04691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</a:t>
            </a:r>
            <a:r>
              <a:rPr lang="pt-BR" b="1" dirty="0" smtClean="0">
                <a:solidFill>
                  <a:srgbClr val="002060"/>
                </a:solidFill>
              </a:rPr>
              <a:t>pessoal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abertura para Deus e para a transcendência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R</a:t>
            </a:r>
            <a:r>
              <a:rPr lang="pt-BR" b="1" dirty="0" smtClean="0">
                <a:solidFill>
                  <a:srgbClr val="003300"/>
                </a:solidFill>
              </a:rPr>
              <a:t>etorno </a:t>
            </a:r>
            <a:r>
              <a:rPr lang="pt-BR" b="1" dirty="0">
                <a:solidFill>
                  <a:srgbClr val="003300"/>
                </a:solidFill>
              </a:rPr>
              <a:t>ao sagrado, </a:t>
            </a:r>
            <a:r>
              <a:rPr lang="pt-BR" b="1" dirty="0" smtClean="0">
                <a:solidFill>
                  <a:srgbClr val="003300"/>
                </a:solidFill>
              </a:rPr>
              <a:t>marcado </a:t>
            </a:r>
            <a:r>
              <a:rPr lang="pt-BR" b="1" dirty="0">
                <a:solidFill>
                  <a:srgbClr val="003300"/>
                </a:solidFill>
              </a:rPr>
              <a:t>por uma religiosidade </a:t>
            </a:r>
            <a:r>
              <a:rPr lang="pt-BR" b="1" dirty="0" smtClean="0">
                <a:solidFill>
                  <a:srgbClr val="003300"/>
                </a:solidFill>
              </a:rPr>
              <a:t>individual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S</a:t>
            </a:r>
            <a:r>
              <a:rPr lang="pt-BR" b="1" dirty="0" smtClean="0">
                <a:solidFill>
                  <a:srgbClr val="003300"/>
                </a:solidFill>
              </a:rPr>
              <a:t>ão </a:t>
            </a:r>
            <a:r>
              <a:rPr lang="pt-BR" b="1" dirty="0">
                <a:solidFill>
                  <a:srgbClr val="003300"/>
                </a:solidFill>
              </a:rPr>
              <a:t>importantíssimos os encontros de oração e de espiritualidade, os seminários vocacionais, as semanas jovens, as jornadas diocesanas e </a:t>
            </a:r>
            <a:r>
              <a:rPr lang="pt-BR" b="1" dirty="0" smtClean="0">
                <a:solidFill>
                  <a:srgbClr val="003300"/>
                </a:solidFill>
              </a:rPr>
              <a:t>paroquiais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</a:t>
            </a:r>
            <a:r>
              <a:rPr lang="pt-BR" b="1" dirty="0" smtClean="0">
                <a:solidFill>
                  <a:srgbClr val="003300"/>
                </a:solidFill>
              </a:rPr>
              <a:t>companhamento </a:t>
            </a:r>
            <a:r>
              <a:rPr lang="pt-BR" b="1" dirty="0">
                <a:solidFill>
                  <a:srgbClr val="003300"/>
                </a:solidFill>
              </a:rPr>
              <a:t>pedagógico e teológico adaptado à vivência grupal</a:t>
            </a:r>
            <a:endParaRPr lang="pt-BR" b="1" dirty="0" smtClean="0">
              <a:solidFill>
                <a:srgbClr val="0033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5934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pessoal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Linhas de </a:t>
            </a:r>
            <a:r>
              <a:rPr lang="pt-BR" b="1" dirty="0" smtClean="0"/>
              <a:t>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responsabilidade social</a:t>
            </a:r>
            <a:endParaRPr lang="pt-BR" dirty="0">
              <a:solidFill>
                <a:srgbClr val="FF00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A </a:t>
            </a:r>
            <a:r>
              <a:rPr lang="pt-BR" b="1" dirty="0">
                <a:solidFill>
                  <a:srgbClr val="003300"/>
                </a:solidFill>
              </a:rPr>
              <a:t>crise das autoridades e das fontes de poder gera inúmeras questões na formação da dimensão política natural dos </a:t>
            </a:r>
            <a:r>
              <a:rPr lang="pt-BR" b="1" dirty="0" smtClean="0">
                <a:solidFill>
                  <a:srgbClr val="003300"/>
                </a:solidFill>
              </a:rPr>
              <a:t>jovens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As </a:t>
            </a:r>
            <a:r>
              <a:rPr lang="pt-BR" b="1" dirty="0" smtClean="0">
                <a:solidFill>
                  <a:srgbClr val="003300"/>
                </a:solidFill>
              </a:rPr>
              <a:t>desilusões </a:t>
            </a:r>
            <a:r>
              <a:rPr lang="pt-BR" b="1" dirty="0">
                <a:solidFill>
                  <a:srgbClr val="003300"/>
                </a:solidFill>
              </a:rPr>
              <a:t>podem afastar os jovens e torná-los apáticos aos problemas </a:t>
            </a:r>
            <a:r>
              <a:rPr lang="pt-BR" b="1" dirty="0" smtClean="0">
                <a:solidFill>
                  <a:srgbClr val="003300"/>
                </a:solidFill>
              </a:rPr>
              <a:t>sociais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devem ser animados a abraçar a dimensão do serviço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149952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pessoal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Pistas </a:t>
            </a:r>
            <a:r>
              <a:rPr lang="pt-BR" b="1" dirty="0"/>
              <a:t>de </a:t>
            </a:r>
            <a:r>
              <a:rPr lang="pt-BR" b="1" dirty="0" smtClean="0"/>
              <a:t>ação</a:t>
            </a:r>
          </a:p>
          <a:p>
            <a:pPr lvl="2" fontAlgn="ctr">
              <a:lnSpc>
                <a:spcPct val="160000"/>
              </a:lnSpc>
            </a:pPr>
            <a:r>
              <a:rPr lang="pt-BR" b="1" dirty="0">
                <a:solidFill>
                  <a:srgbClr val="FF0000"/>
                </a:solidFill>
              </a:rPr>
              <a:t>Despertar </a:t>
            </a:r>
            <a:r>
              <a:rPr lang="pt-BR" b="1" dirty="0" smtClean="0">
                <a:solidFill>
                  <a:srgbClr val="FF0000"/>
                </a:solidFill>
              </a:rPr>
              <a:t>para </a:t>
            </a:r>
            <a:r>
              <a:rPr lang="pt-BR" b="1" dirty="0">
                <a:solidFill>
                  <a:srgbClr val="FF0000"/>
                </a:solidFill>
              </a:rPr>
              <a:t>o profundo sentido da consciência </a:t>
            </a:r>
            <a:r>
              <a:rPr lang="pt-BR" b="1" dirty="0" smtClean="0">
                <a:solidFill>
                  <a:srgbClr val="FF0000"/>
                </a:solidFill>
              </a:rPr>
              <a:t>humana</a:t>
            </a:r>
          </a:p>
          <a:p>
            <a:pPr lvl="2" fontAlgn="ctr">
              <a:lnSpc>
                <a:spcPct val="160000"/>
              </a:lnSpc>
            </a:pPr>
            <a:r>
              <a:rPr lang="pt-BR" b="1" dirty="0">
                <a:solidFill>
                  <a:srgbClr val="FF0000"/>
                </a:solidFill>
              </a:rPr>
              <a:t>P</a:t>
            </a:r>
            <a:r>
              <a:rPr lang="pt-BR" b="1" dirty="0" smtClean="0">
                <a:solidFill>
                  <a:srgbClr val="FF0000"/>
                </a:solidFill>
              </a:rPr>
              <a:t>roporcionar oportunidades </a:t>
            </a:r>
            <a:r>
              <a:rPr lang="pt-BR" b="1" dirty="0">
                <a:solidFill>
                  <a:srgbClr val="FF0000"/>
                </a:solidFill>
              </a:rPr>
              <a:t>de diálogo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 fontAlgn="ctr">
              <a:lnSpc>
                <a:spcPct val="160000"/>
              </a:lnSpc>
            </a:pPr>
            <a:r>
              <a:rPr lang="pt-BR" b="1" dirty="0">
                <a:solidFill>
                  <a:srgbClr val="FF0000"/>
                </a:solidFill>
              </a:rPr>
              <a:t>A</a:t>
            </a:r>
            <a:r>
              <a:rPr lang="pt-BR" b="1" dirty="0" smtClean="0">
                <a:solidFill>
                  <a:srgbClr val="FF0000"/>
                </a:solidFill>
              </a:rPr>
              <a:t>uxiliar se </a:t>
            </a:r>
            <a:r>
              <a:rPr lang="pt-BR" b="1" dirty="0">
                <a:solidFill>
                  <a:srgbClr val="FF0000"/>
                </a:solidFill>
              </a:rPr>
              <a:t>compreender nessa mudança de época e a tomar </a:t>
            </a:r>
            <a:r>
              <a:rPr lang="pt-BR" b="1" dirty="0" smtClean="0">
                <a:solidFill>
                  <a:srgbClr val="FF0000"/>
                </a:solidFill>
              </a:rPr>
              <a:t>consciência </a:t>
            </a:r>
            <a:r>
              <a:rPr lang="pt-BR" b="1" dirty="0">
                <a:solidFill>
                  <a:srgbClr val="FF0000"/>
                </a:solidFill>
              </a:rPr>
              <a:t>da </a:t>
            </a:r>
            <a:r>
              <a:rPr lang="pt-BR" b="1" dirty="0" smtClean="0">
                <a:solidFill>
                  <a:srgbClr val="FF0000"/>
                </a:solidFill>
              </a:rPr>
              <a:t>cultura midiática</a:t>
            </a:r>
            <a:endParaRPr lang="pt-BR" b="1" dirty="0">
              <a:solidFill>
                <a:srgbClr val="FF0000"/>
              </a:solidFill>
            </a:endParaRPr>
          </a:p>
          <a:p>
            <a:pPr lvl="2" fontAlgn="ctr">
              <a:lnSpc>
                <a:spcPct val="160000"/>
              </a:lnSpc>
            </a:pPr>
            <a:r>
              <a:rPr lang="pt-BR" b="1" dirty="0">
                <a:solidFill>
                  <a:srgbClr val="FF0000"/>
                </a:solidFill>
              </a:rPr>
              <a:t>F</a:t>
            </a:r>
            <a:r>
              <a:rPr lang="pt-BR" b="1" dirty="0" smtClean="0">
                <a:solidFill>
                  <a:srgbClr val="FF0000"/>
                </a:solidFill>
              </a:rPr>
              <a:t>avorecer </a:t>
            </a:r>
            <a:r>
              <a:rPr lang="pt-BR" b="1" dirty="0">
                <a:solidFill>
                  <a:srgbClr val="FF0000"/>
                </a:solidFill>
              </a:rPr>
              <a:t>condições para que </a:t>
            </a:r>
            <a:r>
              <a:rPr lang="pt-BR" b="1" dirty="0" smtClean="0">
                <a:solidFill>
                  <a:srgbClr val="FF0000"/>
                </a:solidFill>
              </a:rPr>
              <a:t>se </a:t>
            </a:r>
            <a:r>
              <a:rPr lang="pt-BR" b="1" dirty="0">
                <a:solidFill>
                  <a:srgbClr val="FF0000"/>
                </a:solidFill>
              </a:rPr>
              <a:t>abram </a:t>
            </a:r>
            <a:r>
              <a:rPr lang="pt-BR" b="1" dirty="0" smtClean="0">
                <a:solidFill>
                  <a:srgbClr val="FF0000"/>
                </a:solidFill>
              </a:rPr>
              <a:t>ao </a:t>
            </a:r>
            <a:r>
              <a:rPr lang="pt-BR" b="1" dirty="0">
                <a:solidFill>
                  <a:srgbClr val="FF0000"/>
                </a:solidFill>
              </a:rPr>
              <a:t>encontro </a:t>
            </a:r>
            <a:r>
              <a:rPr lang="pt-BR" b="1" dirty="0" smtClean="0">
                <a:solidFill>
                  <a:srgbClr val="FF0000"/>
                </a:solidFill>
              </a:rPr>
              <a:t>com </a:t>
            </a:r>
            <a:r>
              <a:rPr lang="pt-BR" b="1" dirty="0">
                <a:solidFill>
                  <a:srgbClr val="FF0000"/>
                </a:solidFill>
              </a:rPr>
              <a:t>Jesus </a:t>
            </a:r>
            <a:r>
              <a:rPr lang="pt-BR" b="1" dirty="0" smtClean="0">
                <a:solidFill>
                  <a:srgbClr val="FF0000"/>
                </a:solidFill>
              </a:rPr>
              <a:t>Cristo</a:t>
            </a:r>
            <a:endParaRPr lang="pt-BR" b="1" dirty="0">
              <a:solidFill>
                <a:srgbClr val="FF0000"/>
              </a:solidFill>
            </a:endParaRPr>
          </a:p>
          <a:p>
            <a:pPr lvl="2" fontAlgn="ctr">
              <a:lnSpc>
                <a:spcPct val="160000"/>
              </a:lnSpc>
            </a:pPr>
            <a:r>
              <a:rPr lang="pt-BR" b="1" dirty="0">
                <a:solidFill>
                  <a:srgbClr val="FF0000"/>
                </a:solidFill>
              </a:rPr>
              <a:t>O</a:t>
            </a:r>
            <a:r>
              <a:rPr lang="pt-BR" b="1" dirty="0" smtClean="0">
                <a:solidFill>
                  <a:srgbClr val="FF0000"/>
                </a:solidFill>
              </a:rPr>
              <a:t>rientar para a adesão às organizações em </a:t>
            </a:r>
            <a:r>
              <a:rPr lang="pt-BR" b="1" dirty="0">
                <a:solidFill>
                  <a:srgbClr val="FF0000"/>
                </a:solidFill>
              </a:rPr>
              <a:t>vista de seus direitos, da dignidade </a:t>
            </a:r>
            <a:r>
              <a:rPr lang="pt-BR" b="1" dirty="0" smtClean="0">
                <a:solidFill>
                  <a:srgbClr val="FF0000"/>
                </a:solidFill>
              </a:rPr>
              <a:t>humana </a:t>
            </a:r>
            <a:r>
              <a:rPr lang="pt-BR" b="1" dirty="0">
                <a:solidFill>
                  <a:srgbClr val="FF0000"/>
                </a:solidFill>
              </a:rPr>
              <a:t>e dos valores éticos </a:t>
            </a:r>
            <a:r>
              <a:rPr lang="pt-BR" b="1" dirty="0" smtClean="0">
                <a:solidFill>
                  <a:srgbClr val="FF0000"/>
                </a:solidFill>
              </a:rPr>
              <a:t>fundamentais</a:t>
            </a:r>
          </a:p>
          <a:p>
            <a:pPr lvl="1">
              <a:lnSpc>
                <a:spcPct val="150000"/>
              </a:lnSpc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605680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pessoal</a:t>
            </a:r>
          </a:p>
          <a:p>
            <a:pPr lvl="1">
              <a:lnSpc>
                <a:spcPct val="150000"/>
              </a:lnSpc>
            </a:pPr>
            <a:r>
              <a:rPr lang="pt-BR" b="1" dirty="0"/>
              <a:t>Pistas de ação</a:t>
            </a:r>
          </a:p>
          <a:p>
            <a:pPr lvl="2" fontAlgn="ctr">
              <a:lnSpc>
                <a:spcPct val="160000"/>
              </a:lnSpc>
            </a:pPr>
            <a:r>
              <a:rPr lang="pt-BR" b="1" dirty="0">
                <a:solidFill>
                  <a:srgbClr val="FF0000"/>
                </a:solidFill>
              </a:rPr>
              <a:t>Incentivar para que se engajem na luta contra a violência infantil, contra o trabalho escravo, contra o tráfico humano e contra o narcotráfico;</a:t>
            </a:r>
          </a:p>
          <a:p>
            <a:pPr lvl="2" fontAlgn="ctr">
              <a:lnSpc>
                <a:spcPct val="16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Proporcionar </a:t>
            </a:r>
            <a:r>
              <a:rPr lang="pt-BR" b="1" dirty="0">
                <a:solidFill>
                  <a:srgbClr val="FF0000"/>
                </a:solidFill>
              </a:rPr>
              <a:t>condições para que formem grupos de voluntariado e criem uma rede de trabalho solidário</a:t>
            </a:r>
          </a:p>
          <a:p>
            <a:pPr lvl="2" fontAlgn="ctr">
              <a:lnSpc>
                <a:spcPct val="16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Apoiar </a:t>
            </a:r>
            <a:r>
              <a:rPr lang="pt-BR" b="1" dirty="0">
                <a:solidFill>
                  <a:srgbClr val="FF0000"/>
                </a:solidFill>
              </a:rPr>
              <a:t>na organização de oficinas sobre temas ligados à promoção da vida, espiritualidade, missão e compromisso político e ambiental;</a:t>
            </a:r>
          </a:p>
          <a:p>
            <a:pPr lvl="2" fontAlgn="ctr">
              <a:lnSpc>
                <a:spcPct val="16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Incentivar </a:t>
            </a:r>
            <a:r>
              <a:rPr lang="pt-BR" b="1" dirty="0">
                <a:solidFill>
                  <a:srgbClr val="FF0000"/>
                </a:solidFill>
              </a:rPr>
              <a:t>a produzir mensagens para serem veiculadas nas redes sociais</a:t>
            </a:r>
          </a:p>
          <a:p>
            <a:pPr lvl="2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32414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 smtClean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b="1" dirty="0" smtClean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A força do encontro pessoal com Cristo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D</a:t>
            </a:r>
            <a:r>
              <a:rPr lang="pt-BR" b="1" dirty="0" smtClean="0">
                <a:solidFill>
                  <a:srgbClr val="003300"/>
                </a:solidFill>
              </a:rPr>
              <a:t>imensão </a:t>
            </a:r>
            <a:r>
              <a:rPr lang="pt-BR" b="1" dirty="0">
                <a:solidFill>
                  <a:srgbClr val="003300"/>
                </a:solidFill>
              </a:rPr>
              <a:t>do encontro pessoal com Cristo como princípio</a:t>
            </a:r>
            <a:r>
              <a:rPr lang="pt-BR" b="1" i="1" dirty="0">
                <a:solidFill>
                  <a:srgbClr val="003300"/>
                </a:solidFill>
              </a:rPr>
              <a:t> </a:t>
            </a:r>
            <a:r>
              <a:rPr lang="pt-BR" b="1" dirty="0">
                <a:solidFill>
                  <a:srgbClr val="003300"/>
                </a:solidFill>
              </a:rPr>
              <a:t>da ação </a:t>
            </a:r>
            <a:r>
              <a:rPr lang="pt-BR" b="1" dirty="0" smtClean="0">
                <a:solidFill>
                  <a:srgbClr val="003300"/>
                </a:solidFill>
              </a:rPr>
              <a:t>apostólica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Encontro </a:t>
            </a:r>
            <a:r>
              <a:rPr lang="pt-BR" b="1" dirty="0">
                <a:solidFill>
                  <a:srgbClr val="003300"/>
                </a:solidFill>
              </a:rPr>
              <a:t>pessoal com Jesus Cristo não é algo </a:t>
            </a:r>
            <a:r>
              <a:rPr lang="pt-BR" b="1" dirty="0" smtClean="0">
                <a:solidFill>
                  <a:srgbClr val="003300"/>
                </a:solidFill>
              </a:rPr>
              <a:t>abstrato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O encontro com Cristo </a:t>
            </a:r>
            <a:r>
              <a:rPr lang="pt-BR" b="1" dirty="0" smtClean="0">
                <a:solidFill>
                  <a:srgbClr val="003300"/>
                </a:solidFill>
              </a:rPr>
              <a:t>implica amor</a:t>
            </a:r>
            <a:r>
              <a:rPr lang="pt-BR" b="1" dirty="0">
                <a:solidFill>
                  <a:srgbClr val="003300"/>
                </a:solidFill>
              </a:rPr>
              <a:t>, gratuidade, alteridade, unidade, eclesialidade, fidelidade, perdão e </a:t>
            </a:r>
            <a:r>
              <a:rPr lang="pt-BR" b="1" dirty="0" smtClean="0">
                <a:solidFill>
                  <a:srgbClr val="003300"/>
                </a:solidFill>
              </a:rPr>
              <a:t>reconciliação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S</a:t>
            </a:r>
            <a:r>
              <a:rPr lang="pt-BR" b="1" dirty="0" smtClean="0">
                <a:solidFill>
                  <a:srgbClr val="003300"/>
                </a:solidFill>
              </a:rPr>
              <a:t>uscitar uma </a:t>
            </a:r>
            <a:r>
              <a:rPr lang="pt-BR" b="1" dirty="0">
                <a:solidFill>
                  <a:srgbClr val="003300"/>
                </a:solidFill>
              </a:rPr>
              <a:t>forte consciência missionária, de testemunho autêntico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97293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sz="32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28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sz="2400" b="1" dirty="0">
                <a:solidFill>
                  <a:srgbClr val="FF0000"/>
                </a:solidFill>
              </a:rPr>
              <a:t>Uma catequese sólida</a:t>
            </a:r>
          </a:p>
          <a:p>
            <a:pPr lvl="3">
              <a:lnSpc>
                <a:spcPct val="150000"/>
              </a:lnSpc>
            </a:pPr>
            <a:r>
              <a:rPr lang="pt-BR" sz="2400" b="1" dirty="0">
                <a:solidFill>
                  <a:srgbClr val="003300"/>
                </a:solidFill>
              </a:rPr>
              <a:t>C</a:t>
            </a:r>
            <a:r>
              <a:rPr lang="pt-BR" sz="2400" b="1" dirty="0" smtClean="0">
                <a:solidFill>
                  <a:srgbClr val="003300"/>
                </a:solidFill>
              </a:rPr>
              <a:t>atequese </a:t>
            </a:r>
            <a:r>
              <a:rPr lang="pt-BR" sz="2400" b="1" dirty="0">
                <a:solidFill>
                  <a:srgbClr val="003300"/>
                </a:solidFill>
              </a:rPr>
              <a:t>que lance as bases da </a:t>
            </a:r>
            <a:r>
              <a:rPr lang="pt-BR" sz="2400" b="1" dirty="0" smtClean="0">
                <a:solidFill>
                  <a:srgbClr val="003300"/>
                </a:solidFill>
              </a:rPr>
              <a:t>fé</a:t>
            </a:r>
          </a:p>
          <a:p>
            <a:pPr lvl="3">
              <a:lnSpc>
                <a:spcPct val="150000"/>
              </a:lnSpc>
            </a:pPr>
            <a:r>
              <a:rPr lang="pt-BR" sz="2400" b="1" dirty="0">
                <a:solidFill>
                  <a:srgbClr val="003300"/>
                </a:solidFill>
              </a:rPr>
              <a:t>Q</a:t>
            </a:r>
            <a:r>
              <a:rPr lang="pt-BR" sz="2400" b="1" dirty="0" smtClean="0">
                <a:solidFill>
                  <a:srgbClr val="003300"/>
                </a:solidFill>
              </a:rPr>
              <a:t>ue </a:t>
            </a:r>
            <a:r>
              <a:rPr lang="pt-BR" sz="2400" b="1" dirty="0">
                <a:solidFill>
                  <a:srgbClr val="003300"/>
                </a:solidFill>
              </a:rPr>
              <a:t>faça compreender o significado das </a:t>
            </a:r>
            <a:r>
              <a:rPr lang="pt-BR" sz="2400" b="1" dirty="0" smtClean="0">
                <a:solidFill>
                  <a:srgbClr val="003300"/>
                </a:solidFill>
              </a:rPr>
              <a:t>liturgias</a:t>
            </a:r>
          </a:p>
          <a:p>
            <a:pPr lvl="3">
              <a:lnSpc>
                <a:spcPct val="150000"/>
              </a:lnSpc>
            </a:pPr>
            <a:r>
              <a:rPr lang="pt-BR" sz="2400" b="1" dirty="0">
                <a:solidFill>
                  <a:srgbClr val="003300"/>
                </a:solidFill>
              </a:rPr>
              <a:t>E</a:t>
            </a:r>
            <a:r>
              <a:rPr lang="pt-BR" sz="2400" b="1" dirty="0" smtClean="0">
                <a:solidFill>
                  <a:srgbClr val="003300"/>
                </a:solidFill>
              </a:rPr>
              <a:t>ncaminhando ao encontro </a:t>
            </a:r>
            <a:r>
              <a:rPr lang="pt-BR" sz="2400" b="1" dirty="0">
                <a:solidFill>
                  <a:srgbClr val="003300"/>
                </a:solidFill>
              </a:rPr>
              <a:t>com Cristo e lhe oferecendo </a:t>
            </a:r>
            <a:r>
              <a:rPr lang="pt-BR" sz="2400" b="1" dirty="0" smtClean="0">
                <a:solidFill>
                  <a:srgbClr val="003300"/>
                </a:solidFill>
              </a:rPr>
              <a:t>participação</a:t>
            </a:r>
          </a:p>
          <a:p>
            <a:pPr lvl="3">
              <a:lnSpc>
                <a:spcPct val="150000"/>
              </a:lnSpc>
            </a:pPr>
            <a:r>
              <a:rPr lang="pt-BR" sz="2400" b="1" dirty="0">
                <a:solidFill>
                  <a:srgbClr val="003300"/>
                </a:solidFill>
              </a:rPr>
              <a:t>C</a:t>
            </a:r>
            <a:r>
              <a:rPr lang="pt-BR" sz="2400" b="1" dirty="0" smtClean="0">
                <a:solidFill>
                  <a:srgbClr val="003300"/>
                </a:solidFill>
              </a:rPr>
              <a:t>atequese </a:t>
            </a:r>
            <a:r>
              <a:rPr lang="pt-BR" sz="2400" b="1" dirty="0">
                <a:solidFill>
                  <a:srgbClr val="003300"/>
                </a:solidFill>
              </a:rPr>
              <a:t>que eduque para a </a:t>
            </a:r>
            <a:r>
              <a:rPr lang="pt-BR" sz="2400" b="1" dirty="0" smtClean="0">
                <a:solidFill>
                  <a:srgbClr val="003300"/>
                </a:solidFill>
              </a:rPr>
              <a:t>criticidade</a:t>
            </a:r>
          </a:p>
          <a:p>
            <a:pPr lvl="3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23567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conscientização da responsabilidade social e eclesial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C</a:t>
            </a:r>
            <a:r>
              <a:rPr lang="pt-BR" b="1" dirty="0" smtClean="0">
                <a:solidFill>
                  <a:srgbClr val="003300"/>
                </a:solidFill>
              </a:rPr>
              <a:t>onstrução </a:t>
            </a:r>
            <a:r>
              <a:rPr lang="pt-BR" b="1" dirty="0">
                <a:solidFill>
                  <a:srgbClr val="003300"/>
                </a:solidFill>
              </a:rPr>
              <a:t>de um senso de responsabilidade social </a:t>
            </a:r>
            <a:endParaRPr lang="pt-BR" b="1" dirty="0" smtClean="0">
              <a:solidFill>
                <a:srgbClr val="0033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T</a:t>
            </a:r>
            <a:r>
              <a:rPr lang="pt-BR" b="1" dirty="0" smtClean="0">
                <a:solidFill>
                  <a:srgbClr val="003300"/>
                </a:solidFill>
              </a:rPr>
              <a:t>razer </a:t>
            </a:r>
            <a:r>
              <a:rPr lang="pt-BR" b="1" dirty="0">
                <a:solidFill>
                  <a:srgbClr val="003300"/>
                </a:solidFill>
              </a:rPr>
              <a:t>um novo significado sobre </a:t>
            </a:r>
            <a:r>
              <a:rPr lang="pt-BR" b="1" dirty="0" smtClean="0">
                <a:solidFill>
                  <a:srgbClr val="003300"/>
                </a:solidFill>
              </a:rPr>
              <a:t>a </a:t>
            </a:r>
            <a:r>
              <a:rPr lang="pt-BR" b="1" dirty="0">
                <a:solidFill>
                  <a:srgbClr val="003300"/>
                </a:solidFill>
              </a:rPr>
              <a:t>política em suas amplas </a:t>
            </a:r>
            <a:r>
              <a:rPr lang="pt-BR" b="1" dirty="0" smtClean="0">
                <a:solidFill>
                  <a:srgbClr val="003300"/>
                </a:solidFill>
              </a:rPr>
              <a:t>dimensões, a dimensão </a:t>
            </a:r>
            <a:r>
              <a:rPr lang="pt-BR" b="1" dirty="0">
                <a:solidFill>
                  <a:srgbClr val="003300"/>
                </a:solidFill>
              </a:rPr>
              <a:t>institucional da Igreja, a </a:t>
            </a:r>
            <a:r>
              <a:rPr lang="pt-BR" b="1" dirty="0" smtClean="0">
                <a:solidFill>
                  <a:srgbClr val="003300"/>
                </a:solidFill>
              </a:rPr>
              <a:t>DSI, </a:t>
            </a:r>
            <a:r>
              <a:rPr lang="pt-BR" b="1" dirty="0">
                <a:solidFill>
                  <a:srgbClr val="003300"/>
                </a:solidFill>
              </a:rPr>
              <a:t>o envolvimento nas </a:t>
            </a:r>
            <a:r>
              <a:rPr lang="pt-BR" b="1" dirty="0" smtClean="0">
                <a:solidFill>
                  <a:srgbClr val="003300"/>
                </a:solidFill>
              </a:rPr>
              <a:t>políticas </a:t>
            </a:r>
            <a:r>
              <a:rPr lang="pt-BR" b="1" dirty="0">
                <a:solidFill>
                  <a:srgbClr val="003300"/>
                </a:solidFill>
              </a:rPr>
              <a:t>públicas com relação à </a:t>
            </a:r>
            <a:r>
              <a:rPr lang="pt-BR" b="1" dirty="0" smtClean="0">
                <a:solidFill>
                  <a:srgbClr val="003300"/>
                </a:solidFill>
              </a:rPr>
              <a:t>juventude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Fortalecer </a:t>
            </a:r>
            <a:r>
              <a:rPr lang="pt-BR" b="1" dirty="0">
                <a:solidFill>
                  <a:srgbClr val="003300"/>
                </a:solidFill>
              </a:rPr>
              <a:t>o caráter associativo </a:t>
            </a:r>
            <a:r>
              <a:rPr lang="pt-BR" b="1" dirty="0" smtClean="0">
                <a:solidFill>
                  <a:srgbClr val="003300"/>
                </a:solidFill>
              </a:rPr>
              <a:t>das </a:t>
            </a:r>
            <a:r>
              <a:rPr lang="pt-BR" b="1" dirty="0">
                <a:solidFill>
                  <a:srgbClr val="003300"/>
                </a:solidFill>
              </a:rPr>
              <a:t>iniciativas juvenis de expressão da fé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6124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7467600" cy="4997152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pt-BR" sz="38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3200" b="1" dirty="0"/>
              <a:t>Linhas de </a:t>
            </a:r>
            <a:r>
              <a:rPr lang="pt-BR" sz="3200" b="1" dirty="0" smtClean="0"/>
              <a:t>ação</a:t>
            </a:r>
          </a:p>
          <a:p>
            <a:pPr lvl="2">
              <a:lnSpc>
                <a:spcPct val="170000"/>
              </a:lnSpc>
            </a:pPr>
            <a:r>
              <a:rPr lang="pt-BR" sz="3200" b="1" dirty="0">
                <a:solidFill>
                  <a:srgbClr val="FF0000"/>
                </a:solidFill>
              </a:rPr>
              <a:t>O jovem como sujeito de direito</a:t>
            </a:r>
          </a:p>
          <a:p>
            <a:pPr lvl="3">
              <a:lnSpc>
                <a:spcPct val="170000"/>
              </a:lnSpc>
            </a:pPr>
            <a:r>
              <a:rPr lang="pt-BR" sz="3200" b="1" dirty="0">
                <a:solidFill>
                  <a:srgbClr val="003300"/>
                </a:solidFill>
              </a:rPr>
              <a:t>O</a:t>
            </a:r>
            <a:r>
              <a:rPr lang="pt-BR" sz="3200" b="1" dirty="0" smtClean="0">
                <a:solidFill>
                  <a:srgbClr val="003300"/>
                </a:solidFill>
              </a:rPr>
              <a:t> </a:t>
            </a:r>
            <a:r>
              <a:rPr lang="pt-BR" sz="3200" b="1" dirty="0">
                <a:solidFill>
                  <a:srgbClr val="003300"/>
                </a:solidFill>
              </a:rPr>
              <a:t>jovem seja reconhecido como sujeito de direito eclesial e </a:t>
            </a:r>
            <a:r>
              <a:rPr lang="pt-BR" sz="3200" b="1" dirty="0" smtClean="0">
                <a:solidFill>
                  <a:srgbClr val="003300"/>
                </a:solidFill>
              </a:rPr>
              <a:t>social</a:t>
            </a:r>
          </a:p>
          <a:p>
            <a:pPr lvl="3">
              <a:lnSpc>
                <a:spcPct val="170000"/>
              </a:lnSpc>
            </a:pPr>
            <a:r>
              <a:rPr lang="pt-BR" sz="3200" b="1" dirty="0" smtClean="0">
                <a:solidFill>
                  <a:srgbClr val="003300"/>
                </a:solidFill>
              </a:rPr>
              <a:t>A </a:t>
            </a:r>
            <a:r>
              <a:rPr lang="pt-BR" sz="3200" b="1" dirty="0">
                <a:solidFill>
                  <a:srgbClr val="003300"/>
                </a:solidFill>
              </a:rPr>
              <a:t>Igreja diante do jovem </a:t>
            </a:r>
            <a:r>
              <a:rPr lang="pt-BR" sz="3200" b="1" dirty="0" smtClean="0">
                <a:solidFill>
                  <a:srgbClr val="003300"/>
                </a:solidFill>
              </a:rPr>
              <a:t>deve ser </a:t>
            </a:r>
            <a:r>
              <a:rPr lang="pt-BR" sz="3200" b="1" dirty="0">
                <a:solidFill>
                  <a:srgbClr val="003300"/>
                </a:solidFill>
              </a:rPr>
              <a:t>exigente, reveladora, educadora, compreensiva e, acima de tudo, promotora do profundo diálogo com </a:t>
            </a:r>
            <a:r>
              <a:rPr lang="pt-BR" sz="3200" b="1" dirty="0" smtClean="0">
                <a:solidFill>
                  <a:srgbClr val="003300"/>
                </a:solidFill>
              </a:rPr>
              <a:t>Deus</a:t>
            </a:r>
          </a:p>
          <a:p>
            <a:pPr lvl="3">
              <a:lnSpc>
                <a:spcPct val="170000"/>
              </a:lnSpc>
            </a:pPr>
            <a:r>
              <a:rPr lang="pt-BR" sz="3200" b="1" dirty="0" smtClean="0">
                <a:solidFill>
                  <a:srgbClr val="003300"/>
                </a:solidFill>
              </a:rPr>
              <a:t>A </a:t>
            </a:r>
            <a:r>
              <a:rPr lang="pt-BR" sz="3200" b="1" dirty="0">
                <a:solidFill>
                  <a:srgbClr val="003300"/>
                </a:solidFill>
              </a:rPr>
              <a:t>Igreja deve ser a grande catequista da </a:t>
            </a:r>
            <a:r>
              <a:rPr lang="pt-BR" sz="3200" b="1" dirty="0" smtClean="0">
                <a:solidFill>
                  <a:srgbClr val="003300"/>
                </a:solidFill>
              </a:rPr>
              <a:t>juventude</a:t>
            </a:r>
            <a:endParaRPr lang="pt-BR" sz="2900" b="1" dirty="0">
              <a:solidFill>
                <a:srgbClr val="0033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99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81993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Comissão Episcopal Pastoral para a Juventude 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Criada em 2011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Para organizar </a:t>
            </a:r>
            <a:r>
              <a:rPr lang="pt-BR" b="1" dirty="0">
                <a:solidFill>
                  <a:srgbClr val="003300"/>
                </a:solidFill>
              </a:rPr>
              <a:t>e animar a ação evangelizadora da Igreja, favorecendo </a:t>
            </a:r>
            <a:r>
              <a:rPr lang="pt-BR" b="1" dirty="0" smtClean="0">
                <a:solidFill>
                  <a:srgbClr val="003300"/>
                </a:solidFill>
              </a:rPr>
              <a:t>o </a:t>
            </a:r>
            <a:r>
              <a:rPr lang="pt-BR" b="1" dirty="0">
                <a:solidFill>
                  <a:srgbClr val="003300"/>
                </a:solidFill>
              </a:rPr>
              <a:t>amadurecimento integral dos </a:t>
            </a:r>
            <a:r>
              <a:rPr lang="pt-BR" b="1" dirty="0" smtClean="0">
                <a:solidFill>
                  <a:srgbClr val="003300"/>
                </a:solidFill>
              </a:rPr>
              <a:t>jovens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</a:t>
            </a:r>
            <a:r>
              <a:rPr lang="pt-BR" b="1" dirty="0" smtClean="0">
                <a:solidFill>
                  <a:srgbClr val="003300"/>
                </a:solidFill>
              </a:rPr>
              <a:t>companha </a:t>
            </a:r>
            <a:r>
              <a:rPr lang="pt-BR" b="1" dirty="0">
                <a:solidFill>
                  <a:srgbClr val="003300"/>
                </a:solidFill>
              </a:rPr>
              <a:t>o processo de educação da juventude na fé e a formação de suas dimensões antropológicas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17959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As Pastorais da Juventude 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Pastoral </a:t>
            </a:r>
            <a:r>
              <a:rPr lang="pt-BR" b="1" dirty="0">
                <a:solidFill>
                  <a:srgbClr val="003300"/>
                </a:solidFill>
              </a:rPr>
              <a:t>da Juventude </a:t>
            </a:r>
            <a:r>
              <a:rPr lang="pt-BR" b="1" dirty="0" smtClean="0">
                <a:solidFill>
                  <a:srgbClr val="003300"/>
                </a:solidFill>
              </a:rPr>
              <a:t>Rural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Pastoral </a:t>
            </a:r>
            <a:r>
              <a:rPr lang="pt-BR" b="1" dirty="0">
                <a:solidFill>
                  <a:srgbClr val="003300"/>
                </a:solidFill>
              </a:rPr>
              <a:t>da </a:t>
            </a:r>
            <a:r>
              <a:rPr lang="pt-BR" b="1" dirty="0" smtClean="0">
                <a:solidFill>
                  <a:srgbClr val="003300"/>
                </a:solidFill>
              </a:rPr>
              <a:t>Juventude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Pastoral </a:t>
            </a:r>
            <a:r>
              <a:rPr lang="pt-BR" b="1" dirty="0">
                <a:solidFill>
                  <a:srgbClr val="003300"/>
                </a:solidFill>
              </a:rPr>
              <a:t>da Juventude do Meio </a:t>
            </a:r>
            <a:r>
              <a:rPr lang="pt-BR" b="1" dirty="0" smtClean="0">
                <a:solidFill>
                  <a:srgbClr val="003300"/>
                </a:solidFill>
              </a:rPr>
              <a:t>Popular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Pastoral </a:t>
            </a:r>
            <a:r>
              <a:rPr lang="pt-BR" b="1" dirty="0">
                <a:solidFill>
                  <a:srgbClr val="003300"/>
                </a:solidFill>
              </a:rPr>
              <a:t>da Juventude </a:t>
            </a:r>
            <a:r>
              <a:rPr lang="pt-BR" b="1" dirty="0" smtClean="0">
                <a:solidFill>
                  <a:srgbClr val="003300"/>
                </a:solidFill>
              </a:rPr>
              <a:t>Estudantil</a:t>
            </a:r>
            <a:endParaRPr lang="pt-BR" b="1" dirty="0">
              <a:solidFill>
                <a:srgbClr val="0033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E</a:t>
            </a:r>
            <a:r>
              <a:rPr lang="pt-BR" b="1" dirty="0" smtClean="0">
                <a:solidFill>
                  <a:srgbClr val="003300"/>
                </a:solidFill>
              </a:rPr>
              <a:t>stão </a:t>
            </a:r>
            <a:r>
              <a:rPr lang="pt-BR" b="1" dirty="0">
                <a:solidFill>
                  <a:srgbClr val="003300"/>
                </a:solidFill>
              </a:rPr>
              <a:t>sob a responsabilidade da Comissão Episcopal Pastoral para a Juventude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242494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ação evangelizadora </a:t>
            </a:r>
            <a:r>
              <a:rPr lang="pt-BR" b="1" dirty="0" smtClean="0">
                <a:solidFill>
                  <a:srgbClr val="FF0000"/>
                </a:solidFill>
              </a:rPr>
              <a:t>no </a:t>
            </a:r>
            <a:r>
              <a:rPr lang="pt-BR" b="1" dirty="0">
                <a:solidFill>
                  <a:srgbClr val="FF0000"/>
                </a:solidFill>
              </a:rPr>
              <a:t>meio </a:t>
            </a:r>
            <a:r>
              <a:rPr lang="pt-BR" b="1" dirty="0" smtClean="0">
                <a:solidFill>
                  <a:srgbClr val="FF0000"/>
                </a:solidFill>
              </a:rPr>
              <a:t>universitário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2007 - criação </a:t>
            </a:r>
            <a:r>
              <a:rPr lang="pt-BR" b="1" dirty="0">
                <a:solidFill>
                  <a:srgbClr val="003300"/>
                </a:solidFill>
              </a:rPr>
              <a:t>Setor </a:t>
            </a:r>
            <a:r>
              <a:rPr lang="pt-BR" b="1" dirty="0" smtClean="0">
                <a:solidFill>
                  <a:srgbClr val="003300"/>
                </a:solidFill>
              </a:rPr>
              <a:t>Universidades </a:t>
            </a:r>
            <a:r>
              <a:rPr lang="pt-BR" b="1" dirty="0">
                <a:solidFill>
                  <a:srgbClr val="003300"/>
                </a:solidFill>
              </a:rPr>
              <a:t>dentro da Comissão Episcopal Pastoral para a Educação e a Cultura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Cuidado </a:t>
            </a:r>
            <a:r>
              <a:rPr lang="pt-BR" b="1" dirty="0">
                <a:solidFill>
                  <a:srgbClr val="003300"/>
                </a:solidFill>
              </a:rPr>
              <a:t>da juventude em sua formação integral, escolar, acadêmica e </a:t>
            </a:r>
            <a:r>
              <a:rPr lang="pt-BR" b="1" dirty="0" smtClean="0">
                <a:solidFill>
                  <a:srgbClr val="003300"/>
                </a:solidFill>
              </a:rPr>
              <a:t>profissional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E</a:t>
            </a:r>
            <a:r>
              <a:rPr lang="pt-BR" b="1" dirty="0" smtClean="0">
                <a:solidFill>
                  <a:srgbClr val="003300"/>
                </a:solidFill>
              </a:rPr>
              <a:t>spaço </a:t>
            </a:r>
            <a:r>
              <a:rPr lang="pt-BR" b="1" dirty="0">
                <a:solidFill>
                  <a:srgbClr val="003300"/>
                </a:solidFill>
              </a:rPr>
              <a:t>de diálogo e </a:t>
            </a:r>
            <a:r>
              <a:rPr lang="pt-BR" b="1" dirty="0" smtClean="0">
                <a:solidFill>
                  <a:srgbClr val="003300"/>
                </a:solidFill>
              </a:rPr>
              <a:t>articulação </a:t>
            </a:r>
            <a:r>
              <a:rPr lang="pt-BR" b="1" dirty="0">
                <a:solidFill>
                  <a:srgbClr val="003300"/>
                </a:solidFill>
              </a:rPr>
              <a:t>das diversas iniciativas de evangelização </a:t>
            </a:r>
            <a:r>
              <a:rPr lang="pt-BR" b="1" dirty="0" smtClean="0">
                <a:solidFill>
                  <a:srgbClr val="003300"/>
                </a:solidFill>
              </a:rPr>
              <a:t>do meio universitário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</a:t>
            </a:r>
            <a:r>
              <a:rPr lang="pt-BR" b="1" dirty="0" smtClean="0">
                <a:solidFill>
                  <a:srgbClr val="003300"/>
                </a:solidFill>
              </a:rPr>
              <a:t>tua </a:t>
            </a:r>
            <a:r>
              <a:rPr lang="pt-BR" b="1" dirty="0">
                <a:solidFill>
                  <a:srgbClr val="003300"/>
                </a:solidFill>
              </a:rPr>
              <a:t>em comunhão efetiva com os demais projetos da própria universidade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942556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sz="26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19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Os movimentos eclesiais e as novas comunidades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Novos </a:t>
            </a:r>
            <a:r>
              <a:rPr lang="pt-BR" b="1" dirty="0">
                <a:solidFill>
                  <a:srgbClr val="003300"/>
                </a:solidFill>
              </a:rPr>
              <a:t>movimentos e comunidades </a:t>
            </a:r>
            <a:r>
              <a:rPr lang="pt-BR" b="1" dirty="0" smtClean="0">
                <a:solidFill>
                  <a:srgbClr val="003300"/>
                </a:solidFill>
              </a:rPr>
              <a:t>são </a:t>
            </a:r>
            <a:r>
              <a:rPr lang="pt-BR" b="1" dirty="0">
                <a:solidFill>
                  <a:srgbClr val="003300"/>
                </a:solidFill>
              </a:rPr>
              <a:t>um dom do Espírito Santo para a </a:t>
            </a:r>
            <a:r>
              <a:rPr lang="pt-BR" b="1" dirty="0" smtClean="0">
                <a:solidFill>
                  <a:srgbClr val="003300"/>
                </a:solidFill>
              </a:rPr>
              <a:t>Igreja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E</a:t>
            </a:r>
            <a:r>
              <a:rPr lang="pt-BR" b="1" dirty="0" smtClean="0">
                <a:solidFill>
                  <a:srgbClr val="003300"/>
                </a:solidFill>
              </a:rPr>
              <a:t>spaços </a:t>
            </a:r>
            <a:r>
              <a:rPr lang="pt-BR" b="1" dirty="0">
                <a:solidFill>
                  <a:srgbClr val="003300"/>
                </a:solidFill>
              </a:rPr>
              <a:t>de formação </a:t>
            </a:r>
            <a:r>
              <a:rPr lang="pt-BR" b="1" dirty="0" smtClean="0">
                <a:solidFill>
                  <a:srgbClr val="003300"/>
                </a:solidFill>
              </a:rPr>
              <a:t>cristã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Muitos jovens têm acesso à mensagem do Evangelho por meio desses movimentos e dessas novas </a:t>
            </a:r>
            <a:r>
              <a:rPr lang="pt-BR" b="1" dirty="0" smtClean="0">
                <a:solidFill>
                  <a:srgbClr val="003300"/>
                </a:solidFill>
              </a:rPr>
              <a:t>comunidades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E</a:t>
            </a:r>
            <a:r>
              <a:rPr lang="pt-BR" b="1" dirty="0" smtClean="0">
                <a:solidFill>
                  <a:srgbClr val="003300"/>
                </a:solidFill>
              </a:rPr>
              <a:t>ncontrem </a:t>
            </a:r>
            <a:r>
              <a:rPr lang="pt-BR" b="1" dirty="0">
                <a:solidFill>
                  <a:srgbClr val="003300"/>
                </a:solidFill>
              </a:rPr>
              <a:t>seu espaço na comunidade paroquial e diocesana 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786299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As comunidades rurais, indígenas e quilombolas</a:t>
            </a:r>
          </a:p>
          <a:p>
            <a:pPr lvl="3">
              <a:lnSpc>
                <a:spcPct val="150000"/>
              </a:lnSpc>
            </a:pPr>
            <a:r>
              <a:rPr lang="pt-BR" sz="2000" b="1" dirty="0">
                <a:solidFill>
                  <a:srgbClr val="003300"/>
                </a:solidFill>
              </a:rPr>
              <a:t>É preciso integrar a realidade desses jovens, com suas particularidades, às nossas reflexões e </a:t>
            </a:r>
            <a:r>
              <a:rPr lang="pt-BR" sz="2000" b="1" dirty="0" smtClean="0">
                <a:solidFill>
                  <a:srgbClr val="003300"/>
                </a:solidFill>
              </a:rPr>
              <a:t>ações.</a:t>
            </a:r>
          </a:p>
          <a:p>
            <a:pPr lvl="3">
              <a:lnSpc>
                <a:spcPct val="150000"/>
              </a:lnSpc>
            </a:pPr>
            <a:r>
              <a:rPr lang="pt-BR" sz="2000" b="1" dirty="0" smtClean="0">
                <a:solidFill>
                  <a:srgbClr val="003300"/>
                </a:solidFill>
              </a:rPr>
              <a:t>A </a:t>
            </a:r>
            <a:r>
              <a:rPr lang="pt-BR" sz="2000" b="1" dirty="0">
                <a:solidFill>
                  <a:srgbClr val="003300"/>
                </a:solidFill>
              </a:rPr>
              <a:t>identidade das culturas dessas populações tradicionais nos enriquecerá por meio de um intercâmbio missionário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59740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pt-BR" sz="22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17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 ecumenismo e o diálogo inter-religioso 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O</a:t>
            </a:r>
            <a:r>
              <a:rPr lang="pt-BR" b="1" dirty="0" smtClean="0">
                <a:solidFill>
                  <a:srgbClr val="003300"/>
                </a:solidFill>
              </a:rPr>
              <a:t> </a:t>
            </a:r>
            <a:r>
              <a:rPr lang="pt-BR" b="1" dirty="0">
                <a:solidFill>
                  <a:srgbClr val="003300"/>
                </a:solidFill>
              </a:rPr>
              <a:t>pluralismo </a:t>
            </a:r>
            <a:r>
              <a:rPr lang="pt-BR" b="1" dirty="0" smtClean="0">
                <a:solidFill>
                  <a:srgbClr val="003300"/>
                </a:solidFill>
              </a:rPr>
              <a:t>religioso pôs </a:t>
            </a:r>
            <a:r>
              <a:rPr lang="pt-BR" b="1" dirty="0">
                <a:solidFill>
                  <a:srgbClr val="003300"/>
                </a:solidFill>
              </a:rPr>
              <a:t>fim à hegemonia do modelo da </a:t>
            </a:r>
            <a:r>
              <a:rPr lang="pt-BR" b="1" dirty="0" smtClean="0">
                <a:solidFill>
                  <a:srgbClr val="003300"/>
                </a:solidFill>
              </a:rPr>
              <a:t>cristandade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O Concílio </a:t>
            </a:r>
            <a:r>
              <a:rPr lang="pt-BR" b="1" dirty="0">
                <a:solidFill>
                  <a:srgbClr val="003300"/>
                </a:solidFill>
              </a:rPr>
              <a:t>Vaticano </a:t>
            </a:r>
            <a:r>
              <a:rPr lang="pt-BR" b="1" dirty="0" smtClean="0">
                <a:solidFill>
                  <a:srgbClr val="003300"/>
                </a:solidFill>
              </a:rPr>
              <a:t>II proclamou </a:t>
            </a:r>
            <a:r>
              <a:rPr lang="pt-BR" b="1" dirty="0">
                <a:solidFill>
                  <a:srgbClr val="003300"/>
                </a:solidFill>
              </a:rPr>
              <a:t>o direito à liberdade </a:t>
            </a:r>
            <a:r>
              <a:rPr lang="pt-BR" b="1" dirty="0" smtClean="0">
                <a:solidFill>
                  <a:srgbClr val="003300"/>
                </a:solidFill>
              </a:rPr>
              <a:t>religiosa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C</a:t>
            </a:r>
            <a:r>
              <a:rPr lang="pt-BR" b="1" dirty="0" smtClean="0">
                <a:solidFill>
                  <a:srgbClr val="003300"/>
                </a:solidFill>
              </a:rPr>
              <a:t>onstituir </a:t>
            </a:r>
            <a:r>
              <a:rPr lang="pt-BR" b="1" dirty="0">
                <a:solidFill>
                  <a:srgbClr val="003300"/>
                </a:solidFill>
              </a:rPr>
              <a:t>relações inter-religiosas positivas e </a:t>
            </a:r>
            <a:r>
              <a:rPr lang="pt-BR" b="1" dirty="0" smtClean="0">
                <a:solidFill>
                  <a:srgbClr val="003300"/>
                </a:solidFill>
              </a:rPr>
              <a:t>construtivas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envolvimento em ações ampliadas que estabeleçam uma comunicação maior, baseada no respeito e na fraternidade universal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87208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sz="22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1700" b="1" dirty="0" smtClean="0"/>
              <a:t>Pistas de </a:t>
            </a:r>
            <a:r>
              <a:rPr lang="pt-BR" sz="1700" b="1" dirty="0"/>
              <a:t>ação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Propiciar o encontro </a:t>
            </a:r>
            <a:r>
              <a:rPr lang="pt-BR" b="1" dirty="0">
                <a:solidFill>
                  <a:srgbClr val="FF0000"/>
                </a:solidFill>
              </a:rPr>
              <a:t>pessoal com Cristo. </a:t>
            </a:r>
            <a:r>
              <a:rPr lang="pt-BR" b="1" dirty="0" smtClean="0">
                <a:solidFill>
                  <a:srgbClr val="FF0000"/>
                </a:solidFill>
              </a:rPr>
              <a:t>Favorecer </a:t>
            </a:r>
            <a:r>
              <a:rPr lang="pt-BR" b="1" dirty="0">
                <a:solidFill>
                  <a:srgbClr val="FF0000"/>
                </a:solidFill>
              </a:rPr>
              <a:t>encontros de oração, </a:t>
            </a:r>
            <a:r>
              <a:rPr lang="pt-BR" b="1" dirty="0" smtClean="0">
                <a:solidFill>
                  <a:srgbClr val="FF0000"/>
                </a:solidFill>
              </a:rPr>
              <a:t>congressos, </a:t>
            </a:r>
            <a:r>
              <a:rPr lang="pt-BR" b="1" dirty="0">
                <a:solidFill>
                  <a:srgbClr val="FF0000"/>
                </a:solidFill>
              </a:rPr>
              <a:t>cenáculos, seminários vocacionais, semanas jovens, jornadas </a:t>
            </a:r>
            <a:r>
              <a:rPr lang="pt-BR" b="1" dirty="0" smtClean="0">
                <a:solidFill>
                  <a:srgbClr val="FF0000"/>
                </a:solidFill>
              </a:rPr>
              <a:t>da juventude</a:t>
            </a:r>
            <a:endParaRPr lang="pt-BR" sz="1400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Os </a:t>
            </a:r>
            <a:r>
              <a:rPr lang="pt-BR" b="1" dirty="0">
                <a:solidFill>
                  <a:srgbClr val="FF0000"/>
                </a:solidFill>
              </a:rPr>
              <a:t>jovens para que encontrem na Igreja a acolhida </a:t>
            </a:r>
            <a:r>
              <a:rPr lang="pt-BR" b="1" dirty="0" smtClean="0">
                <a:solidFill>
                  <a:srgbClr val="FF0000"/>
                </a:solidFill>
              </a:rPr>
              <a:t>maternal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Organizar a </a:t>
            </a:r>
            <a:r>
              <a:rPr lang="pt-BR" b="1" dirty="0">
                <a:solidFill>
                  <a:srgbClr val="FF0000"/>
                </a:solidFill>
              </a:rPr>
              <a:t>catequese de iniciação </a:t>
            </a:r>
            <a:r>
              <a:rPr lang="pt-BR" b="1" dirty="0" smtClean="0">
                <a:solidFill>
                  <a:srgbClr val="FF0000"/>
                </a:solidFill>
              </a:rPr>
              <a:t>cristã</a:t>
            </a:r>
            <a:r>
              <a:rPr lang="pt-BR" b="1" dirty="0">
                <a:solidFill>
                  <a:srgbClr val="FF0000"/>
                </a:solidFill>
              </a:rPr>
              <a:t> </a:t>
            </a:r>
            <a:r>
              <a:rPr lang="pt-BR" b="1" dirty="0" smtClean="0">
                <a:solidFill>
                  <a:srgbClr val="FF0000"/>
                </a:solidFill>
              </a:rPr>
              <a:t>com um </a:t>
            </a:r>
            <a:r>
              <a:rPr lang="pt-BR" b="1" dirty="0">
                <a:solidFill>
                  <a:srgbClr val="FF0000"/>
                </a:solidFill>
              </a:rPr>
              <a:t>projeto </a:t>
            </a:r>
            <a:r>
              <a:rPr lang="pt-BR" b="1" dirty="0" smtClean="0">
                <a:solidFill>
                  <a:srgbClr val="FF0000"/>
                </a:solidFill>
              </a:rPr>
              <a:t>sólido</a:t>
            </a:r>
            <a:r>
              <a:rPr lang="pt-BR" b="1" dirty="0">
                <a:solidFill>
                  <a:srgbClr val="FF0000"/>
                </a:solidFill>
              </a:rPr>
              <a:t>, </a:t>
            </a:r>
            <a:r>
              <a:rPr lang="pt-BR" b="1" dirty="0" smtClean="0">
                <a:solidFill>
                  <a:srgbClr val="FF0000"/>
                </a:solidFill>
              </a:rPr>
              <a:t>linguagem </a:t>
            </a:r>
            <a:r>
              <a:rPr lang="pt-BR" b="1" dirty="0">
                <a:solidFill>
                  <a:srgbClr val="FF0000"/>
                </a:solidFill>
              </a:rPr>
              <a:t>acessível e </a:t>
            </a:r>
            <a:r>
              <a:rPr lang="pt-BR" b="1" dirty="0" smtClean="0">
                <a:solidFill>
                  <a:srgbClr val="FF0000"/>
                </a:solidFill>
              </a:rPr>
              <a:t>métodos adequados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E</a:t>
            </a:r>
            <a:r>
              <a:rPr lang="pt-BR" b="1" dirty="0" smtClean="0">
                <a:solidFill>
                  <a:srgbClr val="FF0000"/>
                </a:solidFill>
              </a:rPr>
              <a:t>studo </a:t>
            </a:r>
            <a:r>
              <a:rPr lang="pt-BR" b="1" dirty="0">
                <a:solidFill>
                  <a:srgbClr val="FF0000"/>
                </a:solidFill>
              </a:rPr>
              <a:t>do Catecismo da Igreja Católica </a:t>
            </a:r>
          </a:p>
          <a:p>
            <a:pPr lvl="2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181710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sz="22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1700" b="1" dirty="0"/>
              <a:t>Pistas de ação</a:t>
            </a:r>
          </a:p>
          <a:p>
            <a:pPr lvl="2">
              <a:lnSpc>
                <a:spcPct val="150000"/>
              </a:lnSpc>
            </a:pPr>
            <a:r>
              <a:rPr lang="pt-BR" b="1" dirty="0"/>
              <a:t>P</a:t>
            </a:r>
            <a:r>
              <a:rPr lang="pt-BR" b="1" dirty="0" smtClean="0"/>
              <a:t>romover </a:t>
            </a:r>
            <a:r>
              <a:rPr lang="pt-BR" b="1" dirty="0"/>
              <a:t>debates sobre a relação entre razão e fé, ciência e fé, sobre temas atuais relevantes, </a:t>
            </a:r>
            <a:endParaRPr lang="pt-BR" b="1" dirty="0" smtClean="0"/>
          </a:p>
          <a:p>
            <a:pPr lvl="2">
              <a:lnSpc>
                <a:spcPct val="150000"/>
              </a:lnSpc>
            </a:pPr>
            <a:r>
              <a:rPr lang="pt-BR" b="1" dirty="0"/>
              <a:t>U</a:t>
            </a:r>
            <a:r>
              <a:rPr lang="pt-BR" b="1" dirty="0" smtClean="0"/>
              <a:t>tilizar </a:t>
            </a:r>
            <a:r>
              <a:rPr lang="pt-BR" b="1" dirty="0"/>
              <a:t>os novos recursos midiáticos de </a:t>
            </a:r>
            <a:r>
              <a:rPr lang="pt-BR" b="1" dirty="0" smtClean="0"/>
              <a:t>comunicação para </a:t>
            </a:r>
            <a:r>
              <a:rPr lang="pt-BR" b="1" dirty="0"/>
              <a:t>o anúncio do </a:t>
            </a:r>
            <a:r>
              <a:rPr lang="pt-BR" b="1" dirty="0" smtClean="0"/>
              <a:t>Evangelho, </a:t>
            </a:r>
            <a:r>
              <a:rPr lang="pt-BR" b="1" dirty="0"/>
              <a:t>divulgação dos eventos pastorais, </a:t>
            </a:r>
            <a:r>
              <a:rPr lang="pt-BR" b="1" dirty="0" smtClean="0"/>
              <a:t>catequese </a:t>
            </a:r>
            <a:r>
              <a:rPr lang="pt-BR" b="1" dirty="0"/>
              <a:t>mais </a:t>
            </a:r>
            <a:r>
              <a:rPr lang="pt-BR" b="1" dirty="0" smtClean="0"/>
              <a:t>e </a:t>
            </a:r>
            <a:r>
              <a:rPr lang="pt-BR" b="1" dirty="0"/>
              <a:t>para uma formação universitária mais </a:t>
            </a:r>
            <a:r>
              <a:rPr lang="pt-BR" b="1" dirty="0" smtClean="0"/>
              <a:t>abrangente</a:t>
            </a:r>
          </a:p>
          <a:p>
            <a:pPr lvl="2">
              <a:lnSpc>
                <a:spcPct val="150000"/>
              </a:lnSpc>
            </a:pPr>
            <a:r>
              <a:rPr lang="pt-BR" b="1" dirty="0"/>
              <a:t>V</a:t>
            </a:r>
            <a:r>
              <a:rPr lang="pt-BR" b="1" dirty="0" smtClean="0"/>
              <a:t>alorizar </a:t>
            </a:r>
            <a:r>
              <a:rPr lang="pt-BR" b="1" dirty="0"/>
              <a:t>e acolher os </a:t>
            </a:r>
            <a:r>
              <a:rPr lang="pt-BR" b="1" dirty="0" smtClean="0"/>
              <a:t>jovens</a:t>
            </a:r>
          </a:p>
          <a:p>
            <a:pPr lvl="2">
              <a:lnSpc>
                <a:spcPct val="150000"/>
              </a:lnSpc>
            </a:pPr>
            <a:r>
              <a:rPr lang="pt-BR" b="1" dirty="0" smtClean="0"/>
              <a:t>Reconhecer </a:t>
            </a:r>
            <a:r>
              <a:rPr lang="pt-BR" b="1" dirty="0"/>
              <a:t>os jovens como sujeitos de direito</a:t>
            </a:r>
            <a:endParaRPr lang="pt-BR" b="1" dirty="0" smtClean="0"/>
          </a:p>
          <a:p>
            <a:pPr lvl="0"/>
            <a:endParaRPr lang="pt-BR" i="1" dirty="0"/>
          </a:p>
          <a:p>
            <a:pPr lvl="0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624399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sz="22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1700" b="1" dirty="0"/>
              <a:t>Pistas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</a:t>
            </a:r>
            <a:r>
              <a:rPr lang="pt-BR" b="1" dirty="0" smtClean="0">
                <a:solidFill>
                  <a:srgbClr val="FF0000"/>
                </a:solidFill>
              </a:rPr>
              <a:t>ferecer </a:t>
            </a:r>
            <a:r>
              <a:rPr lang="pt-BR" b="1" dirty="0">
                <a:solidFill>
                  <a:srgbClr val="FF0000"/>
                </a:solidFill>
              </a:rPr>
              <a:t>aos jovens canais de participação e envolvimento nas decisões nas instâncias </a:t>
            </a:r>
            <a:r>
              <a:rPr lang="pt-BR" b="1" dirty="0" smtClean="0">
                <a:solidFill>
                  <a:srgbClr val="FF0000"/>
                </a:solidFill>
              </a:rPr>
              <a:t>eclesiais</a:t>
            </a:r>
            <a:endParaRPr lang="pt-BR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</a:t>
            </a:r>
            <a:r>
              <a:rPr lang="pt-BR" b="1" dirty="0" smtClean="0">
                <a:solidFill>
                  <a:srgbClr val="FF0000"/>
                </a:solidFill>
              </a:rPr>
              <a:t>rticular </a:t>
            </a:r>
            <a:r>
              <a:rPr lang="pt-BR" b="1" dirty="0">
                <a:solidFill>
                  <a:srgbClr val="FF0000"/>
                </a:solidFill>
              </a:rPr>
              <a:t>e </a:t>
            </a:r>
            <a:r>
              <a:rPr lang="pt-BR" b="1" dirty="0" smtClean="0">
                <a:solidFill>
                  <a:srgbClr val="FF0000"/>
                </a:solidFill>
              </a:rPr>
              <a:t>potencializar </a:t>
            </a:r>
            <a:r>
              <a:rPr lang="pt-BR" b="1" dirty="0">
                <a:solidFill>
                  <a:srgbClr val="FF0000"/>
                </a:solidFill>
              </a:rPr>
              <a:t>espaços informais e culturais </a:t>
            </a:r>
            <a:r>
              <a:rPr lang="pt-BR" b="1" dirty="0" smtClean="0">
                <a:solidFill>
                  <a:srgbClr val="FF0000"/>
                </a:solidFill>
              </a:rPr>
              <a:t>para </a:t>
            </a:r>
            <a:r>
              <a:rPr lang="pt-BR" b="1" dirty="0">
                <a:solidFill>
                  <a:srgbClr val="FF0000"/>
                </a:solidFill>
              </a:rPr>
              <a:t>gerar outro grupo nas comunidades carentes de espaços </a:t>
            </a:r>
            <a:r>
              <a:rPr lang="pt-BR" b="1" dirty="0" smtClean="0">
                <a:solidFill>
                  <a:srgbClr val="FF0000"/>
                </a:solidFill>
              </a:rPr>
              <a:t>juvenis</a:t>
            </a:r>
            <a:endParaRPr lang="pt-BR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V</a:t>
            </a:r>
            <a:r>
              <a:rPr lang="pt-BR" b="1" dirty="0" smtClean="0">
                <a:solidFill>
                  <a:srgbClr val="FF0000"/>
                </a:solidFill>
              </a:rPr>
              <a:t>alorizar </a:t>
            </a:r>
            <a:r>
              <a:rPr lang="pt-BR" b="1" dirty="0">
                <a:solidFill>
                  <a:srgbClr val="FF0000"/>
                </a:solidFill>
              </a:rPr>
              <a:t>a diversidade e a contribuição específica das várias expressões juvenis locais na organização do Setor Diocesano da Juventude;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E</a:t>
            </a:r>
            <a:r>
              <a:rPr lang="pt-BR" b="1" dirty="0" smtClean="0">
                <a:solidFill>
                  <a:srgbClr val="FF0000"/>
                </a:solidFill>
              </a:rPr>
              <a:t>stabelecer </a:t>
            </a:r>
            <a:r>
              <a:rPr lang="pt-BR" b="1" dirty="0">
                <a:solidFill>
                  <a:srgbClr val="FF0000"/>
                </a:solidFill>
              </a:rPr>
              <a:t>o diálogo e a aproximação entre as diferentes iniciativas lideradas pela juventude nas </a:t>
            </a:r>
            <a:r>
              <a:rPr lang="pt-BR" b="1" dirty="0" smtClean="0">
                <a:solidFill>
                  <a:srgbClr val="FF0000"/>
                </a:solidFill>
              </a:rPr>
              <a:t>universidades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819255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sz="2200" b="1" dirty="0">
                <a:solidFill>
                  <a:srgbClr val="002060"/>
                </a:solidFill>
              </a:rPr>
              <a:t>Em âmbito eclesial</a:t>
            </a:r>
          </a:p>
          <a:p>
            <a:pPr lvl="1">
              <a:lnSpc>
                <a:spcPct val="150000"/>
              </a:lnSpc>
            </a:pPr>
            <a:r>
              <a:rPr lang="pt-BR" sz="1700" b="1" dirty="0"/>
              <a:t>Pistas de ação</a:t>
            </a: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Formar </a:t>
            </a:r>
            <a:r>
              <a:rPr lang="pt-BR" b="1" dirty="0">
                <a:solidFill>
                  <a:srgbClr val="FF0000"/>
                </a:solidFill>
              </a:rPr>
              <a:t>e reconhecer as pequenas </a:t>
            </a:r>
            <a:r>
              <a:rPr lang="pt-BR" b="1" dirty="0" smtClean="0">
                <a:solidFill>
                  <a:srgbClr val="FF0000"/>
                </a:solidFill>
              </a:rPr>
              <a:t>comunidades</a:t>
            </a:r>
            <a:endParaRPr lang="pt-BR" sz="1400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P</a:t>
            </a:r>
            <a:r>
              <a:rPr lang="pt-BR" b="1" dirty="0" smtClean="0">
                <a:solidFill>
                  <a:srgbClr val="FF0000"/>
                </a:solidFill>
              </a:rPr>
              <a:t>reparar </a:t>
            </a:r>
            <a:r>
              <a:rPr lang="pt-BR" b="1" dirty="0">
                <a:solidFill>
                  <a:srgbClr val="FF0000"/>
                </a:solidFill>
              </a:rPr>
              <a:t>os jovens para o diálogo inter-religioso, para que desenvolvam o sentido da fraternidade universal dos seres humanos diante de Deus, </a:t>
            </a:r>
            <a:r>
              <a:rPr lang="pt-BR" b="1" dirty="0" smtClean="0">
                <a:solidFill>
                  <a:srgbClr val="FF0000"/>
                </a:solidFill>
              </a:rPr>
              <a:t>o </a:t>
            </a:r>
            <a:r>
              <a:rPr lang="pt-BR" b="1" dirty="0">
                <a:solidFill>
                  <a:srgbClr val="FF0000"/>
                </a:solidFill>
              </a:rPr>
              <a:t>respeito às diferenças e </a:t>
            </a:r>
            <a:r>
              <a:rPr lang="pt-BR" b="1" dirty="0" smtClean="0">
                <a:solidFill>
                  <a:srgbClr val="FF0000"/>
                </a:solidFill>
              </a:rPr>
              <a:t>superação de </a:t>
            </a:r>
            <a:r>
              <a:rPr lang="pt-BR" b="1" dirty="0">
                <a:solidFill>
                  <a:srgbClr val="FF0000"/>
                </a:solidFill>
              </a:rPr>
              <a:t>conflitos </a:t>
            </a:r>
            <a:r>
              <a:rPr lang="pt-BR" b="1" dirty="0" smtClean="0">
                <a:solidFill>
                  <a:srgbClr val="FF0000"/>
                </a:solidFill>
              </a:rPr>
              <a:t>por </a:t>
            </a:r>
            <a:r>
              <a:rPr lang="pt-BR" b="1" dirty="0">
                <a:solidFill>
                  <a:srgbClr val="FF0000"/>
                </a:solidFill>
              </a:rPr>
              <a:t>disparidade de </a:t>
            </a:r>
            <a:r>
              <a:rPr lang="pt-BR" b="1" dirty="0" smtClean="0">
                <a:solidFill>
                  <a:srgbClr val="FF0000"/>
                </a:solidFill>
              </a:rPr>
              <a:t>culto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E</a:t>
            </a:r>
            <a:r>
              <a:rPr lang="pt-BR" b="1" dirty="0" smtClean="0">
                <a:solidFill>
                  <a:srgbClr val="FF0000"/>
                </a:solidFill>
              </a:rPr>
              <a:t>ducar para </a:t>
            </a:r>
            <a:r>
              <a:rPr lang="pt-BR" b="1" dirty="0">
                <a:solidFill>
                  <a:srgbClr val="FF0000"/>
                </a:solidFill>
              </a:rPr>
              <a:t>o diálogo entre fé e razão, no respeito fundamental à ciência e à cultura, para </a:t>
            </a:r>
            <a:r>
              <a:rPr lang="pt-BR" b="1" dirty="0" smtClean="0">
                <a:solidFill>
                  <a:srgbClr val="FF0000"/>
                </a:solidFill>
              </a:rPr>
              <a:t>dar </a:t>
            </a:r>
            <a:r>
              <a:rPr lang="pt-BR" b="1" dirty="0">
                <a:solidFill>
                  <a:srgbClr val="FF0000"/>
                </a:solidFill>
              </a:rPr>
              <a:t>as razões da própria fé e da esperança </a:t>
            </a:r>
            <a:r>
              <a:rPr lang="pt-BR" b="1" dirty="0" smtClean="0">
                <a:solidFill>
                  <a:srgbClr val="FF0000"/>
                </a:solidFill>
              </a:rPr>
              <a:t>cristã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109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797996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</a:t>
            </a:r>
            <a:r>
              <a:rPr lang="pt-BR" sz="2800" b="1" dirty="0" smtClean="0">
                <a:solidFill>
                  <a:srgbClr val="002060"/>
                </a:solidFill>
              </a:rPr>
              <a:t>social</a:t>
            </a:r>
            <a:endParaRPr lang="pt-BR" sz="2800" b="1" dirty="0">
              <a:solidFill>
                <a:srgbClr val="002060"/>
              </a:solidFill>
            </a:endParaRPr>
          </a:p>
          <a:p>
            <a:pPr lvl="1">
              <a:lnSpc>
                <a:spcPct val="150000"/>
              </a:lnSpc>
            </a:pPr>
            <a:r>
              <a:rPr lang="pt-BR" sz="2000" b="1" dirty="0" smtClean="0"/>
              <a:t>Linhas </a:t>
            </a:r>
            <a:r>
              <a:rPr lang="pt-BR" sz="2000" b="1" dirty="0"/>
              <a:t>de </a:t>
            </a:r>
            <a:r>
              <a:rPr lang="pt-BR" sz="2000" b="1" dirty="0" smtClean="0"/>
              <a:t>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família como primeira educadora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 família é a instituição primária da </a:t>
            </a:r>
            <a:r>
              <a:rPr lang="pt-BR" b="1" dirty="0" smtClean="0">
                <a:solidFill>
                  <a:srgbClr val="003300"/>
                </a:solidFill>
              </a:rPr>
              <a:t>sociedade</a:t>
            </a:r>
            <a:endParaRPr lang="pt-BR" b="1" dirty="0">
              <a:solidFill>
                <a:srgbClr val="003300"/>
              </a:solidFill>
            </a:endParaRP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Os pais devem ser os primeiros catequistas e os educadores dos </a:t>
            </a:r>
            <a:r>
              <a:rPr lang="pt-BR" b="1" dirty="0" smtClean="0">
                <a:solidFill>
                  <a:srgbClr val="003300"/>
                </a:solidFill>
              </a:rPr>
              <a:t>filhos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 família é, também, a primeira educadora na ordem </a:t>
            </a:r>
            <a:r>
              <a:rPr lang="pt-BR" b="1" dirty="0" smtClean="0">
                <a:solidFill>
                  <a:srgbClr val="003300"/>
                </a:solidFill>
              </a:rPr>
              <a:t>social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A </a:t>
            </a:r>
            <a:r>
              <a:rPr lang="pt-BR" b="1" dirty="0">
                <a:solidFill>
                  <a:srgbClr val="003300"/>
                </a:solidFill>
              </a:rPr>
              <a:t>transmissão da responsabilidade social, dos valores éticos e morais é dever insubstituível dos </a:t>
            </a:r>
            <a:r>
              <a:rPr lang="pt-BR" b="1" dirty="0" smtClean="0">
                <a:solidFill>
                  <a:srgbClr val="003300"/>
                </a:solidFill>
              </a:rPr>
              <a:t>pais</a:t>
            </a:r>
            <a:endParaRPr lang="pt-BR" b="1" dirty="0">
              <a:solidFill>
                <a:srgbClr val="0033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20089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 papel do Estado e da sociedade na formação juvenil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D</a:t>
            </a:r>
            <a:r>
              <a:rPr lang="pt-BR" b="1" dirty="0" smtClean="0">
                <a:solidFill>
                  <a:srgbClr val="003300"/>
                </a:solidFill>
              </a:rPr>
              <a:t>ireito </a:t>
            </a:r>
            <a:r>
              <a:rPr lang="pt-BR" b="1" dirty="0">
                <a:solidFill>
                  <a:srgbClr val="003300"/>
                </a:solidFill>
              </a:rPr>
              <a:t>inalienável à </a:t>
            </a:r>
            <a:r>
              <a:rPr lang="pt-BR" b="1" dirty="0" smtClean="0">
                <a:solidFill>
                  <a:srgbClr val="003300"/>
                </a:solidFill>
              </a:rPr>
              <a:t>educação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A autêntica educação visa ao aprimoramento da pessoa humana em relação a seu fim último e ao bem das </a:t>
            </a:r>
            <a:r>
              <a:rPr lang="pt-BR" b="1" dirty="0" smtClean="0">
                <a:solidFill>
                  <a:srgbClr val="003300"/>
                </a:solidFill>
              </a:rPr>
              <a:t>sociedades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O Estado tem o dever de </a:t>
            </a:r>
            <a:r>
              <a:rPr lang="pt-BR" b="1" dirty="0" smtClean="0">
                <a:solidFill>
                  <a:srgbClr val="003300"/>
                </a:solidFill>
              </a:rPr>
              <a:t>garantir uma </a:t>
            </a:r>
            <a:r>
              <a:rPr lang="pt-BR" b="1" dirty="0">
                <a:solidFill>
                  <a:srgbClr val="003300"/>
                </a:solidFill>
              </a:rPr>
              <a:t>educação sólida e ética e proporcionar capacitação e justos salários aos </a:t>
            </a:r>
            <a:r>
              <a:rPr lang="pt-BR" b="1" dirty="0" smtClean="0">
                <a:solidFill>
                  <a:srgbClr val="003300"/>
                </a:solidFill>
              </a:rPr>
              <a:t>professores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C</a:t>
            </a:r>
            <a:r>
              <a:rPr lang="pt-BR" b="1" dirty="0" smtClean="0">
                <a:solidFill>
                  <a:srgbClr val="003300"/>
                </a:solidFill>
              </a:rPr>
              <a:t>olaborar </a:t>
            </a:r>
            <a:r>
              <a:rPr lang="pt-BR" b="1" dirty="0">
                <a:solidFill>
                  <a:srgbClr val="003300"/>
                </a:solidFill>
              </a:rPr>
              <a:t>com os estabelecimentos de ensino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111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58321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sz="2800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20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A escola e a universidade como locais de formação solidária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C</a:t>
            </a:r>
            <a:r>
              <a:rPr lang="pt-BR" b="1" dirty="0" smtClean="0">
                <a:solidFill>
                  <a:srgbClr val="003300"/>
                </a:solidFill>
              </a:rPr>
              <a:t>onhecimento </a:t>
            </a:r>
            <a:r>
              <a:rPr lang="pt-BR" b="1" dirty="0">
                <a:solidFill>
                  <a:srgbClr val="003300"/>
                </a:solidFill>
              </a:rPr>
              <a:t>e </a:t>
            </a:r>
            <a:r>
              <a:rPr lang="pt-BR" b="1" dirty="0" smtClean="0">
                <a:solidFill>
                  <a:srgbClr val="003300"/>
                </a:solidFill>
              </a:rPr>
              <a:t>projeção </a:t>
            </a:r>
            <a:r>
              <a:rPr lang="pt-BR" b="1" dirty="0">
                <a:solidFill>
                  <a:srgbClr val="003300"/>
                </a:solidFill>
              </a:rPr>
              <a:t>de um mundo </a:t>
            </a:r>
            <a:r>
              <a:rPr lang="pt-BR" b="1" dirty="0" smtClean="0">
                <a:solidFill>
                  <a:srgbClr val="003300"/>
                </a:solidFill>
              </a:rPr>
              <a:t>solidário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M</a:t>
            </a:r>
            <a:r>
              <a:rPr lang="pt-BR" b="1" dirty="0" smtClean="0">
                <a:solidFill>
                  <a:srgbClr val="003300"/>
                </a:solidFill>
              </a:rPr>
              <a:t>elhora </a:t>
            </a:r>
            <a:r>
              <a:rPr lang="pt-BR" b="1" dirty="0">
                <a:solidFill>
                  <a:srgbClr val="003300"/>
                </a:solidFill>
              </a:rPr>
              <a:t>das taxas de conclusão no primeiro </a:t>
            </a:r>
            <a:r>
              <a:rPr lang="pt-BR" b="1" dirty="0" smtClean="0">
                <a:solidFill>
                  <a:srgbClr val="003300"/>
                </a:solidFill>
              </a:rPr>
              <a:t>ciclo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D</a:t>
            </a:r>
            <a:r>
              <a:rPr lang="pt-BR" b="1" dirty="0" smtClean="0">
                <a:solidFill>
                  <a:srgbClr val="003300"/>
                </a:solidFill>
              </a:rPr>
              <a:t>esigualdade </a:t>
            </a:r>
            <a:r>
              <a:rPr lang="pt-BR" b="1" dirty="0">
                <a:solidFill>
                  <a:srgbClr val="003300"/>
                </a:solidFill>
              </a:rPr>
              <a:t>do </a:t>
            </a:r>
            <a:r>
              <a:rPr lang="pt-BR" b="1" dirty="0" smtClean="0">
                <a:solidFill>
                  <a:srgbClr val="003300"/>
                </a:solidFill>
              </a:rPr>
              <a:t>acesso à Universidade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C</a:t>
            </a:r>
            <a:r>
              <a:rPr lang="pt-BR" b="1" dirty="0" smtClean="0">
                <a:solidFill>
                  <a:srgbClr val="003300"/>
                </a:solidFill>
              </a:rPr>
              <a:t>onsiderar </a:t>
            </a:r>
            <a:r>
              <a:rPr lang="pt-BR" b="1" dirty="0">
                <a:solidFill>
                  <a:srgbClr val="003300"/>
                </a:solidFill>
              </a:rPr>
              <a:t>a educação sob o prisma </a:t>
            </a:r>
            <a:r>
              <a:rPr lang="pt-BR" b="1" dirty="0" smtClean="0">
                <a:solidFill>
                  <a:srgbClr val="003300"/>
                </a:solidFill>
              </a:rPr>
              <a:t>ético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Criar espaços para uma solidariedade transformadora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112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155050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sz="2000" b="1" dirty="0">
                <a:solidFill>
                  <a:srgbClr val="FF0000"/>
                </a:solidFill>
              </a:rPr>
              <a:t>As redes sociais e a responsabilidade ética</a:t>
            </a:r>
          </a:p>
          <a:p>
            <a:pPr lvl="3">
              <a:lnSpc>
                <a:spcPct val="150000"/>
              </a:lnSpc>
            </a:pPr>
            <a:r>
              <a:rPr lang="pt-BR" sz="2000" b="1" dirty="0">
                <a:solidFill>
                  <a:srgbClr val="003300"/>
                </a:solidFill>
              </a:rPr>
              <a:t>A</a:t>
            </a:r>
            <a:r>
              <a:rPr lang="pt-BR" sz="2000" b="1" dirty="0" smtClean="0">
                <a:solidFill>
                  <a:srgbClr val="003300"/>
                </a:solidFill>
              </a:rPr>
              <a:t>s </a:t>
            </a:r>
            <a:r>
              <a:rPr lang="pt-BR" sz="2000" b="1" dirty="0">
                <a:solidFill>
                  <a:srgbClr val="003300"/>
                </a:solidFill>
              </a:rPr>
              <a:t>novas tecnologias são espaços preciosos para o fomento de vivências </a:t>
            </a:r>
            <a:r>
              <a:rPr lang="pt-BR" sz="2000" b="1" dirty="0" smtClean="0">
                <a:solidFill>
                  <a:srgbClr val="003300"/>
                </a:solidFill>
              </a:rPr>
              <a:t>solidárias</a:t>
            </a:r>
          </a:p>
          <a:p>
            <a:pPr lvl="3">
              <a:lnSpc>
                <a:spcPct val="150000"/>
              </a:lnSpc>
            </a:pPr>
            <a:r>
              <a:rPr lang="pt-BR" sz="2000" b="1" dirty="0">
                <a:solidFill>
                  <a:srgbClr val="003300"/>
                </a:solidFill>
              </a:rPr>
              <a:t>Formar para a solidariedade </a:t>
            </a:r>
            <a:r>
              <a:rPr lang="pt-BR" sz="2000" b="1" dirty="0" smtClean="0">
                <a:solidFill>
                  <a:srgbClr val="003300"/>
                </a:solidFill>
              </a:rPr>
              <a:t>implica formar </a:t>
            </a:r>
            <a:r>
              <a:rPr lang="pt-BR" sz="2000" b="1" dirty="0">
                <a:solidFill>
                  <a:srgbClr val="003300"/>
                </a:solidFill>
              </a:rPr>
              <a:t>indivíduos </a:t>
            </a:r>
            <a:r>
              <a:rPr lang="pt-BR" sz="2000" b="1" dirty="0" smtClean="0">
                <a:solidFill>
                  <a:srgbClr val="003300"/>
                </a:solidFill>
              </a:rPr>
              <a:t>críticos</a:t>
            </a:r>
          </a:p>
          <a:p>
            <a:pPr lvl="3">
              <a:lnSpc>
                <a:spcPct val="150000"/>
              </a:lnSpc>
            </a:pPr>
            <a:r>
              <a:rPr lang="pt-BR" sz="2000" b="1" dirty="0">
                <a:solidFill>
                  <a:srgbClr val="003300"/>
                </a:solidFill>
              </a:rPr>
              <a:t>F</a:t>
            </a:r>
            <a:r>
              <a:rPr lang="pt-BR" sz="2000" b="1" dirty="0" smtClean="0">
                <a:solidFill>
                  <a:srgbClr val="003300"/>
                </a:solidFill>
              </a:rPr>
              <a:t>ormar </a:t>
            </a:r>
            <a:r>
              <a:rPr lang="pt-BR" sz="2000" b="1" dirty="0">
                <a:solidFill>
                  <a:srgbClr val="003300"/>
                </a:solidFill>
              </a:rPr>
              <a:t>para a compreensão do outro a partir da fé como imagem e semelhança de Deus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113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323926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Linhas de 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Juventude e efetivação dos direitos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D</a:t>
            </a:r>
            <a:r>
              <a:rPr lang="pt-BR" b="1" dirty="0" smtClean="0">
                <a:solidFill>
                  <a:srgbClr val="003300"/>
                </a:solidFill>
              </a:rPr>
              <a:t>ireito </a:t>
            </a:r>
            <a:r>
              <a:rPr lang="pt-BR" b="1" dirty="0">
                <a:solidFill>
                  <a:srgbClr val="003300"/>
                </a:solidFill>
              </a:rPr>
              <a:t>representa a perspectiva da promoção da igualdade </a:t>
            </a:r>
            <a:r>
              <a:rPr lang="pt-BR" b="1" dirty="0" smtClean="0">
                <a:solidFill>
                  <a:srgbClr val="003300"/>
                </a:solidFill>
              </a:rPr>
              <a:t>efetiva</a:t>
            </a:r>
          </a:p>
          <a:p>
            <a:pPr lvl="3">
              <a:lnSpc>
                <a:spcPct val="150000"/>
              </a:lnSpc>
            </a:pPr>
            <a:r>
              <a:rPr lang="pt-BR" b="1" dirty="0">
                <a:solidFill>
                  <a:srgbClr val="003300"/>
                </a:solidFill>
              </a:rPr>
              <a:t>P</a:t>
            </a:r>
            <a:r>
              <a:rPr lang="pt-BR" b="1" dirty="0" smtClean="0">
                <a:solidFill>
                  <a:srgbClr val="003300"/>
                </a:solidFill>
              </a:rPr>
              <a:t>roporcionar </a:t>
            </a:r>
            <a:r>
              <a:rPr lang="pt-BR" b="1" dirty="0">
                <a:solidFill>
                  <a:srgbClr val="003300"/>
                </a:solidFill>
              </a:rPr>
              <a:t>garantias das condições para que grupos </a:t>
            </a:r>
            <a:r>
              <a:rPr lang="pt-BR" b="1" dirty="0" smtClean="0">
                <a:solidFill>
                  <a:srgbClr val="003300"/>
                </a:solidFill>
              </a:rPr>
              <a:t>sociais </a:t>
            </a:r>
            <a:r>
              <a:rPr lang="pt-BR" b="1" dirty="0">
                <a:solidFill>
                  <a:srgbClr val="003300"/>
                </a:solidFill>
              </a:rPr>
              <a:t>possam existir e se </a:t>
            </a:r>
            <a:r>
              <a:rPr lang="pt-BR" b="1" dirty="0" smtClean="0">
                <a:solidFill>
                  <a:srgbClr val="003300"/>
                </a:solidFill>
              </a:rPr>
              <a:t>desenvolver</a:t>
            </a:r>
          </a:p>
          <a:p>
            <a:pPr lvl="3">
              <a:lnSpc>
                <a:spcPct val="150000"/>
              </a:lnSpc>
            </a:pPr>
            <a:r>
              <a:rPr lang="pt-BR" b="1" dirty="0" smtClean="0">
                <a:solidFill>
                  <a:srgbClr val="003300"/>
                </a:solidFill>
              </a:rPr>
              <a:t>Desafio: </a:t>
            </a:r>
            <a:r>
              <a:rPr lang="pt-BR" b="1" dirty="0">
                <a:solidFill>
                  <a:srgbClr val="003300"/>
                </a:solidFill>
              </a:rPr>
              <a:t>levar a sociedade a perceber os jovens como sujeitos de direitos e protagonistas na promoção e recepção das políticas públicas</a:t>
            </a:r>
            <a:endParaRPr lang="pt-BR" b="1" dirty="0" smtClean="0">
              <a:solidFill>
                <a:srgbClr val="003300"/>
              </a:solidFill>
            </a:endParaRPr>
          </a:p>
          <a:p>
            <a:pPr lvl="3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114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75994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1800" b="1" dirty="0" smtClean="0"/>
              <a:t>Pistas </a:t>
            </a:r>
            <a:r>
              <a:rPr lang="pt-BR" sz="1800" b="1" dirty="0"/>
              <a:t>de </a:t>
            </a:r>
            <a:r>
              <a:rPr lang="pt-BR" sz="1800" b="1" dirty="0" smtClean="0"/>
              <a:t>ação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Valorizar as famílias como células da sociedade, em que o jovem tem as condições </a:t>
            </a:r>
            <a:r>
              <a:rPr lang="pt-BR" b="1" dirty="0" smtClean="0">
                <a:solidFill>
                  <a:srgbClr val="FF0000"/>
                </a:solidFill>
              </a:rPr>
              <a:t>para </a:t>
            </a:r>
            <a:r>
              <a:rPr lang="pt-BR" b="1" dirty="0">
                <a:solidFill>
                  <a:srgbClr val="FF0000"/>
                </a:solidFill>
              </a:rPr>
              <a:t>seu </a:t>
            </a:r>
            <a:r>
              <a:rPr lang="pt-BR" b="1" dirty="0" smtClean="0">
                <a:solidFill>
                  <a:srgbClr val="FF0000"/>
                </a:solidFill>
              </a:rPr>
              <a:t>desenvolvimento</a:t>
            </a:r>
            <a:endParaRPr lang="pt-BR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suscitar </a:t>
            </a:r>
            <a:r>
              <a:rPr lang="pt-BR" b="1" dirty="0" smtClean="0">
                <a:solidFill>
                  <a:srgbClr val="FF0000"/>
                </a:solidFill>
              </a:rPr>
              <a:t>formação </a:t>
            </a:r>
            <a:r>
              <a:rPr lang="pt-BR" b="1" dirty="0">
                <a:solidFill>
                  <a:srgbClr val="FF0000"/>
                </a:solidFill>
              </a:rPr>
              <a:t>humano-afetiva aos jovens,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incentivar </a:t>
            </a:r>
            <a:r>
              <a:rPr lang="pt-BR" b="1" dirty="0">
                <a:solidFill>
                  <a:srgbClr val="FF0000"/>
                </a:solidFill>
              </a:rPr>
              <a:t>as artes: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 smtClean="0">
                <a:solidFill>
                  <a:srgbClr val="FF0000"/>
                </a:solidFill>
              </a:rPr>
              <a:t>incentivar </a:t>
            </a:r>
            <a:r>
              <a:rPr lang="pt-BR" b="1" dirty="0">
                <a:solidFill>
                  <a:srgbClr val="FF0000"/>
                </a:solidFill>
              </a:rPr>
              <a:t>a criação do site da escola, dos estudantes, de uma sala de aula, de grupos de estudo e de pesquisa, de blogs de conhecimento e de difusão de </a:t>
            </a:r>
            <a:r>
              <a:rPr lang="pt-BR" b="1" dirty="0" smtClean="0">
                <a:solidFill>
                  <a:srgbClr val="FF0000"/>
                </a:solidFill>
              </a:rPr>
              <a:t>mensagens</a:t>
            </a: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provocar os </a:t>
            </a:r>
            <a:r>
              <a:rPr lang="pt-BR" b="1" dirty="0" smtClean="0">
                <a:solidFill>
                  <a:srgbClr val="FF0000"/>
                </a:solidFill>
              </a:rPr>
              <a:t>alunos </a:t>
            </a:r>
            <a:r>
              <a:rPr lang="pt-BR" b="1" dirty="0">
                <a:solidFill>
                  <a:srgbClr val="FF0000"/>
                </a:solidFill>
              </a:rPr>
              <a:t>nas instituições superiores </a:t>
            </a:r>
            <a:r>
              <a:rPr lang="pt-BR" b="1" dirty="0" smtClean="0">
                <a:solidFill>
                  <a:srgbClr val="FF0000"/>
                </a:solidFill>
              </a:rPr>
              <a:t>para utilizar </a:t>
            </a:r>
            <a:r>
              <a:rPr lang="pt-BR" b="1" dirty="0">
                <a:solidFill>
                  <a:srgbClr val="FF0000"/>
                </a:solidFill>
              </a:rPr>
              <a:t>o conhecimento </a:t>
            </a:r>
            <a:r>
              <a:rPr lang="pt-BR" b="1" dirty="0" smtClean="0">
                <a:solidFill>
                  <a:srgbClr val="FF0000"/>
                </a:solidFill>
              </a:rPr>
              <a:t>para a compreensão </a:t>
            </a:r>
            <a:r>
              <a:rPr lang="pt-BR" b="1" dirty="0">
                <a:solidFill>
                  <a:srgbClr val="FF0000"/>
                </a:solidFill>
              </a:rPr>
              <a:t>e análise da conjetura atual de mundo</a:t>
            </a:r>
          </a:p>
          <a:p>
            <a:pPr lvl="2">
              <a:lnSpc>
                <a:spcPct val="150000"/>
              </a:lnSpc>
            </a:pPr>
            <a:endParaRPr lang="pt-BR" sz="1500" b="1" dirty="0"/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115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286225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Pistas de ação</a:t>
            </a:r>
          </a:p>
          <a:p>
            <a:pPr lvl="2" fontAlgn="ctr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P</a:t>
            </a:r>
            <a:r>
              <a:rPr lang="pt-BR" b="1" dirty="0" smtClean="0">
                <a:solidFill>
                  <a:srgbClr val="FF0000"/>
                </a:solidFill>
              </a:rPr>
              <a:t>romover </a:t>
            </a:r>
            <a:r>
              <a:rPr lang="pt-BR" b="1" dirty="0">
                <a:solidFill>
                  <a:srgbClr val="FF0000"/>
                </a:solidFill>
              </a:rPr>
              <a:t>o voluntariado jovem e diversas oportunidades para a realização de projetos </a:t>
            </a:r>
            <a:r>
              <a:rPr lang="pt-BR" b="1" dirty="0" smtClean="0">
                <a:solidFill>
                  <a:srgbClr val="FF0000"/>
                </a:solidFill>
              </a:rPr>
              <a:t>missionários</a:t>
            </a:r>
          </a:p>
          <a:p>
            <a:pPr lvl="2" fontAlgn="ctr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O</a:t>
            </a:r>
            <a:r>
              <a:rPr lang="pt-BR" b="1" dirty="0" smtClean="0">
                <a:solidFill>
                  <a:srgbClr val="FF0000"/>
                </a:solidFill>
              </a:rPr>
              <a:t>rganizar </a:t>
            </a:r>
            <a:r>
              <a:rPr lang="pt-BR" b="1" dirty="0">
                <a:solidFill>
                  <a:srgbClr val="FF0000"/>
                </a:solidFill>
              </a:rPr>
              <a:t>encontros com os jovens profissionais, capacitando-os para a </a:t>
            </a:r>
            <a:r>
              <a:rPr lang="pt-BR" b="1" dirty="0" err="1">
                <a:solidFill>
                  <a:srgbClr val="FF0000"/>
                </a:solidFill>
              </a:rPr>
              <a:t>missionariedade</a:t>
            </a:r>
            <a:r>
              <a:rPr lang="pt-BR" b="1" dirty="0">
                <a:solidFill>
                  <a:srgbClr val="FF0000"/>
                </a:solidFill>
              </a:rPr>
              <a:t> na área específica de seu </a:t>
            </a:r>
            <a:r>
              <a:rPr lang="pt-BR" b="1" dirty="0" smtClean="0">
                <a:solidFill>
                  <a:srgbClr val="FF0000"/>
                </a:solidFill>
              </a:rPr>
              <a:t>trabalho</a:t>
            </a:r>
            <a:endParaRPr lang="pt-BR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U</a:t>
            </a:r>
            <a:r>
              <a:rPr lang="pt-BR" b="1" dirty="0" smtClean="0">
                <a:solidFill>
                  <a:srgbClr val="FF0000"/>
                </a:solidFill>
              </a:rPr>
              <a:t>tilizar </a:t>
            </a:r>
            <a:r>
              <a:rPr lang="pt-BR" b="1" dirty="0">
                <a:solidFill>
                  <a:srgbClr val="FF0000"/>
                </a:solidFill>
              </a:rPr>
              <a:t>as redes para fomentar, divulgar e infundir o bem comum, com fóruns, debates e discussões via </a:t>
            </a:r>
            <a:r>
              <a:rPr lang="pt-BR" b="1" dirty="0" smtClean="0">
                <a:solidFill>
                  <a:srgbClr val="FF0000"/>
                </a:solidFill>
              </a:rPr>
              <a:t>Web</a:t>
            </a:r>
            <a:endParaRPr lang="pt-BR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R</a:t>
            </a:r>
            <a:r>
              <a:rPr lang="pt-BR" b="1" dirty="0" smtClean="0">
                <a:solidFill>
                  <a:srgbClr val="FF0000"/>
                </a:solidFill>
              </a:rPr>
              <a:t>econhecer </a:t>
            </a:r>
            <a:r>
              <a:rPr lang="pt-BR" b="1" dirty="0">
                <a:solidFill>
                  <a:srgbClr val="FF0000"/>
                </a:solidFill>
              </a:rPr>
              <a:t>e favorecer o protagonismo juvenil na cultura </a:t>
            </a:r>
            <a:r>
              <a:rPr lang="pt-BR" b="1" dirty="0" smtClean="0">
                <a:solidFill>
                  <a:srgbClr val="FF0000"/>
                </a:solidFill>
              </a:rPr>
              <a:t>midiática</a:t>
            </a:r>
            <a:endParaRPr lang="pt-BR" b="1" dirty="0">
              <a:solidFill>
                <a:srgbClr val="FF0000"/>
              </a:solidFill>
            </a:endParaRPr>
          </a:p>
          <a:p>
            <a:pPr lvl="1"/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116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429310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1800" b="1" dirty="0"/>
              <a:t>Pistas de ação</a:t>
            </a:r>
          </a:p>
          <a:p>
            <a:pPr lvl="2" fontAlgn="ctr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D</a:t>
            </a:r>
            <a:r>
              <a:rPr lang="pt-BR" b="1" dirty="0" smtClean="0">
                <a:solidFill>
                  <a:srgbClr val="FF0000"/>
                </a:solidFill>
              </a:rPr>
              <a:t>ar </a:t>
            </a:r>
            <a:r>
              <a:rPr lang="pt-BR" b="1" dirty="0">
                <a:solidFill>
                  <a:srgbClr val="FF0000"/>
                </a:solidFill>
              </a:rPr>
              <a:t>condições para que os jovens promovam em seus grupos oficinas sobre como utilizar as novas tecnologias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 fontAlgn="ctr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P</a:t>
            </a:r>
            <a:r>
              <a:rPr lang="pt-BR" b="1" dirty="0" smtClean="0">
                <a:solidFill>
                  <a:srgbClr val="FF0000"/>
                </a:solidFill>
              </a:rPr>
              <a:t>rovocar </a:t>
            </a:r>
            <a:r>
              <a:rPr lang="pt-BR" b="1" dirty="0">
                <a:solidFill>
                  <a:srgbClr val="FF0000"/>
                </a:solidFill>
              </a:rPr>
              <a:t>o debate </a:t>
            </a:r>
            <a:r>
              <a:rPr lang="pt-BR" b="1" dirty="0" smtClean="0">
                <a:solidFill>
                  <a:srgbClr val="FF0000"/>
                </a:solidFill>
              </a:rPr>
              <a:t>com mecanismos </a:t>
            </a:r>
            <a:r>
              <a:rPr lang="pt-BR" b="1" dirty="0">
                <a:solidFill>
                  <a:srgbClr val="FF0000"/>
                </a:solidFill>
              </a:rPr>
              <a:t>institucionais que consolidem a efetivação dos direitos dos jovens </a:t>
            </a:r>
            <a:endParaRPr lang="pt-BR" b="1" dirty="0" smtClean="0">
              <a:solidFill>
                <a:srgbClr val="FF0000"/>
              </a:solidFill>
            </a:endParaRPr>
          </a:p>
          <a:p>
            <a:pPr lvl="2" fontAlgn="ctr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R</a:t>
            </a:r>
            <a:r>
              <a:rPr lang="pt-BR" b="1" dirty="0" smtClean="0">
                <a:solidFill>
                  <a:srgbClr val="FF0000"/>
                </a:solidFill>
              </a:rPr>
              <a:t>eivindicar </a:t>
            </a:r>
            <a:r>
              <a:rPr lang="pt-BR" b="1" dirty="0">
                <a:solidFill>
                  <a:srgbClr val="FF0000"/>
                </a:solidFill>
              </a:rPr>
              <a:t>que os poderes públicos assegurem mecanismos para o protagonismo dos </a:t>
            </a:r>
            <a:r>
              <a:rPr lang="pt-BR" b="1" dirty="0" smtClean="0">
                <a:solidFill>
                  <a:srgbClr val="FF0000"/>
                </a:solidFill>
              </a:rPr>
              <a:t>jovens</a:t>
            </a:r>
          </a:p>
          <a:p>
            <a:pPr lvl="2" fontAlgn="ctr">
              <a:lnSpc>
                <a:spcPct val="150000"/>
              </a:lnSpc>
            </a:pPr>
            <a:r>
              <a:rPr lang="pt-BR" b="1" dirty="0">
                <a:solidFill>
                  <a:srgbClr val="FF0000"/>
                </a:solidFill>
              </a:rPr>
              <a:t>F</a:t>
            </a:r>
            <a:r>
              <a:rPr lang="pt-BR" b="1" dirty="0" smtClean="0">
                <a:solidFill>
                  <a:srgbClr val="FF0000"/>
                </a:solidFill>
              </a:rPr>
              <a:t>omentar </a:t>
            </a:r>
            <a:r>
              <a:rPr lang="pt-BR" b="1" dirty="0">
                <a:solidFill>
                  <a:srgbClr val="FF0000"/>
                </a:solidFill>
              </a:rPr>
              <a:t>a participação dos jovens nos Conselhos de direitos e demais espaços de controle das políticas </a:t>
            </a:r>
            <a:r>
              <a:rPr lang="pt-BR" b="1" dirty="0" smtClean="0">
                <a:solidFill>
                  <a:srgbClr val="FF0000"/>
                </a:solidFill>
              </a:rPr>
              <a:t>públicas de juventude</a:t>
            </a:r>
            <a:endParaRPr lang="pt-BR" b="1" dirty="0">
              <a:solidFill>
                <a:srgbClr val="FF0000"/>
              </a:solidFill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117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1096507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Em âmbito social</a:t>
            </a:r>
          </a:p>
          <a:p>
            <a:pPr lvl="1">
              <a:lnSpc>
                <a:spcPct val="150000"/>
              </a:lnSpc>
            </a:pPr>
            <a:r>
              <a:rPr lang="pt-BR" sz="1600" b="1" dirty="0"/>
              <a:t>Pistas de ação</a:t>
            </a:r>
          </a:p>
          <a:p>
            <a:pPr lvl="2">
              <a:lnSpc>
                <a:spcPct val="150000"/>
              </a:lnSpc>
            </a:pPr>
            <a:r>
              <a:rPr lang="pt-BR" sz="1600" b="1" dirty="0">
                <a:solidFill>
                  <a:srgbClr val="FF0000"/>
                </a:solidFill>
              </a:rPr>
              <a:t>D</a:t>
            </a:r>
            <a:r>
              <a:rPr lang="pt-BR" sz="1600" b="1" dirty="0" smtClean="0">
                <a:solidFill>
                  <a:srgbClr val="FF0000"/>
                </a:solidFill>
              </a:rPr>
              <a:t>esenvolver </a:t>
            </a:r>
            <a:r>
              <a:rPr lang="pt-BR" sz="1600" b="1" dirty="0">
                <a:solidFill>
                  <a:srgbClr val="FF0000"/>
                </a:solidFill>
              </a:rPr>
              <a:t>mecanismos de denúncia de violação dos direitos da juventude; </a:t>
            </a:r>
            <a:r>
              <a:rPr lang="pt-BR" sz="1600" b="1" dirty="0" smtClean="0">
                <a:solidFill>
                  <a:srgbClr val="FF0000"/>
                </a:solidFill>
              </a:rPr>
              <a:t>abuso </a:t>
            </a:r>
            <a:r>
              <a:rPr lang="pt-BR" sz="1600" b="1" dirty="0">
                <a:solidFill>
                  <a:srgbClr val="FF0000"/>
                </a:solidFill>
              </a:rPr>
              <a:t>infantil, </a:t>
            </a:r>
            <a:r>
              <a:rPr lang="pt-BR" sz="1600" b="1" dirty="0" smtClean="0">
                <a:solidFill>
                  <a:srgbClr val="FF0000"/>
                </a:solidFill>
              </a:rPr>
              <a:t>trabalho </a:t>
            </a:r>
            <a:r>
              <a:rPr lang="pt-BR" sz="1600" b="1" dirty="0">
                <a:solidFill>
                  <a:srgbClr val="FF0000"/>
                </a:solidFill>
              </a:rPr>
              <a:t>escravo, </a:t>
            </a:r>
            <a:r>
              <a:rPr lang="pt-BR" sz="1600" b="1" dirty="0" smtClean="0">
                <a:solidFill>
                  <a:srgbClr val="FF0000"/>
                </a:solidFill>
              </a:rPr>
              <a:t>tráfico </a:t>
            </a:r>
            <a:r>
              <a:rPr lang="pt-BR" sz="1600" b="1" dirty="0">
                <a:solidFill>
                  <a:srgbClr val="FF0000"/>
                </a:solidFill>
              </a:rPr>
              <a:t>de </a:t>
            </a:r>
            <a:r>
              <a:rPr lang="pt-BR" sz="1600" b="1" dirty="0" smtClean="0">
                <a:solidFill>
                  <a:srgbClr val="FF0000"/>
                </a:solidFill>
              </a:rPr>
              <a:t>drogas</a:t>
            </a:r>
            <a:endParaRPr lang="pt-BR" sz="1600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sz="1600" b="1" dirty="0">
                <a:solidFill>
                  <a:srgbClr val="FF0000"/>
                </a:solidFill>
              </a:rPr>
              <a:t>C</a:t>
            </a:r>
            <a:r>
              <a:rPr lang="pt-BR" sz="1600" b="1" dirty="0" smtClean="0">
                <a:solidFill>
                  <a:srgbClr val="FF0000"/>
                </a:solidFill>
              </a:rPr>
              <a:t>onstruir </a:t>
            </a:r>
            <a:r>
              <a:rPr lang="pt-BR" sz="1600" b="1" dirty="0">
                <a:solidFill>
                  <a:srgbClr val="FF0000"/>
                </a:solidFill>
              </a:rPr>
              <a:t>estratégias para a reflexão, divulgação e monitoramento da Campanha Nacional contra a violência e o extermínio de </a:t>
            </a:r>
            <a:r>
              <a:rPr lang="pt-BR" sz="1600" b="1" dirty="0" smtClean="0">
                <a:solidFill>
                  <a:srgbClr val="FF0000"/>
                </a:solidFill>
              </a:rPr>
              <a:t>jovens</a:t>
            </a:r>
            <a:endParaRPr lang="pt-BR" sz="1600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sz="1600" b="1" dirty="0">
                <a:solidFill>
                  <a:srgbClr val="FF0000"/>
                </a:solidFill>
              </a:rPr>
              <a:t>P</a:t>
            </a:r>
            <a:r>
              <a:rPr lang="pt-BR" sz="1600" b="1" dirty="0" smtClean="0">
                <a:solidFill>
                  <a:srgbClr val="FF0000"/>
                </a:solidFill>
              </a:rPr>
              <a:t>articipar </a:t>
            </a:r>
            <a:r>
              <a:rPr lang="pt-BR" sz="1600" b="1" dirty="0">
                <a:solidFill>
                  <a:srgbClr val="FF0000"/>
                </a:solidFill>
              </a:rPr>
              <a:t>de manifestações </a:t>
            </a:r>
            <a:r>
              <a:rPr lang="pt-BR" sz="1600" b="1" dirty="0" smtClean="0">
                <a:solidFill>
                  <a:srgbClr val="FF0000"/>
                </a:solidFill>
              </a:rPr>
              <a:t>e </a:t>
            </a:r>
            <a:r>
              <a:rPr lang="pt-BR" sz="1600" b="1" dirty="0">
                <a:solidFill>
                  <a:srgbClr val="FF0000"/>
                </a:solidFill>
              </a:rPr>
              <a:t>apoiar iniciativas </a:t>
            </a:r>
            <a:r>
              <a:rPr lang="pt-BR" sz="1600" b="1" dirty="0" smtClean="0">
                <a:solidFill>
                  <a:srgbClr val="FF0000"/>
                </a:solidFill>
              </a:rPr>
              <a:t>que defendam </a:t>
            </a:r>
            <a:r>
              <a:rPr lang="pt-BR" sz="1600" b="1" dirty="0">
                <a:solidFill>
                  <a:srgbClr val="FF0000"/>
                </a:solidFill>
              </a:rPr>
              <a:t>a </a:t>
            </a:r>
            <a:r>
              <a:rPr lang="pt-BR" sz="1600" b="1" dirty="0" smtClean="0">
                <a:solidFill>
                  <a:srgbClr val="FF0000"/>
                </a:solidFill>
              </a:rPr>
              <a:t>vida</a:t>
            </a:r>
            <a:endParaRPr lang="pt-BR" sz="1600" b="1" dirty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sz="1600" b="1" dirty="0">
                <a:solidFill>
                  <a:srgbClr val="FF0000"/>
                </a:solidFill>
              </a:rPr>
              <a:t>valorizar as identidades culturais </a:t>
            </a:r>
            <a:endParaRPr lang="pt-BR" sz="1600" b="1" dirty="0" smtClean="0">
              <a:solidFill>
                <a:srgbClr val="FF0000"/>
              </a:solidFill>
            </a:endParaRPr>
          </a:p>
          <a:p>
            <a:pPr lvl="2">
              <a:lnSpc>
                <a:spcPct val="150000"/>
              </a:lnSpc>
            </a:pPr>
            <a:r>
              <a:rPr lang="pt-BR" sz="1600" b="1" dirty="0" smtClean="0">
                <a:solidFill>
                  <a:srgbClr val="FF0000"/>
                </a:solidFill>
              </a:rPr>
              <a:t>pautar </a:t>
            </a:r>
            <a:r>
              <a:rPr lang="pt-BR" sz="1600" b="1" dirty="0">
                <a:solidFill>
                  <a:srgbClr val="FF0000"/>
                </a:solidFill>
              </a:rPr>
              <a:t>temas relacionados às comunidades tradicionais e estabelecer parcerias na defesa de seus </a:t>
            </a:r>
            <a:r>
              <a:rPr lang="pt-BR" sz="1600" b="1" dirty="0" smtClean="0">
                <a:solidFill>
                  <a:srgbClr val="FF0000"/>
                </a:solidFill>
              </a:rPr>
              <a:t>direitos</a:t>
            </a:r>
            <a:endParaRPr lang="pt-BR" sz="1600" b="1" dirty="0">
              <a:solidFill>
                <a:srgbClr val="FF000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118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“EIS-ME AQUI, ENVIA-ME!”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xmlns="" val="308770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A Igreja no Brasil, em sua história recente, tem o testemunho de momentos fortes de abertura e serviço aos </a:t>
            </a:r>
            <a:r>
              <a:rPr lang="pt-BR" b="1" dirty="0" smtClean="0">
                <a:solidFill>
                  <a:srgbClr val="002060"/>
                </a:solidFill>
              </a:rPr>
              <a:t>jovens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Esta Campanha da Fraternidade, também, quer convidar ao debate sobre as dificuldades sociais que atingem diretamente os </a:t>
            </a:r>
            <a:r>
              <a:rPr lang="pt-BR" b="1" dirty="0" smtClean="0">
                <a:solidFill>
                  <a:srgbClr val="002060"/>
                </a:solidFill>
              </a:rPr>
              <a:t>jovens</a:t>
            </a:r>
          </a:p>
          <a:p>
            <a:pPr>
              <a:lnSpc>
                <a:spcPct val="150000"/>
              </a:lnSpc>
            </a:pPr>
            <a:r>
              <a:rPr lang="pt-BR" b="1" dirty="0">
                <a:solidFill>
                  <a:srgbClr val="002060"/>
                </a:solidFill>
              </a:rPr>
              <a:t>E</a:t>
            </a:r>
            <a:r>
              <a:rPr lang="pt-BR" b="1" dirty="0" smtClean="0">
                <a:solidFill>
                  <a:srgbClr val="002060"/>
                </a:solidFill>
              </a:rPr>
              <a:t>sta </a:t>
            </a:r>
            <a:r>
              <a:rPr lang="pt-BR" b="1" dirty="0">
                <a:solidFill>
                  <a:srgbClr val="002060"/>
                </a:solidFill>
              </a:rPr>
              <a:t>Campanha que aborda o tema Juventude, convida à conversão, tanto a Igreja, promotora deste evento evangelizador, como os demais seguimentos da sociedade na dedicação aos jovens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119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CONCLUSÃO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82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pt-BR" b="1" dirty="0" smtClean="0">
                <a:solidFill>
                  <a:srgbClr val="002060"/>
                </a:solidFill>
              </a:rPr>
              <a:t>1 – Quem devemos envolver na preparação, realização e </a:t>
            </a:r>
            <a:r>
              <a:rPr lang="pt-BR" b="1" smtClean="0">
                <a:solidFill>
                  <a:srgbClr val="002060"/>
                </a:solidFill>
              </a:rPr>
              <a:t>avaliação da CF </a:t>
            </a:r>
            <a:r>
              <a:rPr lang="pt-BR" b="1" dirty="0" smtClean="0">
                <a:solidFill>
                  <a:srgbClr val="002060"/>
                </a:solidFill>
              </a:rPr>
              <a:t>2013 em nossas dioceses e paróquias?</a:t>
            </a:r>
            <a:br>
              <a:rPr lang="pt-BR" b="1" dirty="0" smtClean="0">
                <a:solidFill>
                  <a:srgbClr val="002060"/>
                </a:solidFill>
              </a:rPr>
            </a:br>
            <a:r>
              <a:rPr lang="pt-BR" b="1" dirty="0" smtClean="0">
                <a:solidFill>
                  <a:srgbClr val="002060"/>
                </a:solidFill>
              </a:rPr>
              <a:t>2 – Que passos são necessários para planejarmos a CF 2013 nas dioceses e paróquias?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pt-BR" b="1" dirty="0">
                <a:solidFill>
                  <a:srgbClr val="002060"/>
                </a:solidFill>
              </a:rPr>
              <a:t>3</a:t>
            </a:r>
            <a:r>
              <a:rPr lang="pt-BR" b="1" dirty="0" smtClean="0">
                <a:solidFill>
                  <a:srgbClr val="002060"/>
                </a:solidFill>
              </a:rPr>
              <a:t> – Como dar esses passos antes do início da CF 2013 de modo que ela seja planejada, executada e avaliada?</a:t>
            </a:r>
            <a:endParaRPr lang="pt-BR" b="1" dirty="0">
              <a:solidFill>
                <a:srgbClr val="002060"/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6B1A59-6260-4E79-8037-3E97F01AB8D6}" type="slidenum">
              <a:rPr lang="pt-BR" smtClean="0"/>
              <a:pPr/>
              <a:t>120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b="1" dirty="0" smtClean="0">
                <a:solidFill>
                  <a:srgbClr val="C00000"/>
                </a:solidFill>
              </a:rPr>
              <a:t>TRABALHOS EM GRUPOS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678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2690</TotalTime>
  <Words>7414</Words>
  <Application>Microsoft Office PowerPoint</Application>
  <PresentationFormat>Apresentação na tela (4:3)</PresentationFormat>
  <Paragraphs>903</Paragraphs>
  <Slides>120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120</vt:i4>
      </vt:variant>
    </vt:vector>
  </HeadingPairs>
  <TitlesOfParts>
    <vt:vector size="121" baseType="lpstr">
      <vt:lpstr>Concurso</vt:lpstr>
      <vt:lpstr>FRATERNIDADE E JUVENTUDE  “Eis-me aqui. Envia-me!” (Is 6,8).</vt:lpstr>
      <vt:lpstr>ORAÇÃO DA CF 2013</vt:lpstr>
      <vt:lpstr>ORAÇÃO DA CF 2013</vt:lpstr>
      <vt:lpstr>ORAÇÃO DA CF 2013</vt:lpstr>
      <vt:lpstr>CARTAZ DA CF 2013</vt:lpstr>
      <vt:lpstr>INTRODUÇÃO</vt:lpstr>
      <vt:lpstr>INTRODUÇÃO</vt:lpstr>
      <vt:lpstr>OBJETIVO GERAL</vt:lpstr>
      <vt:lpstr>OBJETIVOS ESPECÍFICOS</vt:lpstr>
      <vt:lpstr>OBJETIVOS ESPECÍFICOS</vt:lpstr>
      <vt:lpstr>OBJETIVOS ESPECÍFICOS</vt:lpstr>
      <vt:lpstr>PRIMEIRA PARTE</vt:lpstr>
      <vt:lpstr>IMPACTO DA MUDANÇA DE ÉPOCA</vt:lpstr>
      <vt:lpstr>IMPACTO DA MUDANÇA DE ÉPOCA</vt:lpstr>
      <vt:lpstr>IMPACTO DA MUDANÇA DE ÉPOCA</vt:lpstr>
      <vt:lpstr>IMPACTO DA MUDANÇA DE ÉPOCA</vt:lpstr>
      <vt:lpstr>IMPACTO DA MUDANÇA DE ÉPOCA</vt:lpstr>
      <vt:lpstr>IMPACTO DA MUDANÇA DE ÉPOCA</vt:lpstr>
      <vt:lpstr>CULTURA MIDIÁTICA</vt:lpstr>
      <vt:lpstr>CULTURA MIDIÁTICA</vt:lpstr>
      <vt:lpstr>CULTURA MIDIÁTICA</vt:lpstr>
      <vt:lpstr>CULTURA MIDIÁTICA</vt:lpstr>
      <vt:lpstr>CULTURA MIDIÁTICA</vt:lpstr>
      <vt:lpstr>CULTURA MIDIÁTICA</vt:lpstr>
      <vt:lpstr>CULTURA MIDIÁTICA</vt:lpstr>
      <vt:lpstr>CULTURA MIDIÁTICA</vt:lpstr>
      <vt:lpstr>CULTURA MIDIÁTICA</vt:lpstr>
      <vt:lpstr>FENÔMENO JUVENIL</vt:lpstr>
      <vt:lpstr>FENÔMENO JUVENIL</vt:lpstr>
      <vt:lpstr>FENÔMENO JUVENIL</vt:lpstr>
      <vt:lpstr>FENÔMENO JUVENIL</vt:lpstr>
      <vt:lpstr>FENÔMENO JUVENIL</vt:lpstr>
      <vt:lpstr>FENÔMENO JUVENIL</vt:lpstr>
      <vt:lpstr>FENÔMENO JUVENIL</vt:lpstr>
      <vt:lpstr>FENÔMENO JUVENIL</vt:lpstr>
      <vt:lpstr>FENÔMENO JUVENIL</vt:lpstr>
      <vt:lpstr>FENÔMENO JUVENIL</vt:lpstr>
      <vt:lpstr>FENÔMENO JUVENIL</vt:lpstr>
      <vt:lpstr>TRABALHOS EM GRUPOS</vt:lpstr>
      <vt:lpstr>TRABALHOS EM GRUPOS</vt:lpstr>
      <vt:lpstr>SEGUNDA PARTE</vt:lpstr>
      <vt:lpstr>INTRODUÇÃO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NAS SAGRADAS ESCRITURAS</vt:lpstr>
      <vt:lpstr>JOVENS NA HISTÓRIA DA IGREJA</vt:lpstr>
      <vt:lpstr>JOVENS NA HISTÓRIA DA IGREJA</vt:lpstr>
      <vt:lpstr>JOVENS NA HISTÓRIA DA IGREJA</vt:lpstr>
      <vt:lpstr>JOVENS SEGUIDORES DE CRISTO</vt:lpstr>
      <vt:lpstr>JOVENS SEGUIDORES DE CRISTO</vt:lpstr>
      <vt:lpstr>JOVENS SEGUIDORES DE CRISTO</vt:lpstr>
      <vt:lpstr>O JOVEM NO CORAÇÃO DA IGREJA</vt:lpstr>
      <vt:lpstr>O JOVEM NO CORAÇÃO DA IGREJA</vt:lpstr>
      <vt:lpstr>O JOVEM NO CORAÇÃO DA IGREJA</vt:lpstr>
      <vt:lpstr>O JOVEM NO CORAÇÃO DA IGREJA</vt:lpstr>
      <vt:lpstr>O JOVEM NO CORAÇÃO DA IGREJA</vt:lpstr>
      <vt:lpstr>O JOVEM NO CORAÇÃO DA IGREJA</vt:lpstr>
      <vt:lpstr>PROTAGONISMO DOS JOVENS</vt:lpstr>
      <vt:lpstr>PROTAGONISMO DOS JOVENS</vt:lpstr>
      <vt:lpstr>PROTAGONISMO DOS JOVENS</vt:lpstr>
      <vt:lpstr>PROTAGONISMO DOS JOVENS</vt:lpstr>
      <vt:lpstr>PROTAGONISMO DOS JOVENS</vt:lpstr>
      <vt:lpstr>PROTAGONISMO DOS JOVENS</vt:lpstr>
      <vt:lpstr>TRABALHOS EM GRUPOS</vt:lpstr>
      <vt:lpstr>TERCEIRA PARTE</vt:lpstr>
      <vt:lpstr>CONVERTER-SE AOS JOVENS</vt:lpstr>
      <vt:lpstr>CONVERTER-SE AOS JOVENS</vt:lpstr>
      <vt:lpstr>CONVERTER-SE AOS JOVENS</vt:lpstr>
      <vt:lpstr>CONVERTER-SE AOS JOVENS</vt:lpstr>
      <vt:lpstr>CONVERTER-SE AOS JOVENS</vt:lpstr>
      <vt:lpstr>ABRIR-SE AO NOVO</vt:lpstr>
      <vt:lpstr>ABRIR-SE AO NOVO</vt:lpstr>
      <vt:lpstr>ABRIR-SE AO NOVO</vt:lpstr>
      <vt:lpstr>ABRIR-SE AO NOVO</vt:lpstr>
      <vt:lpstr>ABRIR-SE AO NOVO</vt:lpstr>
      <vt:lpstr>ABRIR-SE AO NOVO</vt:lpstr>
      <vt:lpstr>ABRIR-SE AO NOVO</vt:lpstr>
      <vt:lpstr>ABRIR-SE AO NOVO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“EIS-ME AQUI, ENVIA-ME!”</vt:lpstr>
      <vt:lpstr>CONCLUSÃO</vt:lpstr>
      <vt:lpstr>TRABALHOS EM GRUPOS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Pe. Vanzella</dc:creator>
  <cp:lastModifiedBy>marquione ban</cp:lastModifiedBy>
  <cp:revision>100</cp:revision>
  <dcterms:created xsi:type="dcterms:W3CDTF">2012-09-10T13:12:00Z</dcterms:created>
  <dcterms:modified xsi:type="dcterms:W3CDTF">2012-11-12T11:30:10Z</dcterms:modified>
</cp:coreProperties>
</file>