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6"/>
  </p:notesMasterIdLst>
  <p:sldIdLst>
    <p:sldId id="256" r:id="rId2"/>
    <p:sldId id="259" r:id="rId3"/>
    <p:sldId id="257" r:id="rId4"/>
    <p:sldId id="258" r:id="rId5"/>
    <p:sldId id="325" r:id="rId6"/>
    <p:sldId id="261" r:id="rId7"/>
    <p:sldId id="262" r:id="rId8"/>
    <p:sldId id="326" r:id="rId9"/>
    <p:sldId id="263" r:id="rId10"/>
    <p:sldId id="264" r:id="rId11"/>
    <p:sldId id="265" r:id="rId12"/>
    <p:sldId id="266" r:id="rId13"/>
    <p:sldId id="327" r:id="rId14"/>
    <p:sldId id="267" r:id="rId15"/>
    <p:sldId id="268" r:id="rId16"/>
    <p:sldId id="269" r:id="rId17"/>
    <p:sldId id="270" r:id="rId18"/>
    <p:sldId id="271" r:id="rId19"/>
    <p:sldId id="272" r:id="rId20"/>
    <p:sldId id="328" r:id="rId21"/>
    <p:sldId id="273" r:id="rId22"/>
    <p:sldId id="274" r:id="rId23"/>
    <p:sldId id="329" r:id="rId24"/>
    <p:sldId id="275" r:id="rId25"/>
    <p:sldId id="276" r:id="rId26"/>
    <p:sldId id="277" r:id="rId27"/>
    <p:sldId id="278" r:id="rId28"/>
    <p:sldId id="340" r:id="rId29"/>
    <p:sldId id="279" r:id="rId30"/>
    <p:sldId id="280" r:id="rId31"/>
    <p:sldId id="33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31" r:id="rId52"/>
    <p:sldId id="300" r:id="rId53"/>
    <p:sldId id="332" r:id="rId54"/>
    <p:sldId id="301" r:id="rId55"/>
    <p:sldId id="302" r:id="rId56"/>
    <p:sldId id="303" r:id="rId57"/>
    <p:sldId id="333" r:id="rId58"/>
    <p:sldId id="304" r:id="rId59"/>
    <p:sldId id="305" r:id="rId60"/>
    <p:sldId id="306" r:id="rId61"/>
    <p:sldId id="334" r:id="rId62"/>
    <p:sldId id="307" r:id="rId63"/>
    <p:sldId id="308" r:id="rId64"/>
    <p:sldId id="335" r:id="rId65"/>
    <p:sldId id="309" r:id="rId66"/>
    <p:sldId id="310" r:id="rId67"/>
    <p:sldId id="311" r:id="rId68"/>
    <p:sldId id="312" r:id="rId69"/>
    <p:sldId id="336" r:id="rId70"/>
    <p:sldId id="313" r:id="rId71"/>
    <p:sldId id="314" r:id="rId72"/>
    <p:sldId id="337" r:id="rId73"/>
    <p:sldId id="315" r:id="rId74"/>
    <p:sldId id="316" r:id="rId75"/>
    <p:sldId id="317" r:id="rId76"/>
    <p:sldId id="318" r:id="rId77"/>
    <p:sldId id="319" r:id="rId78"/>
    <p:sldId id="320" r:id="rId79"/>
    <p:sldId id="321" r:id="rId80"/>
    <p:sldId id="322" r:id="rId81"/>
    <p:sldId id="323" r:id="rId82"/>
    <p:sldId id="324" r:id="rId83"/>
    <p:sldId id="338" r:id="rId84"/>
    <p:sldId id="339" r:id="rId8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EA9E3-396E-46D2-AF5A-70B4FCB87F6A}" type="datetimeFigureOut">
              <a:rPr lang="pt-BR" smtClean="0"/>
              <a:t>23/02/2015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29361-C49D-49B5-9E09-94F2E2B4D6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16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29361-C49D-49B5-9E09-94F2E2B4D64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50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FD25D09-CE23-4F11-8E5A-F1F8B6B0B468}" type="datetimeFigureOut">
              <a:rPr lang="pt-BR" smtClean="0"/>
              <a:pPr/>
              <a:t>23/02/2015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A2EEF0D-B809-4FFF-B8A8-C0B3F8377AE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CAMPANHA DA FRATERNIDADE 2015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5132784"/>
            <a:ext cx="8964488" cy="1752600"/>
          </a:xfrm>
        </p:spPr>
        <p:txBody>
          <a:bodyPr>
            <a:noAutofit/>
          </a:bodyPr>
          <a:lstStyle/>
          <a:p>
            <a:r>
              <a:rPr lang="pt-BR" sz="3200" b="1" dirty="0" smtClean="0"/>
              <a:t>Tema: Fraternidade: Igreja e Sociedade</a:t>
            </a:r>
          </a:p>
          <a:p>
            <a:r>
              <a:rPr lang="pt-BR" sz="3200" b="1" dirty="0" smtClean="0"/>
              <a:t>Lema: Eu vim para servir </a:t>
            </a:r>
            <a:r>
              <a:rPr lang="pt-BR" sz="2500" b="1" dirty="0" smtClean="0"/>
              <a:t>(cf. Mc 10,45)</a:t>
            </a:r>
            <a:r>
              <a:rPr lang="pt-BR" sz="3200" b="1" dirty="0" smtClean="0"/>
              <a:t/>
            </a:r>
            <a:br>
              <a:rPr lang="pt-BR" sz="3200" b="1" dirty="0" smtClean="0"/>
            </a:br>
            <a:endParaRPr lang="pt-B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038" y="728211"/>
            <a:ext cx="4171925" cy="579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>
            <a:normAutofit/>
          </a:bodyPr>
          <a:lstStyle/>
          <a:p>
            <a:r>
              <a:rPr lang="pt-BR" dirty="0" smtClean="0"/>
              <a:t>APRESENTAÇÃO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6577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/>
              <a:t>“O Filho do Homem não veio para ser servido, mas para servir e dar a vida em resgate por muitos” (Mc 10,45).</a:t>
            </a:r>
          </a:p>
          <a:p>
            <a:pPr marL="0" indent="0">
              <a:buNone/>
            </a:pPr>
            <a:r>
              <a:rPr lang="pt-BR" dirty="0"/>
              <a:t>Vida que resgata vidas! A morte que liberta da escravidão e concede a dignidade de servir como Deus serve!</a:t>
            </a:r>
          </a:p>
          <a:p>
            <a:pPr marL="0" indent="0">
              <a:buNone/>
            </a:pPr>
            <a:r>
              <a:rPr lang="pt-BR" dirty="0"/>
              <a:t>A esmola, partilha de vida, cuidado amoroso, liberdade de entrega, serviço! A esmola é envio para o próximo. Encontro com aqueles que o Estado e a sociedade não querem. Esmola, exercício para o crescimento e fidelidade da nossa filiação divina: sermos bons e generosos como Deus o é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Imagem 5" descr="tumblr_mfr8sya5tJ1s1gf3ho1_128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03671" y="2143125"/>
            <a:ext cx="4572000" cy="2571750"/>
          </a:xfrm>
        </p:spPr>
      </p:pic>
      <p:sp>
        <p:nvSpPr>
          <p:cNvPr id="3" name="Espaço Reservado para Conteúdo 2"/>
          <p:cNvSpPr>
            <a:spLocks noGrp="1"/>
          </p:cNvSpPr>
          <p:nvPr>
            <p:ph type="body" sz="half" idx="2"/>
          </p:nvPr>
        </p:nvSpPr>
        <p:spPr>
          <a:xfrm>
            <a:off x="5357818" y="1071546"/>
            <a:ext cx="3321425" cy="4719251"/>
          </a:xfrm>
        </p:spPr>
        <p:txBody>
          <a:bodyPr anchor="ctr"/>
          <a:lstStyle/>
          <a:p>
            <a:pPr marL="0" indent="0">
              <a:buNone/>
            </a:pPr>
            <a:r>
              <a:rPr lang="pt-BR" sz="2400" dirty="0" smtClean="0"/>
              <a:t>“Devemos ir em busca dos que têm necessidade de nós. Procurar os que não têm ninguém, os que padecem a pior das desgraças: a de não ter quem se preocupe com eles, quem os ame, quem cuide deles.” Madre Teresa de Calcutá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7752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800" dirty="0" smtClean="0"/>
              <a:t>As </a:t>
            </a:r>
            <a:r>
              <a:rPr lang="pt-BR" sz="2800" dirty="0"/>
              <a:t>pessoas têm mesma pertença e buscam viver e conviver com um modo próprio de organização, formam uma sociedade</a:t>
            </a:r>
            <a:r>
              <a:rPr lang="pt-BR" sz="2800" dirty="0" smtClean="0"/>
              <a:t>.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/>
              <a:t>Uma sociedade é sociedade quando todos participam do conviver e do decidir e não permitem que uma pessoa seja excluída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pic>
        <p:nvPicPr>
          <p:cNvPr id="6" name="Espaço Reservado para Conteúdo 5" descr="Seminário-Participação-Social-fot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428868"/>
            <a:ext cx="4038600" cy="2448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papa-alegria-do-evangelh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6558" y="857232"/>
            <a:ext cx="554523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394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“Ide, pois, fazei discípulos de todos os povos, batizando-os em nome do Pai, do Filho e do Espírito Santo, ensinando-os a cumprir tudo quanto vos tenho mandado” (</a:t>
            </a:r>
            <a:r>
              <a:rPr lang="pt-BR" dirty="0" err="1"/>
              <a:t>Mt</a:t>
            </a:r>
            <a:r>
              <a:rPr lang="pt-BR" dirty="0"/>
              <a:t> 28,19-20). Essa é a sua vocação e sua missão. TB n. </a:t>
            </a:r>
            <a:r>
              <a:rPr lang="pt-BR" dirty="0" smtClean="0"/>
              <a:t>1</a:t>
            </a:r>
            <a:endParaRPr lang="pt-BR" dirty="0"/>
          </a:p>
        </p:txBody>
      </p:sp>
      <p:pic>
        <p:nvPicPr>
          <p:cNvPr id="4" name="Imagem 3" descr="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4500570"/>
            <a:ext cx="6673334" cy="2346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palavra sociedade indica uma convivência e atividade conjunta de pessoas, ordenada ou organizada. TB n. 4</a:t>
            </a:r>
          </a:p>
          <a:p>
            <a:pPr marL="0" indent="0">
              <a:buNone/>
            </a:pPr>
            <a:r>
              <a:rPr lang="pt-BR" dirty="0"/>
              <a:t>O que no entanto caracteriza a </a:t>
            </a:r>
            <a:r>
              <a:rPr lang="pt-BR" dirty="0" smtClean="0"/>
              <a:t>sociedade</a:t>
            </a:r>
          </a:p>
          <a:p>
            <a:pPr marL="0" indent="0">
              <a:buNone/>
            </a:pPr>
            <a:r>
              <a:rPr lang="pt-BR" dirty="0" smtClean="0"/>
              <a:t>é </a:t>
            </a:r>
            <a:r>
              <a:rPr lang="pt-BR" dirty="0"/>
              <a:t>a partilha de interesses entre os membros e a preocupação com o que é comum. TB n. 5</a:t>
            </a:r>
          </a:p>
          <a:p>
            <a:endParaRPr lang="pt-BR" dirty="0"/>
          </a:p>
        </p:txBody>
      </p:sp>
      <p:pic>
        <p:nvPicPr>
          <p:cNvPr id="6" name="Imagem 5" descr="Conselho -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9657" y="1419231"/>
            <a:ext cx="4524375" cy="2867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714356"/>
            <a:ext cx="8429684" cy="59293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Igreja, os filhos e filhas de Deus que vivem da morte e ressurreição de Jesus, o novo Reino. TB n. 7</a:t>
            </a:r>
          </a:p>
          <a:p>
            <a:pPr marL="0" indent="0">
              <a:buNone/>
            </a:pPr>
            <a:r>
              <a:rPr lang="pt-BR" dirty="0"/>
              <a:t>Ela “entra na história dos homens, enquanto simultaneamente transcende os tempos e os limites dos povos”. TB n. 8</a:t>
            </a:r>
          </a:p>
          <a:p>
            <a:pPr marL="0" indent="0">
              <a:buNone/>
            </a:pPr>
            <a:r>
              <a:rPr lang="pt-BR" dirty="0"/>
              <a:t>Como Jesus, que lavou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pés dos seus discípulos</a:t>
            </a:r>
            <a:r>
              <a:rPr lang="pt-BR" dirty="0" smtClean="0"/>
              <a:t>,</a:t>
            </a:r>
          </a:p>
          <a:p>
            <a:pPr marL="0" indent="0">
              <a:buNone/>
            </a:pPr>
            <a:r>
              <a:rPr lang="pt-BR" dirty="0" smtClean="0"/>
              <a:t>pondo-se </a:t>
            </a:r>
            <a:r>
              <a:rPr lang="pt-BR" dirty="0"/>
              <a:t>de joelhos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diante </a:t>
            </a:r>
            <a:r>
              <a:rPr lang="pt-BR" dirty="0"/>
              <a:t>dos outros para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lavar </a:t>
            </a:r>
            <a:r>
              <a:rPr lang="pt-BR" dirty="0"/>
              <a:t>os pés, assim 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cristão </a:t>
            </a:r>
            <a:r>
              <a:rPr lang="pt-BR" dirty="0"/>
              <a:t>vai ao encontro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das </a:t>
            </a:r>
            <a:r>
              <a:rPr lang="pt-BR" dirty="0"/>
              <a:t>pessoas </a:t>
            </a:r>
            <a:r>
              <a:rPr lang="pt-BR" dirty="0" smtClean="0"/>
              <a:t>acolhendo-as</a:t>
            </a:r>
          </a:p>
          <a:p>
            <a:pPr marL="0" indent="0">
              <a:buNone/>
            </a:pPr>
            <a:r>
              <a:rPr lang="pt-BR" dirty="0" smtClean="0"/>
              <a:t>nas </a:t>
            </a:r>
            <a:r>
              <a:rPr lang="pt-BR" dirty="0"/>
              <a:t>dores e sofrimento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TB </a:t>
            </a:r>
            <a:r>
              <a:rPr lang="pt-BR" dirty="0"/>
              <a:t>n. </a:t>
            </a:r>
            <a:r>
              <a:rPr lang="pt-BR" dirty="0" smtClean="0"/>
              <a:t>9</a:t>
            </a:r>
            <a:endParaRPr lang="pt-BR" dirty="0"/>
          </a:p>
        </p:txBody>
      </p:sp>
      <p:pic>
        <p:nvPicPr>
          <p:cNvPr id="4" name="Imagem 3" descr="lava_p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3143248"/>
            <a:ext cx="4752975" cy="37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 missão da Igreja de evangelizar passa pela caridade. A caridade é anúncio. TB n. 10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cristãos são presença do Evangelho na sociedade. TB n. </a:t>
            </a:r>
            <a:r>
              <a:rPr lang="pt-BR" dirty="0" smtClean="0"/>
              <a:t>12</a:t>
            </a:r>
            <a:endParaRPr lang="pt-BR" dirty="0"/>
          </a:p>
        </p:txBody>
      </p:sp>
      <p:pic>
        <p:nvPicPr>
          <p:cNvPr id="4" name="Imagem 3" descr="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3267075"/>
            <a:ext cx="5562600" cy="359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OBJETIVO GERAL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 smtClean="0"/>
              <a:t>Aprofundar</a:t>
            </a:r>
            <a:r>
              <a:rPr lang="pt-BR" sz="3200" dirty="0"/>
              <a:t>, à luz do Evangelho, o diálogo e a colaboração entre a Igreja e a sociedade, propostos pelo Concílio Ecumênico Vaticano II, como serviço ao povo brasileiro, para a edificação do Reino de Deus.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OBJETIVOS ESPECÍFICOS DA CF </a:t>
            </a:r>
            <a:br>
              <a:rPr lang="pt-BR" b="1" dirty="0" smtClean="0"/>
            </a:br>
            <a:r>
              <a:rPr lang="pt-BR" b="1" dirty="0" smtClean="0"/>
              <a:t>2015 CNBB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Fazer </a:t>
            </a:r>
            <a:r>
              <a:rPr lang="pt-BR" dirty="0"/>
              <a:t>memória do caminho percorrido pela Igreja com a sociedade, identificar e compreender os principais desafios da situação atual.</a:t>
            </a:r>
          </a:p>
          <a:p>
            <a:r>
              <a:rPr lang="pt-BR" dirty="0" smtClean="0"/>
              <a:t>Apresentar </a:t>
            </a:r>
            <a:r>
              <a:rPr lang="pt-BR" dirty="0"/>
              <a:t>os valores espirituais do Reino de Deus e da doutrina Social da Igreja, como elementos autenticamente humanizastes.</a:t>
            </a:r>
          </a:p>
          <a:p>
            <a:r>
              <a:rPr lang="pt-BR" dirty="0" smtClean="0"/>
              <a:t>Identificar </a:t>
            </a:r>
            <a:r>
              <a:rPr lang="pt-BR" dirty="0"/>
              <a:t>as questões desafiadoras na evangelização da sociedade e estabelecer parâmetros e indicadores para a ação </a:t>
            </a:r>
            <a:r>
              <a:rPr lang="pt-BR" dirty="0" smtClean="0"/>
              <a:t>pastoral. TB </a:t>
            </a:r>
            <a:r>
              <a:rPr lang="pt-BR" dirty="0"/>
              <a:t>n. </a:t>
            </a:r>
            <a:r>
              <a:rPr lang="pt-BR" dirty="0" smtClean="0"/>
              <a:t>13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OBJETIVOS ESPECÍFICOS DA CF</a:t>
            </a:r>
            <a:br>
              <a:rPr lang="pt-BR" b="1" dirty="0" smtClean="0"/>
            </a:br>
            <a:r>
              <a:rPr lang="pt-BR" b="1" dirty="0" smtClean="0"/>
              <a:t>2015 CNBB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Aprofundar </a:t>
            </a:r>
            <a:r>
              <a:rPr lang="pt-BR" dirty="0"/>
              <a:t>a compreensão da dignidade da pessoa, da integridade da criação, da cultura da paz, do espírito e do diálogo inter-religioso e intercultural, para superar as relações desumanas e violentas.</a:t>
            </a:r>
          </a:p>
          <a:p>
            <a:r>
              <a:rPr lang="pt-BR" dirty="0" smtClean="0"/>
              <a:t>Buscar </a:t>
            </a:r>
            <a:r>
              <a:rPr lang="pt-BR" dirty="0"/>
              <a:t>novos métodos, atitudes e linguagens na missão da Igreja de Cristo de levar a Boa Nova a cada pessoa, família e sociedade.</a:t>
            </a:r>
          </a:p>
          <a:p>
            <a:r>
              <a:rPr lang="pt-BR" dirty="0" smtClean="0"/>
              <a:t>Atuar </a:t>
            </a:r>
            <a:r>
              <a:rPr lang="pt-BR" dirty="0"/>
              <a:t>profeticamente, à luz da evangélica opção preferencial pelos pobres, para o desenvolvimento integral da pessoa e na construção de uma sociedade justa e solidária. </a:t>
            </a:r>
            <a:r>
              <a:rPr lang="pt-BR" dirty="0" smtClean="0"/>
              <a:t>TB </a:t>
            </a:r>
            <a:r>
              <a:rPr lang="pt-BR" dirty="0"/>
              <a:t>n. </a:t>
            </a:r>
            <a:r>
              <a:rPr lang="pt-BR" dirty="0" smtClean="0"/>
              <a:t>13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/>
              <a:t>PRIMEIRA </a:t>
            </a:r>
            <a:r>
              <a:rPr lang="pt-BR" b="1" dirty="0" smtClean="0"/>
              <a:t>PARTE</a:t>
            </a:r>
            <a:endParaRPr lang="pt-BR" dirty="0"/>
          </a:p>
        </p:txBody>
      </p:sp>
      <p:pic>
        <p:nvPicPr>
          <p:cNvPr id="4" name="Espaço Reservado para Conteúdo 3" descr="doutrina_orig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26754" y="2249488"/>
            <a:ext cx="6490492" cy="4324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BREVE HISTÓRICO DAS RELAÇÕES IGREJA E SOCIEDADE NO BRASIL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 smtClean="0"/>
              <a:t>Das </a:t>
            </a:r>
            <a:r>
              <a:rPr lang="pt-BR" b="1" dirty="0"/>
              <a:t>origens à Cristandade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As origens do Cristianismo estão radicadas na vida, pregação, morte e ressurreição de Jesus Cristo. TB n. 14</a:t>
            </a:r>
          </a:p>
          <a:p>
            <a:pPr marL="0" indent="0" algn="ctr">
              <a:buNone/>
            </a:pPr>
            <a:r>
              <a:rPr lang="pt-BR" b="1" dirty="0"/>
              <a:t>A Cristandade lusitana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 Reforma Protestante introduziu uma fratura no cristianismo. O Humanismo reivindicava uma sociedade articulada sobre bases humanas e não a partir de conteúdos de fé. TB n. 16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45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O Império e o início da República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Da proclamação da independência do Brasil até o início de República, a Igreja se faz presente na sociedade brasileira dirigindo estabelecimento de ensino e introduzindo casas de misericórdia em favor dos enfermos e pobres. TB n. </a:t>
            </a:r>
            <a:r>
              <a:rPr lang="pt-BR" dirty="0" smtClean="0"/>
              <a:t>22</a:t>
            </a: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1" dirty="0"/>
              <a:t>Os desafios da primeira metade </a:t>
            </a:r>
            <a:endParaRPr lang="pt-BR" b="1" dirty="0" smtClean="0"/>
          </a:p>
          <a:p>
            <a:pPr marL="0" indent="0" algn="ctr">
              <a:buNone/>
            </a:pPr>
            <a:r>
              <a:rPr lang="pt-BR" b="1" dirty="0" smtClean="0"/>
              <a:t>do </a:t>
            </a:r>
            <a:r>
              <a:rPr lang="pt-BR" b="1" dirty="0"/>
              <a:t>século XX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Entre as décadas de 1930 a 1950, a Igreja deparou-se com situações inéditas que impunham novos desafios pastorais. TB n. 25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Desafios do período da repressão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0285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Igreja, nesse período, respondeu com as primeiras experiências de Pastorais Sociais, como a Comissão Pastoral da Terra (CPT), a Comissão Brasileira Justiça e Paz (CBJP), o Conselho Indigenista Missionário (CIMI) e com as Comunidades Eclesiais de Base (</a:t>
            </a:r>
            <a:r>
              <a:rPr lang="pt-BR" dirty="0" err="1"/>
              <a:t>CEBs</a:t>
            </a:r>
            <a:r>
              <a:rPr lang="pt-BR" dirty="0"/>
              <a:t>), entre outros. TB n. 31</a:t>
            </a:r>
          </a:p>
          <a:p>
            <a:pPr marL="0" indent="0">
              <a:buNone/>
            </a:pPr>
            <a:r>
              <a:rPr lang="pt-BR" dirty="0"/>
              <a:t>Na década de setenta, a Campanha da Fraternidade foi um veículo de denúncias e debates relativos a temáticas sociais do momento, como: imigração, trabalho, fome, moradia e outros. TB n. 32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Desafios da redemocratização </a:t>
            </a:r>
            <a:br>
              <a:rPr lang="pt-BR" b="1" dirty="0" smtClean="0"/>
            </a:br>
            <a:r>
              <a:rPr lang="pt-BR" b="1" dirty="0" smtClean="0"/>
              <a:t>da sociedade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645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No </a:t>
            </a:r>
            <a:r>
              <a:rPr lang="pt-BR" dirty="0"/>
              <a:t>final do século XX e início do século XXI, a participação social e política da Igreja prosseguiu por meios de: Novos Movimentos, as </a:t>
            </a:r>
            <a:r>
              <a:rPr lang="pt-BR" dirty="0" err="1"/>
              <a:t>CEBs</a:t>
            </a:r>
            <a:r>
              <a:rPr lang="pt-BR" dirty="0"/>
              <a:t>, as Pastorais sociais, o Movimento Fé e Política, as Semanas Sociais </a:t>
            </a:r>
            <a:r>
              <a:rPr lang="pt-BR" dirty="0" smtClean="0"/>
              <a:t>e o</a:t>
            </a:r>
          </a:p>
          <a:p>
            <a:pPr marL="0" indent="0">
              <a:buNone/>
            </a:pPr>
            <a:r>
              <a:rPr lang="pt-BR" dirty="0" smtClean="0"/>
              <a:t>Grito </a:t>
            </a:r>
            <a:r>
              <a:rPr lang="pt-BR" dirty="0"/>
              <a:t>dos Excluídos.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Esse </a:t>
            </a:r>
            <a:r>
              <a:rPr lang="pt-BR" dirty="0"/>
              <a:t>processo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histórico </a:t>
            </a:r>
            <a:r>
              <a:rPr lang="pt-BR" dirty="0"/>
              <a:t>não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foi </a:t>
            </a:r>
            <a:r>
              <a:rPr lang="pt-BR" dirty="0" err="1"/>
              <a:t>tranquilo</a:t>
            </a:r>
            <a:r>
              <a:rPr lang="pt-BR" dirty="0"/>
              <a:t>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Cf</a:t>
            </a:r>
            <a:r>
              <a:rPr lang="pt-BR" dirty="0"/>
              <a:t>. TB n. </a:t>
            </a:r>
            <a:r>
              <a:rPr lang="pt-BR" dirty="0" smtClean="0"/>
              <a:t>36</a:t>
            </a:r>
            <a:endParaRPr lang="pt-BR" dirty="0"/>
          </a:p>
        </p:txBody>
      </p:sp>
      <p:pic>
        <p:nvPicPr>
          <p:cNvPr id="4" name="Imagem 3" descr="sobreviventes-da-guerra-de-canudos-1371595052717_956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2610" y="4071942"/>
            <a:ext cx="5281422" cy="276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A SOCIEDADE BRASILEIRA ATUAL E SEUS DESAFIOS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Na </a:t>
            </a:r>
            <a:r>
              <a:rPr lang="pt-BR" dirty="0"/>
              <a:t>sociedade brasileira, as mudanças são tão profundas e constantes a ponto de se vislumbrar uma verdadeira mudança de época. TB n. </a:t>
            </a:r>
            <a:r>
              <a:rPr lang="pt-BR" dirty="0" smtClean="0"/>
              <a:t>38</a:t>
            </a:r>
            <a:r>
              <a:rPr lang="pt-BR" dirty="0"/>
              <a:t> </a:t>
            </a:r>
          </a:p>
          <a:p>
            <a:endParaRPr lang="pt-BR" dirty="0"/>
          </a:p>
        </p:txBody>
      </p:sp>
      <p:pic>
        <p:nvPicPr>
          <p:cNvPr id="5" name="Imagem 4" descr="Francisco-incentiva-maior-participação-da-mulher-na-Igrej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3810024"/>
            <a:ext cx="609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A demografia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Na </a:t>
            </a:r>
            <a:r>
              <a:rPr lang="pt-BR" dirty="0"/>
              <a:t>sociedade do saber, a falta de qualificação profissional adequada é severamente punida com a exclusão dos postos de trabalhos mais dignos. TB n. 42</a:t>
            </a:r>
          </a:p>
          <a:p>
            <a:endParaRPr lang="pt-BR" dirty="0"/>
          </a:p>
        </p:txBody>
      </p:sp>
      <p:pic>
        <p:nvPicPr>
          <p:cNvPr id="4" name="Imagem 3" descr="trabalho-escravo-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4149350"/>
            <a:ext cx="4429125" cy="2488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urbanização e algumas dificuldades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urbanização da sociedade brasileira foi muito rápida. Em 1940, a população urbana era restrita a 31%; em 1960, a 45%, e hoje está em torno de 85%. Cerca de 44% dos brasileiros vivem em regiões metropolitanas. TB n. 43</a:t>
            </a:r>
          </a:p>
          <a:p>
            <a:pPr marL="0" indent="0">
              <a:buNone/>
            </a:pPr>
            <a:r>
              <a:rPr lang="pt-BR" dirty="0"/>
              <a:t>Mais de 50% dos domicílios no Brasil não têm coleta de esgoto e, do coletado, menos de 40% recebem algum tratamento. TB n. 45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Articulação: políticas públicas com objetivos econômicos e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Uma </a:t>
            </a:r>
            <a:r>
              <a:rPr lang="pt-BR" dirty="0"/>
              <a:t>série de políticas sociais foi implantada com o intuito de reduzir o contingente dos miseráveis e trouxe avanços sobretudo em índices de alimentação e saúde. TB n. </a:t>
            </a:r>
            <a:r>
              <a:rPr lang="pt-BR" dirty="0" smtClean="0"/>
              <a:t>46</a:t>
            </a:r>
            <a:endParaRPr lang="pt-BR" dirty="0"/>
          </a:p>
        </p:txBody>
      </p:sp>
      <p:pic>
        <p:nvPicPr>
          <p:cNvPr id="4" name="Imagem 3" descr="crianca_benef_do_bc_alim02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4029099"/>
            <a:ext cx="5143500" cy="282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Economia: estabilidade e </a:t>
            </a:r>
            <a:br>
              <a:rPr lang="pt-BR" b="1" dirty="0" smtClean="0"/>
            </a:br>
            <a:r>
              <a:rPr lang="pt-BR" b="1" dirty="0" smtClean="0"/>
              <a:t>avanço da classe média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economia brasileira é o maior da America Latina e do hemisfério Sul, sendo a oitava do mundo. Em 2013, o Produto Interno Bruto (PIB)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do </a:t>
            </a:r>
            <a:r>
              <a:rPr lang="pt-BR" dirty="0"/>
              <a:t>país foi de R$ 4,49 trilhões,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 </a:t>
            </a:r>
            <a:r>
              <a:rPr lang="pt-BR" dirty="0"/>
              <a:t>a renda per capita dos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brasileiros </a:t>
            </a:r>
            <a:r>
              <a:rPr lang="pt-BR" dirty="0"/>
              <a:t>foi de R$ 24.065,00.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TB </a:t>
            </a:r>
            <a:r>
              <a:rPr lang="pt-BR" dirty="0"/>
              <a:t>n. 49</a:t>
            </a:r>
          </a:p>
          <a:p>
            <a:endParaRPr lang="pt-BR" dirty="0"/>
          </a:p>
        </p:txBody>
      </p:sp>
      <p:pic>
        <p:nvPicPr>
          <p:cNvPr id="4" name="Imagem 3" descr="pib-economia-crescimento-econômico-produto-interno-bru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2470" y="3556000"/>
            <a:ext cx="3351530" cy="330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As minorias na sociedade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pobres e excluídos têm rosto, têm uma corporeidade, trajetória de vida e esperanças. São indivíduos e são grupos sociais. TB n. 54</a:t>
            </a:r>
          </a:p>
          <a:p>
            <a:endParaRPr lang="pt-BR" dirty="0"/>
          </a:p>
        </p:txBody>
      </p:sp>
      <p:pic>
        <p:nvPicPr>
          <p:cNvPr id="4" name="Imagem 3" descr="pobreza_thumb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3648304"/>
            <a:ext cx="4801694" cy="3281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violência na sociedade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violência não para de crescer, sob todas as formas e em todos os estratos da sociedade. TB n. 55</a:t>
            </a:r>
          </a:p>
          <a:p>
            <a:pPr marL="0" indent="0">
              <a:buNone/>
            </a:pPr>
            <a:r>
              <a:rPr lang="pt-BR" dirty="0"/>
              <a:t>O comércio de drogas e a </a:t>
            </a:r>
            <a:r>
              <a:rPr lang="pt-BR" dirty="0" err="1"/>
              <a:t>drogadição</a:t>
            </a:r>
            <a:r>
              <a:rPr lang="pt-BR" dirty="0"/>
              <a:t> estão entre as principais causas do vertiginoso aumento da violência e da criminalidade. O país é o maior consumidor mundial de drogas como o </a:t>
            </a:r>
            <a:r>
              <a:rPr lang="pt-BR" dirty="0" err="1"/>
              <a:t>crack</a:t>
            </a:r>
            <a:r>
              <a:rPr lang="pt-BR" dirty="0"/>
              <a:t>, e o segundo de cocaína. TB n. 56</a:t>
            </a:r>
          </a:p>
          <a:p>
            <a:pPr marL="0" indent="0">
              <a:buNone/>
            </a:pPr>
            <a:r>
              <a:rPr lang="pt-BR" dirty="0"/>
              <a:t>O envolvimento dos jovens na </a:t>
            </a:r>
            <a:r>
              <a:rPr lang="pt-BR" dirty="0" err="1"/>
              <a:t>drogadição</a:t>
            </a:r>
            <a:r>
              <a:rPr lang="pt-BR" dirty="0"/>
              <a:t> e no tráfico, com a alta taxa de assassinatos que os atinge, um autêntico extermínio. TB n. 58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O SERVIÇO DA IGREJA À </a:t>
            </a:r>
            <a:br>
              <a:rPr lang="pt-BR" b="1" dirty="0" smtClean="0"/>
            </a:br>
            <a:r>
              <a:rPr lang="pt-BR" b="1" dirty="0" smtClean="0"/>
              <a:t>SOCIEDADE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O </a:t>
            </a:r>
            <a:r>
              <a:rPr lang="pt-BR" b="1" dirty="0"/>
              <a:t>serviço das comunidades católicas na sociedade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 Igreja Católica tem como missão o serviço à sociedade em favor do bem integral da pessoa humana. ... exige dos cristãos o direito e o dever de participar da vida da sociedade. TB n. 59</a:t>
            </a:r>
          </a:p>
          <a:p>
            <a:pPr marL="0" indent="0">
              <a:buNone/>
            </a:pPr>
            <a:r>
              <a:rPr lang="pt-BR" dirty="0"/>
              <a:t>As dioceses e paróquias, quando autênticas comunidades de fé, unem pessoas. E contribuem para a edificação da sociedade brasileira através de vários serviços e obras diversificadas, que expressam a solicitude social da Igreja e a fraternidade, especialmente para com os mais necessitados. TB n. </a:t>
            </a:r>
            <a:r>
              <a:rPr lang="pt-BR" dirty="0" smtClean="0"/>
              <a:t>61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 Campanha da Fraternidade é um momento privilegiado de meditação, oração e transformação. TB n. 62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2737092" y="-1665578"/>
            <a:ext cx="883733" cy="5643602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 smtClean="0"/>
              <a:t>A solicitude da Igreja na assistência aos mais necessitados</a:t>
            </a:r>
            <a:endParaRPr lang="pt-BR" sz="2800" dirty="0"/>
          </a:p>
        </p:txBody>
      </p:sp>
      <p:pic>
        <p:nvPicPr>
          <p:cNvPr id="6" name="Espaço Reservado para Imagem 5" descr="ssvp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03671" y="1805940"/>
            <a:ext cx="4572000" cy="3246120"/>
          </a:xfrm>
        </p:spPr>
      </p:pic>
      <p:sp>
        <p:nvSpPr>
          <p:cNvPr id="3" name="Espaço Reservado para Conteúdo 2"/>
          <p:cNvSpPr>
            <a:spLocks noGrp="1"/>
          </p:cNvSpPr>
          <p:nvPr>
            <p:ph type="body" sz="half" idx="2"/>
          </p:nvPr>
        </p:nvSpPr>
        <p:spPr>
          <a:xfrm>
            <a:off x="5214942" y="1714488"/>
            <a:ext cx="3464301" cy="407630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 dirty="0" smtClean="0"/>
              <a:t>A </a:t>
            </a:r>
            <a:r>
              <a:rPr lang="pt-BR" sz="2400" dirty="0"/>
              <a:t>evangelização suscitou iniciativas e associações para educar as crianças, suprir a fome, atender os doentes, prover lar para crianças abandonadas e lugar seguro para idosos. TB n. </a:t>
            </a:r>
            <a:r>
              <a:rPr lang="pt-BR" sz="2400" dirty="0" smtClean="0"/>
              <a:t>64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2594216" y="-1808454"/>
            <a:ext cx="883733" cy="5643602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 smtClean="0"/>
              <a:t>A solicitude da Igreja na assistência aos mais necessitados</a:t>
            </a:r>
            <a:endParaRPr lang="pt-BR" sz="2800" dirty="0"/>
          </a:p>
        </p:txBody>
      </p:sp>
      <p:pic>
        <p:nvPicPr>
          <p:cNvPr id="5" name="Espaço Reservado para Imagem 4" descr="Pastoral-da-Criança-celebra-30-anos-com-Congresso-Nacional-no-Santuário-de-Aparecid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07" r="16607"/>
          <a:stretch>
            <a:fillRect/>
          </a:stretch>
        </p:blipFill>
        <p:spPr>
          <a:xfrm>
            <a:off x="403671" y="1785958"/>
            <a:ext cx="4572000" cy="4572000"/>
          </a:xfrm>
        </p:spPr>
      </p:pic>
      <p:sp>
        <p:nvSpPr>
          <p:cNvPr id="3" name="Espaço Reservado para Conteúdo 2"/>
          <p:cNvSpPr>
            <a:spLocks noGrp="1"/>
          </p:cNvSpPr>
          <p:nvPr>
            <p:ph type="body" sz="half" idx="2"/>
          </p:nvPr>
        </p:nvSpPr>
        <p:spPr>
          <a:xfrm>
            <a:off x="5143504" y="1643050"/>
            <a:ext cx="3535739" cy="48577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 dirty="0" smtClean="0"/>
              <a:t>A </a:t>
            </a:r>
            <a:r>
              <a:rPr lang="pt-BR" sz="2400" dirty="0"/>
              <a:t>pastoral da criança com os milhares de voluntários, com dedicação às crianças mais carentes e orientação às suas famílias, salvaram crianças e contribuíram decisivamente para a diminuição da mortalidade infantil. </a:t>
            </a:r>
            <a:endParaRPr lang="pt-BR" sz="2400" dirty="0" smtClean="0"/>
          </a:p>
          <a:p>
            <a:pPr marL="0" indent="0">
              <a:buNone/>
            </a:pPr>
            <a:r>
              <a:rPr lang="pt-BR" sz="2400" dirty="0" smtClean="0"/>
              <a:t>Cf</a:t>
            </a:r>
            <a:r>
              <a:rPr lang="pt-BR" sz="2400" dirty="0"/>
              <a:t>. TB n. </a:t>
            </a:r>
            <a:r>
              <a:rPr lang="pt-BR" sz="2400" dirty="0" smtClean="0"/>
              <a:t>65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7223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espiritualidade cristã fomentou a ajuda aos necessitados, marcando a sociedade e a própria história da assistência social e da promoção humana no Brasil, desde o início do povoamento europeu do país. TB n. </a:t>
            </a:r>
            <a:r>
              <a:rPr lang="pt-BR" dirty="0" smtClean="0"/>
              <a:t>66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Atualmente, a </a:t>
            </a:r>
            <a:r>
              <a:rPr lang="pt-BR" dirty="0" err="1"/>
              <a:t>Cáritas</a:t>
            </a:r>
            <a:r>
              <a:rPr lang="pt-BR" dirty="0"/>
              <a:t> brasileira conduz em nosso país a Campanha Mundial Contra a Fome e a Pobreza, lançada mundialmente no dia 10 de dezembro de 2013. Em 2015, intenta apresentar à sociedade as reflexões produzidas nas “rodas de conversas” ao longo de 2014. TB n. </a:t>
            </a:r>
            <a:r>
              <a:rPr lang="pt-BR" dirty="0" smtClean="0"/>
              <a:t>69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 pastoral da família visa a coesão das famílias, núcleo central da estruturação social. Educar para o amor, viver a diversidade familiar e das famílias, conviver com as diferenças e construir a fraternidade dentro do lar são passos iniciais da vida em sociedade. TB n. </a:t>
            </a:r>
            <a:r>
              <a:rPr lang="pt-BR" dirty="0" smtClean="0"/>
              <a:t>71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Igreja Católica e o contexto religioso da sociedade brasileira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Na </a:t>
            </a:r>
            <a:r>
              <a:rPr lang="pt-BR" dirty="0"/>
              <a:t>sociedade brasileira atual, a compreensão da fé e sua prática passam por grandes mudanças. TB n. </a:t>
            </a:r>
            <a:r>
              <a:rPr lang="pt-BR" dirty="0" smtClean="0"/>
              <a:t>72</a:t>
            </a:r>
            <a:endParaRPr lang="pt-BR" dirty="0"/>
          </a:p>
        </p:txBody>
      </p:sp>
      <p:pic>
        <p:nvPicPr>
          <p:cNvPr id="4" name="Imagem 3" descr="teologia-da-prosperida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3786190"/>
            <a:ext cx="48577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O Ecumenismo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origem da palavra ecumenismo evoca a casa (</a:t>
            </a:r>
            <a:r>
              <a:rPr lang="pt-BR" dirty="0" err="1"/>
              <a:t>oikos</a:t>
            </a:r>
            <a:r>
              <a:rPr lang="pt-BR" dirty="0"/>
              <a:t>) e significa a busca da convivência pacífica sob o mesmo teto. TB n. 77</a:t>
            </a:r>
          </a:p>
          <a:p>
            <a:endParaRPr lang="pt-BR" dirty="0"/>
          </a:p>
        </p:txBody>
      </p:sp>
      <p:pic>
        <p:nvPicPr>
          <p:cNvPr id="4" name="Imagem 3" descr="diversidade religiosa.jpg"/>
          <p:cNvPicPr>
            <a:picLocks noChangeAspect="1"/>
          </p:cNvPicPr>
          <p:nvPr/>
        </p:nvPicPr>
        <p:blipFill>
          <a:blip r:embed="rId2" cstate="print"/>
          <a:srcRect b="8929"/>
          <a:stretch>
            <a:fillRect/>
          </a:stretch>
        </p:blipFill>
        <p:spPr>
          <a:xfrm>
            <a:off x="2590816" y="3943376"/>
            <a:ext cx="4267200" cy="2914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/>
              <a:t>IGREJA – SOCIEDADE: CONVERGÊNCIAS E </a:t>
            </a:r>
            <a:r>
              <a:rPr lang="pt-BR" b="1" dirty="0" smtClean="0"/>
              <a:t>DIVERGÊNCIAS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O pluralismo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 sociedade brasileira apresenta uma pluralidade cultura com sua matriz étnica de origem </a:t>
            </a:r>
            <a:r>
              <a:rPr lang="pt-BR" dirty="0" err="1"/>
              <a:t>europeia</a:t>
            </a:r>
            <a:r>
              <a:rPr lang="pt-BR" dirty="0"/>
              <a:t>, africana e indígena. TB n. 80</a:t>
            </a:r>
          </a:p>
          <a:p>
            <a:pPr marL="0" indent="0">
              <a:buNone/>
            </a:pPr>
            <a:r>
              <a:rPr lang="pt-BR" dirty="0"/>
              <a:t>O ambiente plural torna-se fecundo quando permite a abertura das pessoas e dos atores sociais à alteridade. A abertura necessária para o reconhecimento de que a diferença do outro, que distingue, não é motivo de afastamento. TB n. 83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Reforma Política e </a:t>
            </a:r>
            <a:br>
              <a:rPr lang="pt-BR" b="1" dirty="0" smtClean="0"/>
            </a:br>
            <a:r>
              <a:rPr lang="pt-BR" b="1" dirty="0" smtClean="0"/>
              <a:t>a participação popular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combate a corrupção requer na base da formação moral e ética das pessoas e o aprimoramento do processo político para coibir tais abusos.</a:t>
            </a:r>
          </a:p>
          <a:p>
            <a:pPr marL="0" indent="0">
              <a:buNone/>
            </a:pPr>
            <a:r>
              <a:rPr lang="pt-BR" dirty="0"/>
              <a:t>A Lei da “Ficha Limpa” impediu, no pleito de 2014, a candidatura de políticos condenados, inclusive entre os acostumados a expressivas votações. TB n. 87</a:t>
            </a:r>
          </a:p>
          <a:p>
            <a:pPr marL="0" indent="0">
              <a:buNone/>
            </a:pPr>
            <a:r>
              <a:rPr lang="pt-BR" dirty="0"/>
              <a:t>“A luta pela reforma política é a maneira de os cristãos se colocarem contra o difuso sentimento de decepção e descrença na política institucional que paira na sociedade.” TB n. 88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virtual-assistant-servic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9870" y="3149803"/>
            <a:ext cx="5304130" cy="370819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/>
              <a:t>As redes de comunicação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As </a:t>
            </a:r>
            <a:r>
              <a:rPr lang="pt-BR" dirty="0"/>
              <a:t>atuais práticas de comunicação pela Internet, pelos celulares, </a:t>
            </a:r>
            <a:r>
              <a:rPr lang="pt-BR" dirty="0" err="1"/>
              <a:t>tablets</a:t>
            </a:r>
            <a:r>
              <a:rPr lang="pt-BR" dirty="0"/>
              <a:t> e computadores pessoais permitem novas formas de sociabilidade e de conhecimento. TB n. 89</a:t>
            </a:r>
          </a:p>
          <a:p>
            <a:pPr marL="0" indent="0">
              <a:buNone/>
            </a:pPr>
            <a:r>
              <a:rPr lang="pt-BR" dirty="0"/>
              <a:t>Aproximam pessoas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 </a:t>
            </a:r>
            <a:r>
              <a:rPr lang="pt-BR" dirty="0"/>
              <a:t>mundos.</a:t>
            </a:r>
          </a:p>
          <a:p>
            <a:pPr marL="0" indent="0">
              <a:buNone/>
            </a:pPr>
            <a:r>
              <a:rPr lang="pt-BR" dirty="0"/>
              <a:t>Criam novas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comunidades </a:t>
            </a:r>
            <a:r>
              <a:rPr lang="pt-BR" dirty="0"/>
              <a:t>e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sentimentos </a:t>
            </a:r>
            <a:r>
              <a:rPr lang="pt-BR" dirty="0"/>
              <a:t>de pertença.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7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 grande quantidade de informações hoje disponíveis nesses meios de comunicação pode levar à fragmentação e ao enfraquecimento da capacidade de discernimento relativa às questões ético-morais. TB n. 90</a:t>
            </a:r>
          </a:p>
          <a:p>
            <a:pPr marL="0" indent="0">
              <a:buNone/>
            </a:pPr>
            <a:r>
              <a:rPr lang="pt-BR" dirty="0"/>
              <a:t>A relação “face a face”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possibilita </a:t>
            </a:r>
            <a:r>
              <a:rPr lang="pt-BR" dirty="0"/>
              <a:t>um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compartilhamento </a:t>
            </a:r>
          </a:p>
          <a:p>
            <a:pPr marL="0" indent="0">
              <a:buNone/>
            </a:pPr>
            <a:r>
              <a:rPr lang="pt-BR" dirty="0" smtClean="0"/>
              <a:t>significativo </a:t>
            </a:r>
            <a:r>
              <a:rPr lang="pt-BR" dirty="0"/>
              <a:t>e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gerador </a:t>
            </a:r>
            <a:r>
              <a:rPr lang="pt-BR" dirty="0"/>
              <a:t>de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compromissos</a:t>
            </a:r>
            <a:r>
              <a:rPr lang="pt-BR" dirty="0"/>
              <a:t>. TB n. 91</a:t>
            </a:r>
          </a:p>
          <a:p>
            <a:endParaRPr lang="pt-BR" dirty="0"/>
          </a:p>
        </p:txBody>
      </p:sp>
      <p:pic>
        <p:nvPicPr>
          <p:cNvPr id="4" name="Imagem 3" descr="Fale pessoalmente.jpg"/>
          <p:cNvPicPr>
            <a:picLocks noChangeAspect="1"/>
          </p:cNvPicPr>
          <p:nvPr/>
        </p:nvPicPr>
        <p:blipFill>
          <a:blip r:embed="rId2" cstate="print"/>
          <a:srcRect b="10937"/>
          <a:stretch>
            <a:fillRect/>
          </a:stretch>
        </p:blipFill>
        <p:spPr>
          <a:xfrm>
            <a:off x="4572000" y="2786058"/>
            <a:ext cx="457200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vscatolic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4157686"/>
            <a:ext cx="4429125" cy="26289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472518" cy="5000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É preciso proporcionar à “geração </a:t>
            </a:r>
            <a:r>
              <a:rPr lang="pt-BR" dirty="0" err="1"/>
              <a:t>hiperconectada</a:t>
            </a:r>
            <a:r>
              <a:rPr lang="pt-BR" dirty="0"/>
              <a:t>” a possibilidade de conexões pessoais duradouras e resistentes às crises. TB n. 91</a:t>
            </a:r>
          </a:p>
          <a:p>
            <a:pPr marL="0" indent="0">
              <a:buNone/>
            </a:pPr>
            <a:r>
              <a:rPr lang="pt-BR" dirty="0"/>
              <a:t>A Igreja se alegra por ver inúmeros leigos participarem ativamente desse meio, procurando testemunhar Jesus Cristo, com presença em muitos dos debates que ocorrem nas redes sociais. TB n. 92</a:t>
            </a:r>
          </a:p>
          <a:p>
            <a:pPr marL="0" indent="0">
              <a:buNone/>
            </a:pPr>
            <a:r>
              <a:rPr lang="pt-BR" dirty="0"/>
              <a:t>A Igreja também está presente nos meios de comunicação com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emissoras </a:t>
            </a:r>
            <a:r>
              <a:rPr lang="pt-BR" dirty="0"/>
              <a:t>de TV e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rede </a:t>
            </a:r>
            <a:r>
              <a:rPr lang="pt-BR" dirty="0"/>
              <a:t>de Rádios. TB n. </a:t>
            </a:r>
            <a:r>
              <a:rPr lang="pt-BR" dirty="0" smtClean="0"/>
              <a:t>92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racionalidade científica ou instrumental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São </a:t>
            </a:r>
            <a:r>
              <a:rPr lang="pt-BR" dirty="0"/>
              <a:t>João Paulo II, na Encíclica </a:t>
            </a:r>
            <a:r>
              <a:rPr lang="pt-BR" dirty="0" err="1"/>
              <a:t>Fides</a:t>
            </a:r>
            <a:r>
              <a:rPr lang="pt-BR" dirty="0"/>
              <a:t> </a:t>
            </a:r>
            <a:r>
              <a:rPr lang="pt-BR" dirty="0" err="1"/>
              <a:t>Et</a:t>
            </a:r>
            <a:r>
              <a:rPr lang="pt-BR" dirty="0"/>
              <a:t> </a:t>
            </a:r>
            <a:r>
              <a:rPr lang="pt-BR" dirty="0" err="1"/>
              <a:t>Ratio</a:t>
            </a:r>
            <a:r>
              <a:rPr lang="pt-BR" dirty="0"/>
              <a:t>, “não há oposição entre fé e razão” e “ambas requerem-se mutuamente” TB n. </a:t>
            </a:r>
            <a:r>
              <a:rPr lang="pt-BR" dirty="0" smtClean="0"/>
              <a:t>95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Diante das sérias desconfianças à capacidade da razão, movida pela fé, a Igreja continua a defender e a propor sua capacidade de chegar ao conhecimento certo e benéfico para a sociedade e para todas as pessoas. TB n. 97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O laicismo e a </a:t>
            </a:r>
            <a:r>
              <a:rPr lang="pt-BR" b="1" dirty="0" err="1" smtClean="0"/>
              <a:t>laicidade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doutrina da </a:t>
            </a:r>
            <a:r>
              <a:rPr lang="pt-BR" dirty="0" err="1"/>
              <a:t>laicidade</a:t>
            </a:r>
            <a:r>
              <a:rPr lang="pt-BR" dirty="0"/>
              <a:t> propõe ao Estado não optar por uma religião oficial, para se constituir com o perfil laico e não religioso confessional, e resguardar o governo. TB n. 98</a:t>
            </a:r>
          </a:p>
          <a:p>
            <a:pPr marL="0" indent="0">
              <a:buNone/>
            </a:pPr>
            <a:r>
              <a:rPr lang="pt-BR" dirty="0"/>
              <a:t>A atuação do cristão na política é uma das exigências de sua missão de testemunhar o Evangelho na vida. TB n. 101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A cultura do descartável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Esta </a:t>
            </a:r>
            <a:r>
              <a:rPr lang="pt-BR" dirty="0"/>
              <a:t>forma de cultura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moderna </a:t>
            </a:r>
            <a:r>
              <a:rPr lang="pt-BR" dirty="0"/>
              <a:t>e materialista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distancia </a:t>
            </a:r>
            <a:r>
              <a:rPr lang="pt-BR" dirty="0"/>
              <a:t>as pessoas dos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valores </a:t>
            </a:r>
            <a:r>
              <a:rPr lang="pt-BR" dirty="0"/>
              <a:t>éticos e espirituais.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TB </a:t>
            </a:r>
            <a:r>
              <a:rPr lang="pt-BR" dirty="0"/>
              <a:t>n. 102</a:t>
            </a:r>
          </a:p>
          <a:p>
            <a:endParaRPr lang="pt-BR" dirty="0"/>
          </a:p>
        </p:txBody>
      </p:sp>
      <p:pic>
        <p:nvPicPr>
          <p:cNvPr id="4" name="Imagem 3" descr="4243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0691" y="2143116"/>
            <a:ext cx="3720465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Sinais de novos tempos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Há </a:t>
            </a:r>
            <a:r>
              <a:rPr lang="pt-BR" dirty="0"/>
              <a:t>sinais da formação de uma nova cultura em muitos homens e mulheres, crentes ou não, que se empenham em construir uma cultura que permita uma maior realização humana, que respeite e ajude a desenvolver a </a:t>
            </a:r>
            <a:r>
              <a:rPr lang="pt-BR" dirty="0" err="1"/>
              <a:t>pluridimensionalidade</a:t>
            </a:r>
            <a:r>
              <a:rPr lang="pt-BR" dirty="0"/>
              <a:t> da pessoa humana, sua autonomia e abertura ao outro e a Deus. TB n. 105</a:t>
            </a:r>
          </a:p>
          <a:p>
            <a:pPr marL="0" indent="0">
              <a:buNone/>
            </a:pPr>
            <a:r>
              <a:rPr lang="pt-BR" dirty="0"/>
              <a:t>A intenção é integrar o respeito à sã convivência na sociedade com o bom relacionamento com a natureza. TB n. 107</a:t>
            </a:r>
          </a:p>
          <a:p>
            <a:pPr marL="0" indent="0">
              <a:buNone/>
            </a:pPr>
            <a:r>
              <a:rPr lang="pt-BR" dirty="0"/>
              <a:t>Uma parte das novas gerações, movida pela esperança e pelo desejo de construir um mundo melhor, não aceita a indiferença, a violência e a exclusão. TB n. </a:t>
            </a:r>
            <a:r>
              <a:rPr lang="pt-BR" dirty="0" smtClean="0"/>
              <a:t>108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Esperança diante dos desafios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ação pastoral deve mostrar ainda melhor que a relação com o nosso Pai exige e incentiva uma comunhão que cura, promove e fortalece os vínculos interpessoais. TB n. 109</a:t>
            </a:r>
          </a:p>
          <a:p>
            <a:pPr marL="0" indent="0">
              <a:buNone/>
            </a:pPr>
            <a:r>
              <a:rPr lang="pt-BR" dirty="0"/>
              <a:t>Ao chegar ao coração de cada homem e de cada mulher, a Boa Nova e a esperança da Ressurreição podem mostrar-lhes quanto são amados por Deus e capazes de contribuir para criar uma nova e renovada humanidade. TB n. </a:t>
            </a:r>
            <a:r>
              <a:rPr lang="pt-BR" dirty="0" smtClean="0"/>
              <a:t>111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/>
              <a:t>SEGUNDA </a:t>
            </a:r>
            <a:r>
              <a:rPr lang="pt-BR" b="1" dirty="0" smtClean="0"/>
              <a:t>PARTE</a:t>
            </a:r>
            <a:endParaRPr lang="pt-BR" dirty="0"/>
          </a:p>
        </p:txBody>
      </p:sp>
      <p:pic>
        <p:nvPicPr>
          <p:cNvPr id="4" name="Espaço Reservado para Conteúdo 3" descr="Bíblia missã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2643182"/>
            <a:ext cx="5334000" cy="355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A relação Igreja – sociedade à luz da Palavra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As </a:t>
            </a:r>
            <a:r>
              <a:rPr lang="pt-BR" dirty="0"/>
              <a:t>Sagradas Escrituras revelam que Deus é um criador amoroso. Ele viu que toda a realidade criada é boa em si mesma e desejou que o mundo fosse um lugar de harmonia e paz (cf. </a:t>
            </a:r>
            <a:r>
              <a:rPr lang="pt-BR" dirty="0" err="1"/>
              <a:t>Gn</a:t>
            </a:r>
            <a:r>
              <a:rPr lang="pt-BR" dirty="0"/>
              <a:t> 1,31). TB n. 112</a:t>
            </a:r>
          </a:p>
          <a:p>
            <a:pPr marL="0" indent="0">
              <a:buNone/>
            </a:pPr>
            <a:r>
              <a:rPr lang="pt-BR" dirty="0"/>
              <a:t>Chamou Abraão e lhe fez uma promessa que se estendia à sua descendência: “Em ti serão abençoadas todas as famílias da terra” (</a:t>
            </a:r>
            <a:r>
              <a:rPr lang="pt-BR" dirty="0" err="1"/>
              <a:t>Gn</a:t>
            </a:r>
            <a:r>
              <a:rPr lang="pt-BR" dirty="0"/>
              <a:t> 12,3). TB n. </a:t>
            </a:r>
            <a:r>
              <a:rPr lang="pt-BR" dirty="0" smtClean="0"/>
              <a:t>112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povo de Israel, chamado a ser sinal para todos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Com </a:t>
            </a:r>
            <a:r>
              <a:rPr lang="pt-BR" dirty="0"/>
              <a:t>a libertação do Egito, Deus propõe as bases de uma nova sociedade a ser construída. TB n. 116</a:t>
            </a:r>
          </a:p>
          <a:p>
            <a:pPr marL="0" indent="0">
              <a:buNone/>
            </a:pPr>
            <a:r>
              <a:rPr lang="pt-BR" dirty="0"/>
              <a:t>O povo de Israel, na sua caminhada pelo deserto, fez a experiência de uma sociedade que atendia às necessidades básicas de todos. TB n. 117</a:t>
            </a:r>
          </a:p>
          <a:p>
            <a:pPr marL="0" indent="0">
              <a:buNone/>
            </a:pPr>
            <a:r>
              <a:rPr lang="pt-BR" dirty="0"/>
              <a:t>Ao ano </a:t>
            </a:r>
            <a:r>
              <a:rPr lang="pt-BR" dirty="0" err="1"/>
              <a:t>sabático</a:t>
            </a:r>
            <a:r>
              <a:rPr lang="pt-BR" dirty="0"/>
              <a:t>, instituído para o descanso das pessoas e da terra, gerava solidariedade para com os pobres (cf. Ex 23,10-13). TB n. 118</a:t>
            </a:r>
          </a:p>
          <a:p>
            <a:pPr marL="0" indent="0">
              <a:buNone/>
            </a:pPr>
            <a:r>
              <a:rPr lang="pt-BR" dirty="0"/>
              <a:t>“Ai dos pastores de Israel que apascentam a si mesmo! Não são os pastores que devem </a:t>
            </a:r>
            <a:r>
              <a:rPr lang="pt-BR" dirty="0" smtClean="0"/>
              <a:t>apascentar </a:t>
            </a:r>
            <a:r>
              <a:rPr lang="pt-BR" dirty="0"/>
              <a:t>as ovelhas” (</a:t>
            </a:r>
            <a:r>
              <a:rPr lang="pt-BR" dirty="0" err="1"/>
              <a:t>Ez</a:t>
            </a:r>
            <a:r>
              <a:rPr lang="pt-BR" dirty="0"/>
              <a:t> 34,2)? TB n. </a:t>
            </a:r>
            <a:r>
              <a:rPr lang="pt-BR" dirty="0" smtClean="0"/>
              <a:t>120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exílio e a relação de Israel </a:t>
            </a:r>
            <a:br>
              <a:rPr lang="pt-BR" b="1" dirty="0" smtClean="0"/>
            </a:br>
            <a:r>
              <a:rPr lang="pt-BR" b="1" dirty="0" smtClean="0"/>
              <a:t>com as nações gentias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“</a:t>
            </a:r>
            <a:r>
              <a:rPr lang="pt-BR" dirty="0"/>
              <a:t>Eu, o Senhor, te chamei para o serviço da justiça, tomei-te pela mão e te modelei, eu te constituí como aliança do povo, como luz das nações” (Is 42,6) TB n. 123</a:t>
            </a:r>
          </a:p>
          <a:p>
            <a:pPr marL="0" indent="0">
              <a:buNone/>
            </a:pPr>
            <a:r>
              <a:rPr lang="pt-BR" dirty="0"/>
              <a:t>Acaso o jejum que eu prefiro não será isto: soltar as cadeias injustas; desamarrar as cordas do jugo, deixar livres os oprimidos, acabar com toda espécie de imposição (Is 58,6)? TB n. 124</a:t>
            </a:r>
          </a:p>
          <a:p>
            <a:pPr marL="0" indent="0">
              <a:buNone/>
            </a:pPr>
            <a:r>
              <a:rPr lang="pt-BR" dirty="0"/>
              <a:t>A religião precisa expressar-se com sinceridade no serviço aos outros, como na construção da vida social que gere vida a todos. TB n. 125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Jesus e a organização social </a:t>
            </a:r>
            <a:br>
              <a:rPr lang="pt-BR" b="1" dirty="0" smtClean="0"/>
            </a:br>
            <a:r>
              <a:rPr lang="pt-BR" b="1" dirty="0" smtClean="0"/>
              <a:t>de seu tempo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Jesus </a:t>
            </a:r>
            <a:r>
              <a:rPr lang="pt-BR" dirty="0"/>
              <a:t>realizou sua missão em meio aos problemas e injustiças da sociedade do seu tempo,  e propunha um novo modo de viver. TB n. 127</a:t>
            </a:r>
          </a:p>
        </p:txBody>
      </p:sp>
      <p:pic>
        <p:nvPicPr>
          <p:cNvPr id="4" name="Imagem 3" descr="Evangelho (Marcos 6,34-4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16" y="3657624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Jesus e a lógica do serviço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Jesus </a:t>
            </a:r>
            <a:r>
              <a:rPr lang="pt-BR" dirty="0"/>
              <a:t>não se apresentou como quem queria prestigio, mas como servidor: “Vinde a mim todos os que estais cansados sob o peso do vosso fardo e eu vos darei descanso. Tomai sobre vós o meu jugo e sede discípulos meus, porque sou manso e humilde de coração” (</a:t>
            </a:r>
            <a:r>
              <a:rPr lang="pt-BR" dirty="0" err="1"/>
              <a:t>Mt</a:t>
            </a:r>
            <a:r>
              <a:rPr lang="pt-BR" dirty="0"/>
              <a:t> 11,28-29) TB n. 130</a:t>
            </a:r>
          </a:p>
          <a:p>
            <a:pPr marL="0" indent="0">
              <a:buNone/>
            </a:pPr>
            <a:r>
              <a:rPr lang="pt-BR" dirty="0"/>
              <a:t>Jesus usou sua autoridade para servir. O serviço, assumido como lema na Campanha da Fraternidade deste ano: Eu vim para servir (cf. Mc 10,45). TB n. 133</a:t>
            </a:r>
          </a:p>
          <a:p>
            <a:pPr marL="0" indent="0">
              <a:buNone/>
            </a:pPr>
            <a:r>
              <a:rPr lang="pt-BR" dirty="0"/>
              <a:t>O serviço, nós o vemos expresso na última ceia, quando o evangelista apresenta o gesto do lava-pés. TB n. </a:t>
            </a:r>
            <a:r>
              <a:rPr lang="pt-BR" dirty="0" smtClean="0"/>
              <a:t>136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Igreja nascente a serviço de uma sociedade reconciliada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Jesus </a:t>
            </a:r>
            <a:r>
              <a:rPr lang="pt-BR" dirty="0"/>
              <a:t>confiou aos apóstolos a missão de construir o Reino de Deus no coração dos homens e mulheres deste mundo. TB n. 138</a:t>
            </a:r>
          </a:p>
          <a:p>
            <a:pPr marL="0" indent="0">
              <a:buNone/>
            </a:pPr>
            <a:r>
              <a:rPr lang="pt-BR" dirty="0"/>
              <a:t>“Portanto, se alguém está em Cristo, é criatura nova. O que era antigo passou, agora tudo é novo” (2 Cor 5,17; cf. </a:t>
            </a:r>
            <a:r>
              <a:rPr lang="pt-BR" dirty="0" err="1"/>
              <a:t>Gl</a:t>
            </a:r>
            <a:r>
              <a:rPr lang="pt-BR" dirty="0"/>
              <a:t> 6,15). TB n. 140</a:t>
            </a:r>
          </a:p>
          <a:p>
            <a:pPr marL="0" indent="0">
              <a:buNone/>
            </a:pPr>
            <a:r>
              <a:rPr lang="pt-BR" dirty="0"/>
              <a:t>Esse </a:t>
            </a:r>
            <a:r>
              <a:rPr lang="pt-BR" dirty="0" err="1"/>
              <a:t>´novo</a:t>
            </a:r>
            <a:r>
              <a:rPr lang="pt-BR" dirty="0"/>
              <a:t>´ inclui a lógica do serviço. TB n. 141</a:t>
            </a:r>
          </a:p>
          <a:p>
            <a:pPr marL="0" indent="0">
              <a:buNone/>
            </a:pPr>
            <a:r>
              <a:rPr lang="pt-BR" dirty="0"/>
              <a:t>Pelo serviço, os cristãos derrubam as barreiras que dividem a sociedade, pois: “Cristo é a nossa paz; de ambos os povos fez um só, tendo derrubado o muro da separação” (</a:t>
            </a:r>
            <a:r>
              <a:rPr lang="pt-BR" dirty="0" err="1"/>
              <a:t>Ef</a:t>
            </a:r>
            <a:r>
              <a:rPr lang="pt-BR" dirty="0"/>
              <a:t> 2,14). TB n. </a:t>
            </a:r>
            <a:r>
              <a:rPr lang="pt-BR" dirty="0" smtClean="0"/>
              <a:t>142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Igreja e sociedade: uma </a:t>
            </a:r>
            <a:br>
              <a:rPr lang="pt-BR" b="1" dirty="0" smtClean="0"/>
            </a:br>
            <a:r>
              <a:rPr lang="pt-BR" b="1" dirty="0" smtClean="0"/>
              <a:t>mensagem de esperança e vitória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mensagem do Apocalipse é de esperança e vitória. Na nova cidade há beleza, esplendor e santidade, um rio de água viva alimenta a vida por onde passa. TB n. 145</a:t>
            </a:r>
          </a:p>
          <a:p>
            <a:endParaRPr lang="pt-BR" dirty="0"/>
          </a:p>
        </p:txBody>
      </p:sp>
      <p:pic>
        <p:nvPicPr>
          <p:cNvPr id="5" name="Imagem 4" descr="Vitória-em-Cris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21" y="4357694"/>
            <a:ext cx="5972175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A relação Igreja – sociedade à luz do magistério da Igreja</a:t>
            </a:r>
            <a:endParaRPr lang="pt-BR" dirty="0"/>
          </a:p>
        </p:txBody>
      </p:sp>
      <p:pic>
        <p:nvPicPr>
          <p:cNvPr id="4" name="Espaço Reservado para Conteúdo 3" descr="lumen-fidei-b6A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0750" y="2820988"/>
            <a:ext cx="4762500" cy="31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Igreja: comunidade dos seguidores de Jesus a serviço da sociedade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missão da Igreja Católica é colocar à disposição do gênero humano as forças salvadoras que ela recebe de Cristo. TB n. 149</a:t>
            </a:r>
          </a:p>
          <a:p>
            <a:pPr marL="0" indent="0">
              <a:buNone/>
            </a:pPr>
            <a:r>
              <a:rPr lang="pt-BR" dirty="0"/>
              <a:t>Essa realidade que nasce do encontro amoroso com uma Pessoa, que dá à vida um novo horizonte, e da partilha alegre deste dom. TB n. 149</a:t>
            </a:r>
          </a:p>
          <a:p>
            <a:pPr marL="0" indent="0">
              <a:buNone/>
            </a:pPr>
            <a:r>
              <a:rPr lang="pt-BR" dirty="0"/>
              <a:t>O indivíduo humano possui uma natureza social. TB n. </a:t>
            </a:r>
            <a:r>
              <a:rPr lang="pt-BR" dirty="0" smtClean="0"/>
              <a:t>151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anúncio do Evangelho nos modernos areópagos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missão específica da Igreja é de cunho religioso, e não propriamente político, econômico ou social. TB n. 154</a:t>
            </a:r>
          </a:p>
          <a:p>
            <a:pPr marL="0" indent="0">
              <a:buNone/>
            </a:pPr>
            <a:r>
              <a:rPr lang="pt-BR" dirty="0" smtClean="0"/>
              <a:t>Por não se prender a nenhum sistema político, econômico ou social, a Igreja consegue maior alcance universal em sua ação, podendo unir mais comunidades e nações. TB n. 155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anúncio do Evangelho nos modernos areópagos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sinais dos tempos têm uma conotação pastoral, que aponta para a urgência da ação da comunidade cristã. Mas têm também uma conotação </a:t>
            </a:r>
            <a:r>
              <a:rPr lang="pt-BR" dirty="0" err="1"/>
              <a:t>teologal</a:t>
            </a:r>
            <a:r>
              <a:rPr lang="pt-BR" dirty="0"/>
              <a:t>, uma vez que através deles Deus interpela os cristãos a uma relação especial com ele e com seus apelos. TB n. 158</a:t>
            </a:r>
          </a:p>
          <a:p>
            <a:pPr marL="0" indent="0">
              <a:buNone/>
            </a:pPr>
            <a:r>
              <a:rPr lang="pt-BR" dirty="0"/>
              <a:t>No diálogo com a sociedade, a Igreja não pode desconsiderar os grandes desafios, que têm a ver com a obra evangelizadora do anúncio do Reino de justiça e solidariedade. TB n. </a:t>
            </a:r>
            <a:r>
              <a:rPr lang="pt-BR" dirty="0" smtClean="0"/>
              <a:t>160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Opção pelo ser humano e preferencial pelos pobres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Concílio Ecumênico Vaticano II indicou o caminho de servir a Deus servindo o ser humano. TB n. 161</a:t>
            </a:r>
          </a:p>
          <a:p>
            <a:pPr marL="0" indent="0">
              <a:buNone/>
            </a:pPr>
            <a:r>
              <a:rPr lang="pt-BR" dirty="0"/>
              <a:t>O Concílio também reconhece que a “maior parte do mundo ainda se debate em tão grande penúria que o próprio Cristo nos pobres, como que em alta voz clama pela caridade de seus discípulos”. TB n. 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missão eclesial exige uma conversão pastoral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natureza e finalidade da Igreja é de ordem religiosa... “a pessoa humana, em si mesma e na sua vocação, transcende o horizonte do universo criado, da sociedade e da história: o seu fim último é o próprio Deus”. TB n. 170</a:t>
            </a:r>
          </a:p>
          <a:p>
            <a:pPr marL="0" indent="0">
              <a:buNone/>
            </a:pPr>
            <a:r>
              <a:rPr lang="pt-BR" dirty="0"/>
              <a:t>É preciso uma “conversão eclesial” para que a Igreja possa caminhar na fidelidade de sua natureza e missão, no autentico seguimento de seu Mestre... TB n. 172</a:t>
            </a:r>
          </a:p>
          <a:p>
            <a:pPr marL="0" indent="0">
              <a:buNone/>
            </a:pPr>
            <a:r>
              <a:rPr lang="pt-BR" dirty="0"/>
              <a:t>A mensagem dos Bispos na Conferência de Aparecida, destacando que os discípulos missionários de Jesus Cristo, a partir de uma verdadeira “conversão pastoral” aos valores do Reino de Deus, devem ter uma ação concreta e eficaz na sociedade... TB n. </a:t>
            </a:r>
            <a:r>
              <a:rPr lang="pt-BR" dirty="0" smtClean="0"/>
              <a:t>174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A relação Igreja – sociedade à luz da doutrina social</a:t>
            </a:r>
            <a:endParaRPr lang="pt-BR" dirty="0"/>
          </a:p>
        </p:txBody>
      </p:sp>
      <p:pic>
        <p:nvPicPr>
          <p:cNvPr id="4" name="Espaço Reservado para Conteúdo 3" descr="Como-construir-uma-família-feli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250" y="2640013"/>
            <a:ext cx="59055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pessoa humana, </a:t>
            </a:r>
            <a:br>
              <a:rPr lang="pt-BR" b="1" dirty="0" smtClean="0"/>
            </a:br>
            <a:r>
              <a:rPr lang="pt-BR" b="1" dirty="0" smtClean="0"/>
              <a:t>sociedade e </a:t>
            </a:r>
            <a:r>
              <a:rPr lang="pt-BR" b="1" dirty="0" err="1" smtClean="0"/>
              <a:t>subsidiariedade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pessoa humana vive na sociedade. A sociedade não lhe é algo acessório, mas uma exigência da sua natureza. TB n. 175</a:t>
            </a:r>
          </a:p>
          <a:p>
            <a:pPr marL="0" indent="0">
              <a:buNone/>
            </a:pPr>
            <a:r>
              <a:rPr lang="pt-BR" dirty="0"/>
              <a:t>Para a Igreja, a sociedade é como um conjunto de pessoas vivendo de modo orgânico. Ela é uma espécie de “assembleia” ao mesmo tempo visível e espiritual. É uma sociedade que perdura no tempo: assume o passado e prepara o futuro. TB n. 176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família: primeira </a:t>
            </a:r>
            <a:br>
              <a:rPr lang="pt-BR" b="1" dirty="0" smtClean="0"/>
            </a:br>
            <a:r>
              <a:rPr lang="pt-BR" b="1" dirty="0" smtClean="0"/>
              <a:t>escola das virtudes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Concílio viu a importância da família ao afirmar: “Entre os laços sociais, necessários para o desenvolvimento do homem, alguns, como a família e a sociedade política, correspondem mais imediatamente à sua natureza íntima; outros são antes frutos da sua livre vontade.” TB n. 180</a:t>
            </a:r>
          </a:p>
          <a:p>
            <a:pPr marL="0" indent="0">
              <a:buNone/>
            </a:pPr>
            <a:r>
              <a:rPr lang="pt-BR" dirty="0"/>
              <a:t>A família não é, portanto, para a sociedade e para o Estado; antes, a sociedade e o Estado são para a família. TB n. </a:t>
            </a:r>
            <a:r>
              <a:rPr lang="pt-BR" dirty="0" smtClean="0"/>
              <a:t>181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299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/>
              <a:t>A sua primeira tarefa é a de viver fielmente a realidade da comunhão num constante empenho por fazer crescer uma autêntica comunidade de pessoas. O amor é o princípio interior, a força permanente e a meta última de tal dever. TB n. 182</a:t>
            </a:r>
          </a:p>
          <a:p>
            <a:pPr marL="0" indent="0">
              <a:buNone/>
            </a:pPr>
            <a:r>
              <a:rPr lang="pt-BR" dirty="0"/>
              <a:t>A família é a primeira escola dos valores sociais de que as sociedades têm necessidade. TB n. 184</a:t>
            </a:r>
          </a:p>
          <a:p>
            <a:pPr marL="0" indent="0">
              <a:buNone/>
            </a:pPr>
            <a:r>
              <a:rPr lang="pt-BR" dirty="0"/>
              <a:t>Também é dever da sociedade garantir o direito das famílias fundadas no matrimônio entre o homem e a mulher, reconhecendo-as como as “células primárias da sociedade”. TB n. </a:t>
            </a:r>
            <a:r>
              <a:rPr lang="pt-BR" dirty="0" smtClean="0"/>
              <a:t>186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bem comum e o </a:t>
            </a:r>
            <a:br>
              <a:rPr lang="pt-BR" b="1" dirty="0" smtClean="0"/>
            </a:br>
            <a:r>
              <a:rPr lang="pt-BR" b="1" dirty="0" smtClean="0"/>
              <a:t>desenvolvimento da sociedade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Em </a:t>
            </a:r>
            <a:r>
              <a:rPr lang="pt-BR" dirty="0"/>
              <a:t>conformidade com a natureza social do homem, o bem de cada um está relacionado com o bem comum. TB n. 188</a:t>
            </a:r>
          </a:p>
          <a:p>
            <a:pPr marL="0" indent="0">
              <a:buNone/>
            </a:pPr>
            <a:r>
              <a:rPr lang="pt-BR" dirty="0"/>
              <a:t>O bem comum exige o bem-estar social e o desenvolvimento da própria sociedade. O desenvolvimento é o resumo de todos os deveres sociais. TB n. </a:t>
            </a:r>
            <a:r>
              <a:rPr lang="pt-BR" dirty="0" smtClean="0"/>
              <a:t>191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bem comum implica a paz, a permanência e a segurança de uma ordem justa. TB n. 192</a:t>
            </a:r>
          </a:p>
          <a:p>
            <a:pPr marL="0" indent="0">
              <a:buNone/>
            </a:pPr>
            <a:r>
              <a:rPr lang="pt-BR" dirty="0"/>
              <a:t>Se cada comunidade humana possui um bem comum que lhe permite reconhecer-se como tal, é na comunidade política que se encontra a sua realização mais completa. Compete ao Estado defender e promover o bem comum da sociedade e dos cidadãos. TB n. </a:t>
            </a:r>
            <a:r>
              <a:rPr lang="pt-BR" dirty="0" smtClean="0"/>
              <a:t>193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comunidade política e </a:t>
            </a:r>
            <a:br>
              <a:rPr lang="pt-BR" b="1" dirty="0" smtClean="0"/>
            </a:br>
            <a:r>
              <a:rPr lang="pt-BR" b="1" dirty="0" smtClean="0"/>
              <a:t>o serviço ao bem comum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Para </a:t>
            </a:r>
            <a:r>
              <a:rPr lang="pt-BR" dirty="0"/>
              <a:t>a Igreja, a comunidade política deve ter por objetivo o bem comum, isto é, o bem integral de todos os cidadãos e cidadãs: moradia, saúde, educação, lazer e liberdade religiosa. TB n. 194</a:t>
            </a:r>
          </a:p>
          <a:p>
            <a:pPr marL="0" indent="0">
              <a:buNone/>
            </a:pPr>
            <a:r>
              <a:rPr lang="pt-BR" dirty="0"/>
              <a:t>O primeiro dado fundamental de toda a vida política é o respeito à liberdade de cada pessoa. TB n. </a:t>
            </a:r>
            <a:r>
              <a:rPr lang="pt-BR" dirty="0" smtClean="0"/>
              <a:t>197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participação na promoção </a:t>
            </a:r>
            <a:br>
              <a:rPr lang="pt-BR" b="1" dirty="0" smtClean="0"/>
            </a:br>
            <a:r>
              <a:rPr lang="pt-BR" b="1" dirty="0" smtClean="0"/>
              <a:t>da justiça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Igreja compreende a participação na vida social como um empenho voluntário e generoso da pessoa nas questões sociais. TB n. 201</a:t>
            </a:r>
          </a:p>
          <a:p>
            <a:pPr marL="0" indent="0">
              <a:buNone/>
            </a:pPr>
            <a:r>
              <a:rPr lang="pt-BR" dirty="0"/>
              <a:t>A participação de todos, também dos cristãos, na promoção do bem comum requer, como qualquer dever ético, uma conversão de toda a sociedade. TB n. </a:t>
            </a:r>
            <a:r>
              <a:rPr lang="pt-BR" dirty="0" smtClean="0"/>
              <a:t>203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As </a:t>
            </a:r>
            <a:r>
              <a:rPr lang="pt-BR" dirty="0"/>
              <a:t>pessoas que exercem cargos de autoridade devem garantir os valores e colocar-se ao serviço dos seus semelhantes. TB n. 204</a:t>
            </a:r>
          </a:p>
          <a:p>
            <a:pPr marL="0" indent="0">
              <a:buNone/>
            </a:pPr>
            <a:r>
              <a:rPr lang="pt-BR" dirty="0"/>
              <a:t>É dever da Igreja conscientizar os homens e mulheres de boa vontade sobre estes direitos, e distingui-los das exigências abusivas ou falsas. TB n. </a:t>
            </a:r>
            <a:r>
              <a:rPr lang="pt-BR" dirty="0" smtClean="0"/>
              <a:t>207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A relação entre Igreja e Estado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Igreja deve salvaguardar a pessoa humana em sua integridade, o caráter transcendente da pessoa humana. ... “a Igreja respeita e promove também a liberdade política e a responsabilidade dos cidadãos”. TB n. 210</a:t>
            </a:r>
          </a:p>
          <a:p>
            <a:pPr marL="0" indent="0">
              <a:buNone/>
            </a:pPr>
            <a:r>
              <a:rPr lang="pt-BR" dirty="0"/>
              <a:t>O único bem que a comunidade de fé pede da comunidade política é a liberdade. TB n. 211</a:t>
            </a:r>
          </a:p>
          <a:p>
            <a:pPr marL="0" indent="0">
              <a:buNone/>
            </a:pPr>
            <a:r>
              <a:rPr lang="pt-BR" dirty="0"/>
              <a:t>Todos os cristãos são chamados a uma participação ativa no campo político. ... O voto é, assim, não só um direito, mas um dever, em vista da promoção do bem comum. TB n. 212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reforma do Estado com participação democrática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Bispos do Brasil insistem na necessidade de ampliação de sujeitos políticos, com vez e voz, no processo de construção da sociedade e do Estado. TB n. </a:t>
            </a:r>
            <a:r>
              <a:rPr lang="pt-BR" dirty="0" smtClean="0"/>
              <a:t>217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/>
              <a:t>TERCEIRA PARTE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" name="Espaço Reservado para Conteúdo 3" descr="lava_p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512" y="2525713"/>
            <a:ext cx="4752975" cy="377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Igreja e sociedade: serviço, </a:t>
            </a:r>
            <a:br>
              <a:rPr lang="pt-BR" b="1" dirty="0" smtClean="0"/>
            </a:br>
            <a:r>
              <a:rPr lang="pt-BR" b="1" dirty="0" smtClean="0"/>
              <a:t>diálogo e cooperação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“</a:t>
            </a:r>
            <a:r>
              <a:rPr lang="pt-BR" dirty="0"/>
              <a:t>A Igreja pensa que, por meio de cada um dos seus membros e por toda a sua comunidade, pode ajudar muito a tornar mais humana a família humana e sua história. ... “O cristão que descuida dos seus deveres temporais falta aos seus deveres para com o próximo e até para com Deus, e põe em risco a sua salvação eterna.” TB n. </a:t>
            </a:r>
            <a:r>
              <a:rPr lang="pt-BR" dirty="0" smtClean="0"/>
              <a:t>220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60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“</a:t>
            </a:r>
            <a:r>
              <a:rPr lang="pt-BR" dirty="0"/>
              <a:t>habituamo-nos ao sofrimento do outro, não nos diz respeito, não nos interessa, não é responsabilidade nossa” TB n. 221</a:t>
            </a:r>
          </a:p>
          <a:p>
            <a:pPr marL="0" indent="0">
              <a:buNone/>
            </a:pPr>
            <a:r>
              <a:rPr lang="pt-BR" dirty="0"/>
              <a:t>Os novos tempos exigem da Igreja um discernimento, à luz do Espírito Santo, para continuar o serviço na sociedade segundo os critérios do Evangelho. TB n. </a:t>
            </a:r>
            <a:r>
              <a:rPr lang="pt-BR" dirty="0" smtClean="0"/>
              <a:t>223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t-BR" b="1" dirty="0" smtClean="0"/>
              <a:t>Os critérios: dignidade humana, </a:t>
            </a:r>
            <a:br>
              <a:rPr lang="pt-BR" b="1" dirty="0" smtClean="0"/>
            </a:br>
            <a:r>
              <a:rPr lang="pt-BR" b="1" dirty="0" smtClean="0"/>
              <a:t>bem comum e justiça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bem comum e a justiça social são os critérios a partir dos quais a Igreja discerne a oportunidade e o estilo de seu diálogo e de sua colaboração com a sociedade. TB n. 226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Proteção dos direitos fundamentais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serviço prestado pela Igreja à vida compreende a proteção ao ser humano, especialmente aos mais fragilizados, e aos seus direitos, universais e inalienáveis, como expresso na doutrina social. TB n. </a:t>
            </a:r>
            <a:r>
              <a:rPr lang="pt-BR" dirty="0" smtClean="0"/>
              <a:t>227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O bem comum: promoção e </a:t>
            </a:r>
            <a:br>
              <a:rPr lang="pt-BR" b="1" dirty="0" smtClean="0"/>
            </a:br>
            <a:r>
              <a:rPr lang="pt-BR" b="1" dirty="0" smtClean="0"/>
              <a:t>defesa da justiça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próprio Concílio Vaticano II afirma que a fé obriga os fiéis a cumprirem seus “deveres terrenos” e a colaborar, com “boa vontade” e “competência”, nos mais variados campos da vida social. TB n. 229</a:t>
            </a:r>
          </a:p>
          <a:p>
            <a:pPr marL="0" indent="0">
              <a:buNone/>
            </a:pPr>
            <a:r>
              <a:rPr lang="pt-BR" dirty="0"/>
              <a:t>Outra urgência é estabelecer políticas </a:t>
            </a:r>
            <a:r>
              <a:rPr lang="pt-BR" dirty="0" smtClean="0"/>
              <a:t>públicas </a:t>
            </a:r>
            <a:r>
              <a:rPr lang="pt-BR" dirty="0"/>
              <a:t>de inclusão social de milhares de excluídos. TB n. 230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pt-BR" b="1" dirty="0"/>
              <a:t>O serviço da Igreja à </a:t>
            </a:r>
            <a:r>
              <a:rPr lang="pt-BR" b="1" dirty="0" smtClean="0"/>
              <a:t>Sociedade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Uma Igreja em saída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O Papa Francisco chama todos os batizados a uma conversão missionária. TB n. 231</a:t>
            </a:r>
          </a:p>
          <a:p>
            <a:pPr marL="0" indent="0">
              <a:buNone/>
            </a:pPr>
            <a:r>
              <a:rPr lang="pt-BR" dirty="0"/>
              <a:t>“Não quero uma Igreja preocupada com ser o centro”; e ainda: “Mais do que temor de falhar, espero que nos mova o medo de nos encerrarmos nas estruturas que nos dão uma falsa proteção”. TB n. </a:t>
            </a:r>
            <a:r>
              <a:rPr lang="pt-BR" dirty="0" smtClean="0"/>
              <a:t>231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O discernimento evangélico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“</a:t>
            </a:r>
            <a:r>
              <a:rPr lang="pt-BR" dirty="0"/>
              <a:t>uma capacidade sempre vigilante de estudar os sinais dos tempos”, ou de ver o Deus pede de nós. TB n. 232</a:t>
            </a:r>
          </a:p>
          <a:p>
            <a:pPr marL="0" indent="0">
              <a:buNone/>
            </a:pPr>
            <a:r>
              <a:rPr lang="pt-BR" dirty="0"/>
              <a:t>É preciso discernir o que pode ser fruto do Reino e o que atenta contra o projeto de Deus para a vida pessoal, comunitária e social. TB n. 232</a:t>
            </a:r>
          </a:p>
          <a:p>
            <a:pPr marL="0" indent="0">
              <a:buNone/>
            </a:pPr>
            <a:r>
              <a:rPr lang="pt-BR" b="1" dirty="0"/>
              <a:t>Sugestão para ação concreta:</a:t>
            </a:r>
            <a:endParaRPr lang="pt-BR" dirty="0"/>
          </a:p>
          <a:p>
            <a:pPr marL="0" lvl="0" indent="0">
              <a:buNone/>
            </a:pPr>
            <a:r>
              <a:rPr lang="pt-BR" dirty="0"/>
              <a:t>Refletir nas famílias sobre o que edifica a vida e o que não é gerador de vida, e sobre estratégias de solução. TB n. 232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912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/>
              <a:t>A ação das pastorais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314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Expressa </a:t>
            </a:r>
            <a:r>
              <a:rPr lang="pt-BR" dirty="0"/>
              <a:t>a solicitude e o cuidado com as pessoas em situações de marginalização, exclusão e injustiça, como o empenho sociopolítico da sua ação evangelizadora nas complexas questões sociais ameaçadoras da vida. TB n. 233</a:t>
            </a:r>
          </a:p>
          <a:p>
            <a:pPr marL="0" indent="0">
              <a:buNone/>
            </a:pPr>
            <a:r>
              <a:rPr lang="pt-BR" b="1" dirty="0"/>
              <a:t>Sugestão para ação concreta:</a:t>
            </a:r>
            <a:endParaRPr lang="pt-BR" dirty="0"/>
          </a:p>
          <a:p>
            <a:pPr marL="0" lvl="0" indent="0">
              <a:buNone/>
            </a:pPr>
            <a:r>
              <a:rPr lang="pt-BR" dirty="0"/>
              <a:t>O Papa Francisco tem feito apelo em prol daqueles que são descartados na sociedade. Ele pede que as comunidades se abram a este chamado, identifiquem esses grupos, sejam solícitas para com as pessoas e estruturem um trabalho com apoio e a experiência das pastorais sociais. TB n. </a:t>
            </a:r>
            <a:r>
              <a:rPr lang="pt-BR" dirty="0" smtClean="0"/>
              <a:t>234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Diálogo e colaboração </a:t>
            </a:r>
            <a:br>
              <a:rPr lang="pt-BR" b="1" dirty="0" smtClean="0"/>
            </a:br>
            <a:r>
              <a:rPr lang="pt-BR" b="1" dirty="0" smtClean="0"/>
              <a:t>em vista do bem comum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pt-BR" dirty="0" smtClean="0"/>
              <a:t>Repensar </a:t>
            </a:r>
            <a:r>
              <a:rPr lang="pt-BR" dirty="0"/>
              <a:t>a própria responsabilidade em relação à sociedade em temas como: sustentabilidade, respeito aos direitos dos outros, liberdade religiosa, educação para a solidariedade, cuidado com os bens públicos.</a:t>
            </a:r>
          </a:p>
          <a:p>
            <a:pPr marL="0" lvl="0" indent="0">
              <a:buNone/>
            </a:pPr>
            <a:r>
              <a:rPr lang="pt-BR" dirty="0"/>
              <a:t>Criar serviços a partir das características da paróquia e das capacitações dos paroquianos (reforço escolar, biblioteca comunitária, mutirões de ajuda e outros). TB n. 235</a:t>
            </a:r>
          </a:p>
          <a:p>
            <a:pPr marL="0" lvl="0" indent="0">
              <a:buNone/>
            </a:pPr>
            <a:r>
              <a:rPr lang="pt-BR" dirty="0"/>
              <a:t>Descobrir, em pessoas de outras Igrejas, possíveis construtores de um mundo melhor e partilhar experiências, ensinando e aprendendo. TB n. 236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A superação da violência e a construção da paz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pt-BR" dirty="0" smtClean="0"/>
              <a:t>A </a:t>
            </a:r>
            <a:r>
              <a:rPr lang="pt-BR" dirty="0"/>
              <a:t>comunidade insira o tema da paz em sua liturgia e oração</a:t>
            </a:r>
            <a:r>
              <a:rPr lang="pt-BR" dirty="0" smtClean="0"/>
              <a:t>.</a:t>
            </a:r>
          </a:p>
          <a:p>
            <a:pPr marL="0" lvl="0" indent="0">
              <a:buNone/>
            </a:pPr>
            <a:endParaRPr lang="pt-BR" dirty="0"/>
          </a:p>
          <a:p>
            <a:pPr marL="0" lvl="0" indent="0">
              <a:buNone/>
            </a:pPr>
            <a:r>
              <a:rPr lang="pt-BR" dirty="0"/>
              <a:t>Acompanhar famílias, jovens, gangues, escolas com incidência de conflitos em vista de superá-los; apoiar as iniciativas da sociedade organizada e de organizações não governamentais, que visem a cultura da paz.  TB n. 237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Conselhos Paritários e </a:t>
            </a:r>
            <a:br>
              <a:rPr lang="pt-BR" b="1" dirty="0" smtClean="0"/>
            </a:br>
            <a:r>
              <a:rPr lang="pt-BR" b="1" dirty="0" smtClean="0"/>
              <a:t>participação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pt-BR" b="1" dirty="0" smtClean="0"/>
              <a:t>Sugestões </a:t>
            </a:r>
            <a:r>
              <a:rPr lang="pt-BR" b="1" dirty="0"/>
              <a:t>para ações concretas: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Esclarecer a comunidade sobre a importância da participação nos Conselhos Paritários.</a:t>
            </a:r>
          </a:p>
          <a:p>
            <a:pPr marL="0" indent="0">
              <a:buNone/>
            </a:pPr>
            <a:r>
              <a:rPr lang="pt-BR" dirty="0"/>
              <a:t>Escolher e preparar pessoas na comunidade para participarem em nome da/e como Igreja. TB n. 238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Participação na Reforma Política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A </a:t>
            </a:r>
            <a:r>
              <a:rPr lang="pt-BR" dirty="0"/>
              <a:t>Igreja Católica integra a Coalizão pela reforma Política Democrática e Eleições Limpas. TB n. 239</a:t>
            </a:r>
          </a:p>
          <a:p>
            <a:pPr marL="0" indent="0">
              <a:buNone/>
            </a:pPr>
            <a:r>
              <a:rPr lang="pt-BR" b="1" dirty="0"/>
              <a:t>Sugestões para ações concretas:</a:t>
            </a:r>
            <a:endParaRPr lang="pt-BR" dirty="0"/>
          </a:p>
          <a:p>
            <a:pPr marL="0" lvl="0" indent="0">
              <a:buNone/>
            </a:pPr>
            <a:r>
              <a:rPr lang="pt-BR" dirty="0"/>
              <a:t>Que a comunidade não esteja alheia aos processos políticos na sociedade.</a:t>
            </a:r>
          </a:p>
          <a:p>
            <a:pPr marL="0" lvl="0" indent="0">
              <a:buNone/>
            </a:pPr>
            <a:r>
              <a:rPr lang="pt-BR" dirty="0"/>
              <a:t>Convidar pessoas para debater, traçar metas e estratégias de mobilização, em vista da contribuição à necessária reforma política.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/>
              <a:t>Viver a Campanha da Fraternidade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/>
          <a:lstStyle/>
          <a:p>
            <a:pPr marL="0" lvl="0" indent="0">
              <a:buNone/>
            </a:pPr>
            <a:r>
              <a:rPr lang="pt-BR" dirty="0" smtClean="0"/>
              <a:t>A </a:t>
            </a:r>
            <a:r>
              <a:rPr lang="pt-BR" dirty="0"/>
              <a:t>preparação da Campanha é uma oportunidade para fortalecer os laços comunitários e animar a pastoral de conjunto. TB n. 240</a:t>
            </a:r>
          </a:p>
          <a:p>
            <a:endParaRPr lang="pt-BR" dirty="0"/>
          </a:p>
        </p:txBody>
      </p:sp>
      <p:pic>
        <p:nvPicPr>
          <p:cNvPr id="4" name="Imagem 3" descr="SMP Primeiro retiro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54" y="3500438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Coleta da solidariedade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lvl="0" indent="0">
              <a:buNone/>
            </a:pPr>
            <a:r>
              <a:rPr lang="pt-BR" dirty="0" smtClean="0"/>
              <a:t>A </a:t>
            </a:r>
            <a:r>
              <a:rPr lang="pt-BR" dirty="0"/>
              <a:t>coleta não se resume a mera doação. Deve expressar o empenho </a:t>
            </a:r>
            <a:r>
              <a:rPr lang="pt-BR" dirty="0" err="1"/>
              <a:t>quaresmal</a:t>
            </a:r>
            <a:r>
              <a:rPr lang="pt-BR" dirty="0"/>
              <a:t> de conversão. TB n. 242</a:t>
            </a:r>
          </a:p>
          <a:p>
            <a:pPr marL="0" lvl="0" indent="0">
              <a:buNone/>
            </a:pPr>
            <a:r>
              <a:rPr lang="pt-BR" dirty="0"/>
              <a:t>É necessário motivar a comunidade para a coleta. TB n. 243</a:t>
            </a:r>
          </a:p>
          <a:p>
            <a:pPr marL="0" indent="0" algn="ctr">
              <a:buNone/>
            </a:pPr>
            <a:endParaRPr lang="pt-BR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FF0000"/>
                </a:solidFill>
              </a:rPr>
              <a:t>Domingo </a:t>
            </a:r>
            <a:r>
              <a:rPr lang="pt-BR" b="1" dirty="0">
                <a:solidFill>
                  <a:srgbClr val="FF0000"/>
                </a:solidFill>
              </a:rPr>
              <a:t>de Ramos – </a:t>
            </a:r>
            <a:r>
              <a:rPr lang="pt-BR" b="1" dirty="0" smtClean="0">
                <a:solidFill>
                  <a:srgbClr val="FF0000"/>
                </a:solidFill>
              </a:rPr>
              <a:t>29 de março </a:t>
            </a:r>
            <a:r>
              <a:rPr lang="pt-BR" b="1" dirty="0">
                <a:solidFill>
                  <a:srgbClr val="FF0000"/>
                </a:solidFill>
              </a:rPr>
              <a:t>de </a:t>
            </a:r>
            <a:r>
              <a:rPr lang="pt-BR" b="1" dirty="0" smtClean="0">
                <a:solidFill>
                  <a:srgbClr val="FF0000"/>
                </a:solidFill>
              </a:rPr>
              <a:t>2015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Existe </a:t>
            </a:r>
            <a:r>
              <a:rPr lang="pt-BR" dirty="0"/>
              <a:t>o Estado porque existem pessoas que dão a razão de ser do Estado. O Estado, como Estado, independe de uma religião, mas não independe da sociedade, das pessoas que crêem. TB n. 247</a:t>
            </a:r>
          </a:p>
          <a:p>
            <a:pPr marL="0" indent="0">
              <a:buNone/>
            </a:pPr>
            <a:r>
              <a:rPr lang="pt-BR" dirty="0"/>
              <a:t>No servir, transformar. No servir, construir uma sociedade sempre mais fraterna, justa e solidária. TB n. </a:t>
            </a:r>
            <a:r>
              <a:rPr lang="pt-BR" dirty="0" smtClean="0"/>
              <a:t>248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Educação</a:t>
            </a:r>
            <a:r>
              <a:rPr lang="pt-BR" dirty="0"/>
              <a:t>, saúde, paz social são urgências no Brasil. ... É preciso ter uma visão subjacente do homem, da sua liberdade, do seu valor, da sua abertura ao transcendente. Cf. TB n. 249</a:t>
            </a:r>
          </a:p>
          <a:p>
            <a:pPr marL="0" indent="0">
              <a:buNone/>
            </a:pPr>
            <a:r>
              <a:rPr lang="pt-BR" dirty="0"/>
              <a:t>Buscando viver a partir do Evangelho, os cristãos, as comunidades cristãs, propõem modos de conviver, para não excluir ninguém. TB n. </a:t>
            </a:r>
            <a:r>
              <a:rPr lang="pt-BR" dirty="0" smtClean="0"/>
              <a:t>250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44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encontro com Jesus Cristo transforma os cristãos em testemunhas da esperança, do consolo e do amor. TB n. </a:t>
            </a:r>
            <a:r>
              <a:rPr lang="pt-BR" dirty="0" smtClean="0"/>
              <a:t>251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</a:rPr>
              <a:t>Nossa Senhora, Mãe de Deus e nossa, nos ensine a caminhar “pelas estradas da vida” como testemunhas do amor revelado em Jesus Cristo. Nele, como discípulos missionários, testemunhemos a beleza do Reino de Deus. TB n. </a:t>
            </a:r>
            <a:r>
              <a:rPr lang="pt-BR" b="1" dirty="0" smtClean="0">
                <a:solidFill>
                  <a:srgbClr val="002060"/>
                </a:solidFill>
              </a:rPr>
              <a:t>253</a:t>
            </a:r>
            <a:endParaRPr lang="pt-BR" b="1" dirty="0">
              <a:solidFill>
                <a:srgbClr val="00206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845726"/>
            <a:ext cx="1234480" cy="1012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a 8">
      <a:dk1>
        <a:sysClr val="windowText" lastClr="000000"/>
      </a:dk1>
      <a:lt1>
        <a:sysClr val="window" lastClr="FFFFFF"/>
      </a:lt1>
      <a:dk2>
        <a:srgbClr val="6F493C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842</TotalTime>
  <Words>5400</Words>
  <Application>Microsoft Office PowerPoint</Application>
  <PresentationFormat>Apresentação na tela (4:3)</PresentationFormat>
  <Paragraphs>279</Paragraphs>
  <Slides>84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84</vt:i4>
      </vt:variant>
    </vt:vector>
  </HeadingPairs>
  <TitlesOfParts>
    <vt:vector size="89" baseType="lpstr">
      <vt:lpstr>Calibri</vt:lpstr>
      <vt:lpstr>Georgia</vt:lpstr>
      <vt:lpstr>Trebuchet MS</vt:lpstr>
      <vt:lpstr>Wingdings 2</vt:lpstr>
      <vt:lpstr>Urbano</vt:lpstr>
      <vt:lpstr>CAMPANHA DA FRATERNIDADE 2015  </vt:lpstr>
      <vt:lpstr>Apresentação do PowerPoint</vt:lpstr>
      <vt:lpstr>APRESENTAÇÃO</vt:lpstr>
      <vt:lpstr>Apresentação do PowerPoint</vt:lpstr>
      <vt:lpstr>Apresentação do PowerPoint</vt:lpstr>
      <vt:lpstr>Apresentação do PowerPoint</vt:lpstr>
      <vt:lpstr>INTRODUÇÃO</vt:lpstr>
      <vt:lpstr>Apresentação do PowerPoint</vt:lpstr>
      <vt:lpstr>Apresentação do PowerPoint</vt:lpstr>
      <vt:lpstr>Apresentação do PowerPoint</vt:lpstr>
      <vt:lpstr>OBJETIVO GERAL</vt:lpstr>
      <vt:lpstr>OBJETIVOS ESPECÍFICOS DA CF  2015 CNBB</vt:lpstr>
      <vt:lpstr>OBJETIVOS ESPECÍFICOS DA CF 2015 CNBB</vt:lpstr>
      <vt:lpstr>PRIMEIRA PARTE</vt:lpstr>
      <vt:lpstr>BREVE HISTÓRICO DAS RELAÇÕES IGREJA E SOCIEDADE NO BRASIL</vt:lpstr>
      <vt:lpstr>Apresentação do PowerPoint</vt:lpstr>
      <vt:lpstr>Desafios do período da repressão</vt:lpstr>
      <vt:lpstr>Desafios da redemocratização  da sociedade</vt:lpstr>
      <vt:lpstr>A SOCIEDADE BRASILEIRA ATUAL E SEUS DESAFIOS</vt:lpstr>
      <vt:lpstr>A demografia</vt:lpstr>
      <vt:lpstr>A urbanização e algumas dificuldades</vt:lpstr>
      <vt:lpstr>Articulação: políticas públicas com objetivos econômicos e sociais</vt:lpstr>
      <vt:lpstr>Economia: estabilidade e  avanço da classe média</vt:lpstr>
      <vt:lpstr>As minorias na sociedade brasileira</vt:lpstr>
      <vt:lpstr>A violência na sociedade brasileira</vt:lpstr>
      <vt:lpstr>O SERVIÇO DA IGREJA À  SOCIEDADE BRASILEIRA</vt:lpstr>
      <vt:lpstr>A solicitude da Igreja na assistência aos mais necessitados</vt:lpstr>
      <vt:lpstr>A solicitude da Igreja na assistência aos mais necessitados</vt:lpstr>
      <vt:lpstr>Apresentação do PowerPoint</vt:lpstr>
      <vt:lpstr>A Igreja Católica e o contexto religioso da sociedade brasileira</vt:lpstr>
      <vt:lpstr>O Ecumenismo</vt:lpstr>
      <vt:lpstr>IGREJA – SOCIEDADE: CONVERGÊNCIAS E DIVERGÊNCIAS</vt:lpstr>
      <vt:lpstr>Reforma Política e  a participação popular</vt:lpstr>
      <vt:lpstr>As redes de comunicação</vt:lpstr>
      <vt:lpstr>Apresentação do PowerPoint</vt:lpstr>
      <vt:lpstr>Apresentação do PowerPoint</vt:lpstr>
      <vt:lpstr>A racionalidade científica ou instrumental</vt:lpstr>
      <vt:lpstr>O laicismo e a laicidade</vt:lpstr>
      <vt:lpstr>A cultura do descartável</vt:lpstr>
      <vt:lpstr>Sinais de novos tempos</vt:lpstr>
      <vt:lpstr>Esperança diante dos desafios</vt:lpstr>
      <vt:lpstr>SEGUNDA PARTE</vt:lpstr>
      <vt:lpstr>A relação Igreja – sociedade à luz da Palavra de Deus</vt:lpstr>
      <vt:lpstr>O povo de Israel, chamado a ser sinal para todos</vt:lpstr>
      <vt:lpstr>O exílio e a relação de Israel  com as nações gentias</vt:lpstr>
      <vt:lpstr>Jesus e a organização social  de seu tempo</vt:lpstr>
      <vt:lpstr>Jesus e a lógica do serviço</vt:lpstr>
      <vt:lpstr>A Igreja nascente a serviço de uma sociedade reconciliada</vt:lpstr>
      <vt:lpstr>Igreja e sociedade: uma  mensagem de esperança e vitória</vt:lpstr>
      <vt:lpstr>A relação Igreja – sociedade à luz do magistério da Igreja</vt:lpstr>
      <vt:lpstr>Igreja: comunidade dos seguidores de Jesus a serviço da sociedade</vt:lpstr>
      <vt:lpstr>O anúncio do Evangelho nos modernos areópagos</vt:lpstr>
      <vt:lpstr>O anúncio do Evangelho nos modernos areópagos</vt:lpstr>
      <vt:lpstr>Opção pelo ser humano e preferencial pelos pobres</vt:lpstr>
      <vt:lpstr>A missão eclesial exige uma conversão pastoral</vt:lpstr>
      <vt:lpstr>A relação Igreja – sociedade à luz da doutrina social</vt:lpstr>
      <vt:lpstr>A pessoa humana,  sociedade e subsidiariedade</vt:lpstr>
      <vt:lpstr>A família: primeira  escola das virtudes sociais</vt:lpstr>
      <vt:lpstr>Apresentação do PowerPoint</vt:lpstr>
      <vt:lpstr>O bem comum e o  desenvolvimento da sociedade</vt:lpstr>
      <vt:lpstr>Apresentação do PowerPoint</vt:lpstr>
      <vt:lpstr>A comunidade política e  o serviço ao bem comum</vt:lpstr>
      <vt:lpstr>A participação na promoção  da justiça social</vt:lpstr>
      <vt:lpstr>Apresentação do PowerPoint</vt:lpstr>
      <vt:lpstr>A relação entre Igreja e Estado</vt:lpstr>
      <vt:lpstr>A reforma do Estado com participação democrática</vt:lpstr>
      <vt:lpstr>TERCEIRA PARTE </vt:lpstr>
      <vt:lpstr>Igreja e sociedade: serviço,  diálogo e cooperação</vt:lpstr>
      <vt:lpstr>Apresentação do PowerPoint</vt:lpstr>
      <vt:lpstr>Os critérios: dignidade humana,  bem comum e justiça social</vt:lpstr>
      <vt:lpstr>Proteção dos direitos fundamentais</vt:lpstr>
      <vt:lpstr>O bem comum: promoção e  defesa da justiça social</vt:lpstr>
      <vt:lpstr>O serviço da Igreja à Sociedade</vt:lpstr>
      <vt:lpstr>O discernimento evangélico</vt:lpstr>
      <vt:lpstr>A ação das pastorais sociais</vt:lpstr>
      <vt:lpstr>Diálogo e colaboração  em vista do bem comum</vt:lpstr>
      <vt:lpstr>A superação da violência e a construção da paz</vt:lpstr>
      <vt:lpstr>Conselhos Paritários e  participação social</vt:lpstr>
      <vt:lpstr>Participação na Reforma Política</vt:lpstr>
      <vt:lpstr>Viver a Campanha da Fraternidade</vt:lpstr>
      <vt:lpstr>Coleta da solidariedade</vt:lpstr>
      <vt:lpstr>Conclusão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 DA FRATERNIDADE 2015</dc:title>
  <dc:creator>Usuario</dc:creator>
  <cp:lastModifiedBy>Wellington Duarte</cp:lastModifiedBy>
  <cp:revision>99</cp:revision>
  <dcterms:created xsi:type="dcterms:W3CDTF">2014-12-10T21:30:37Z</dcterms:created>
  <dcterms:modified xsi:type="dcterms:W3CDTF">2015-02-24T00:49:12Z</dcterms:modified>
</cp:coreProperties>
</file>